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44_D67CA133.xml" ContentType="application/vnd.ms-powerpoint.comments+xml"/>
  <Override PartName="/ppt/comments/modernComment_24B_6EC64B0D.xml" ContentType="application/vnd.ms-powerpoint.comments+xml"/>
  <Override PartName="/ppt/comments/modernComment_267_B50E63ED.xml" ContentType="application/vnd.ms-powerpoint.comments+xml"/>
  <Override PartName="/ppt/comments/modernComment_269_6B9C90F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9" r:id="rId3"/>
    <p:sldId id="256" r:id="rId4"/>
    <p:sldId id="609" r:id="rId5"/>
    <p:sldId id="580" r:id="rId6"/>
    <p:sldId id="579" r:id="rId7"/>
    <p:sldId id="587" r:id="rId8"/>
    <p:sldId id="615" r:id="rId9"/>
    <p:sldId id="595" r:id="rId10"/>
    <p:sldId id="567" r:id="rId11"/>
    <p:sldId id="617" r:id="rId12"/>
    <p:sldId id="616" r:id="rId13"/>
    <p:sldId id="604" r:id="rId14"/>
    <p:sldId id="618" r:id="rId15"/>
    <p:sldId id="585" r:id="rId16"/>
    <p:sldId id="568" r:id="rId17"/>
  </p:sldIdLst>
  <p:sldSz cx="9144000" cy="6858000" type="screen4x3"/>
  <p:notesSz cx="9926638" cy="6797675"/>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9C2E54-7FB3-C435-42C0-BC12BB013309}" name="Kim Lara Quost" initials="KQ" userId="S::kim.quost@uni-bielefeld.de::2f7f93d4-9fdb-41c4-a1d8-be7ec11f90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eitzer, Julia" initials="SJ" lastIdx="3" clrIdx="0">
    <p:extLst>
      <p:ext uri="{19B8F6BF-5375-455C-9EA6-DF929625EA0E}">
        <p15:presenceInfo xmlns:p15="http://schemas.microsoft.com/office/powerpoint/2012/main" userId="S-1-5-21-283016044-3387516373-1648638545-75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4F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70077" autoAdjust="0"/>
  </p:normalViewPr>
  <p:slideViewPr>
    <p:cSldViewPr>
      <p:cViewPr varScale="1">
        <p:scale>
          <a:sx n="91" d="100"/>
          <a:sy n="91" d="100"/>
        </p:scale>
        <p:origin x="20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modernComment_244_D67CA133.xml><?xml version="1.0" encoding="utf-8"?>
<p188:cmLst xmlns:a="http://schemas.openxmlformats.org/drawingml/2006/main" xmlns:r="http://schemas.openxmlformats.org/officeDocument/2006/relationships" xmlns:p188="http://schemas.microsoft.com/office/powerpoint/2018/8/main">
  <p188:cm id="{A9158750-E81B-41B7-9713-225C77448323}" authorId="{2C9C2E54-7FB3-C435-42C0-BC12BB013309}" created="2024-08-01T06:35:53.227">
    <ac:txMkLst xmlns:ac="http://schemas.microsoft.com/office/drawing/2013/main/command">
      <pc:docMk xmlns:pc="http://schemas.microsoft.com/office/powerpoint/2013/main/command"/>
      <pc:sldMk xmlns:pc="http://schemas.microsoft.com/office/powerpoint/2013/main/command" cId="3598491955" sldId="580"/>
      <ac:spMk id="2" creationId="{00000000-0000-0000-0000-000000000000}"/>
      <ac:txMk cp="145" len="10">
        <ac:context len="338" hash="2048039723"/>
      </ac:txMk>
    </ac:txMkLst>
    <p188:pos x="7438304" y="688740"/>
    <p188:txBody>
      <a:bodyPr/>
      <a:lstStyle/>
      <a:p>
        <a:r>
          <a:rPr lang="de-DE"/>
          <a:t>Kommt nicht im Literaturverzeichnis vor</a:t>
        </a:r>
      </a:p>
    </p188:txBody>
  </p188:cm>
</p188:cmLst>
</file>

<file path=ppt/comments/modernComment_24B_6EC64B0D.xml><?xml version="1.0" encoding="utf-8"?>
<p188:cmLst xmlns:a="http://schemas.openxmlformats.org/drawingml/2006/main" xmlns:r="http://schemas.openxmlformats.org/officeDocument/2006/relationships" xmlns:p188="http://schemas.microsoft.com/office/powerpoint/2018/8/main">
  <p188:cm id="{EB065388-C225-43C4-8713-CC14D956ABDD}" authorId="{2C9C2E54-7FB3-C435-42C0-BC12BB013309}" created="2024-08-05T08:13:02.838">
    <pc:sldMkLst xmlns:pc="http://schemas.microsoft.com/office/powerpoint/2013/main/command">
      <pc:docMk/>
      <pc:sldMk cId="1858489101" sldId="587"/>
    </pc:sldMkLst>
    <p188:txBody>
      <a:bodyPr/>
      <a:lstStyle/>
      <a:p>
        <a:r>
          <a:rPr lang="de-DE"/>
          <a:t>.. der digitalen Teilkompetenz?</a:t>
        </a:r>
      </a:p>
    </p188:txBody>
  </p188:cm>
</p188:cmLst>
</file>

<file path=ppt/comments/modernComment_267_B50E63ED.xml><?xml version="1.0" encoding="utf-8"?>
<p188:cmLst xmlns:a="http://schemas.openxmlformats.org/drawingml/2006/main" xmlns:r="http://schemas.openxmlformats.org/officeDocument/2006/relationships" xmlns:p188="http://schemas.microsoft.com/office/powerpoint/2018/8/main">
  <p188:cm id="{A5E68BD2-89C0-4802-B429-3C5DABA6425E}" authorId="{2C9C2E54-7FB3-C435-42C0-BC12BB013309}" created="2024-08-01T06:46:46.622">
    <pc:sldMkLst xmlns:pc="http://schemas.microsoft.com/office/powerpoint/2013/main/command">
      <pc:docMk/>
      <pc:sldMk cId="3037619181" sldId="615"/>
    </pc:sldMkLst>
    <p188:txBody>
      <a:bodyPr/>
      <a:lstStyle/>
      <a:p>
        <a:r>
          <a:rPr lang="de-DE"/>
          <a:t>… und erwartet wird, dass sie bestimmte sprachliche Produkte verstehen.
(siehe in den Notizen, vorletzter Stichpunkt)</a:t>
        </a:r>
      </a:p>
    </p188:txBody>
  </p188:cm>
</p188:cmLst>
</file>

<file path=ppt/comments/modernComment_269_6B9C90FF.xml><?xml version="1.0" encoding="utf-8"?>
<p188:cmLst xmlns:a="http://schemas.openxmlformats.org/drawingml/2006/main" xmlns:r="http://schemas.openxmlformats.org/officeDocument/2006/relationships" xmlns:p188="http://schemas.microsoft.com/office/powerpoint/2018/8/main">
  <p188:cm id="{ADC0FCAA-643F-482F-B382-52494E3655A2}" authorId="{2C9C2E54-7FB3-C435-42C0-BC12BB013309}" created="2024-08-01T06:50:28.037">
    <pc:sldMkLst xmlns:pc="http://schemas.microsoft.com/office/powerpoint/2013/main/command">
      <pc:docMk/>
      <pc:sldMk cId="1805422847" sldId="617"/>
    </pc:sldMkLst>
    <p188:txBody>
      <a:bodyPr/>
      <a:lstStyle/>
      <a:p>
        <a:r>
          <a:rPr lang="de-DE"/>
          <a:t>Bestand?
(siehe Notizen, erster Satz)</a:t>
        </a:r>
      </a:p>
    </p188:txBody>
  </p188:cm>
</p188:cmLst>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779CD-7CDF-4A4E-9782-AA27F9A1AD53}" type="doc">
      <dgm:prSet loTypeId="urn:microsoft.com/office/officeart/2005/8/layout/hierarchy4" loCatId="hierarchy" qsTypeId="urn:microsoft.com/office/officeart/2005/8/quickstyle/simple1" qsCatId="simple" csTypeId="urn:microsoft.com/office/officeart/2005/8/colors/accent5_4" csCatId="accent5" phldr="1"/>
      <dgm:spPr/>
      <dgm:t>
        <a:bodyPr/>
        <a:lstStyle/>
        <a:p>
          <a:endParaRPr lang="de-DE"/>
        </a:p>
      </dgm:t>
    </dgm:pt>
    <dgm:pt modelId="{96DF1653-D89E-4D58-BEF3-C6C1348D34F5}">
      <dgm:prSet phldrT="[Text]"/>
      <dgm:spPr/>
      <dgm:t>
        <a:bodyPr/>
        <a:lstStyle/>
        <a:p>
          <a:r>
            <a:rPr lang="de-DE" b="1" dirty="0"/>
            <a:t>Scaffolding</a:t>
          </a:r>
        </a:p>
      </dgm:t>
    </dgm:pt>
    <dgm:pt modelId="{EE265EAF-7FB8-4246-BDF8-C8CEC8068DF6}" type="parTrans" cxnId="{8358AA46-1C02-48FB-A124-9B41F02EBDFB}">
      <dgm:prSet/>
      <dgm:spPr/>
      <dgm:t>
        <a:bodyPr/>
        <a:lstStyle/>
        <a:p>
          <a:endParaRPr lang="de-DE"/>
        </a:p>
      </dgm:t>
    </dgm:pt>
    <dgm:pt modelId="{1FC7D0F6-CE64-470E-9E2C-4C254611AEA0}" type="sibTrans" cxnId="{8358AA46-1C02-48FB-A124-9B41F02EBDFB}">
      <dgm:prSet/>
      <dgm:spPr/>
      <dgm:t>
        <a:bodyPr/>
        <a:lstStyle/>
        <a:p>
          <a:endParaRPr lang="de-DE"/>
        </a:p>
      </dgm:t>
    </dgm:pt>
    <dgm:pt modelId="{22FCDEE0-7652-4097-91D2-9CFBA9E8D955}">
      <dgm:prSet phldrT="[Text]"/>
      <dgm:spPr/>
      <dgm:t>
        <a:bodyPr/>
        <a:lstStyle/>
        <a:p>
          <a:r>
            <a:rPr lang="de-DE" b="1" dirty="0"/>
            <a:t>Lernstands-analyse</a:t>
          </a:r>
        </a:p>
      </dgm:t>
    </dgm:pt>
    <dgm:pt modelId="{E089B169-58AA-4ED7-BC6D-5E360B9932F6}" type="parTrans" cxnId="{503511A8-702A-433C-A5AF-B28DD3B51ECE}">
      <dgm:prSet/>
      <dgm:spPr/>
      <dgm:t>
        <a:bodyPr/>
        <a:lstStyle/>
        <a:p>
          <a:endParaRPr lang="de-DE"/>
        </a:p>
      </dgm:t>
    </dgm:pt>
    <dgm:pt modelId="{BF9545AD-9C5C-43CB-BEF0-2A9807C29246}" type="sibTrans" cxnId="{503511A8-702A-433C-A5AF-B28DD3B51ECE}">
      <dgm:prSet/>
      <dgm:spPr/>
      <dgm:t>
        <a:bodyPr/>
        <a:lstStyle/>
        <a:p>
          <a:endParaRPr lang="de-DE"/>
        </a:p>
      </dgm:t>
    </dgm:pt>
    <dgm:pt modelId="{9DF5DA53-C33E-4FDF-BF14-B712B87BD0CE}">
      <dgm:prSet phldrT="[Text]"/>
      <dgm:spPr/>
      <dgm:t>
        <a:bodyPr/>
        <a:lstStyle/>
        <a:p>
          <a:r>
            <a:rPr lang="de-DE" b="1" dirty="0"/>
            <a:t>Bedarfs-</a:t>
          </a:r>
          <a:br>
            <a:rPr lang="de-DE" b="1" dirty="0"/>
          </a:br>
          <a:r>
            <a:rPr lang="de-DE" b="1" dirty="0" err="1"/>
            <a:t>analyse</a:t>
          </a:r>
          <a:endParaRPr lang="de-DE" b="1" dirty="0"/>
        </a:p>
      </dgm:t>
    </dgm:pt>
    <dgm:pt modelId="{FAB0837D-74EC-4CC8-B35A-4A6A0EAA6A32}" type="parTrans" cxnId="{61839B0D-FB45-490C-856E-4F502DCED6AF}">
      <dgm:prSet/>
      <dgm:spPr/>
      <dgm:t>
        <a:bodyPr/>
        <a:lstStyle/>
        <a:p>
          <a:endParaRPr lang="de-DE"/>
        </a:p>
      </dgm:t>
    </dgm:pt>
    <dgm:pt modelId="{C7DF6285-AF89-4AE4-AFDA-F5E75CD4DBB1}" type="sibTrans" cxnId="{61839B0D-FB45-490C-856E-4F502DCED6AF}">
      <dgm:prSet/>
      <dgm:spPr/>
      <dgm:t>
        <a:bodyPr/>
        <a:lstStyle/>
        <a:p>
          <a:endParaRPr lang="de-DE"/>
        </a:p>
      </dgm:t>
    </dgm:pt>
    <dgm:pt modelId="{A1A33621-B883-465E-8B11-2B67BEB65FA0}">
      <dgm:prSet phldrT="[Text]"/>
      <dgm:spPr/>
      <dgm:t>
        <a:bodyPr/>
        <a:lstStyle/>
        <a:p>
          <a:r>
            <a:rPr lang="de-DE" b="1" dirty="0"/>
            <a:t>Unterrichts-kommunikation</a:t>
          </a:r>
        </a:p>
      </dgm:t>
    </dgm:pt>
    <dgm:pt modelId="{27A19F0F-249C-4DD2-B3F5-5001406C9506}" type="parTrans" cxnId="{96A0CFA4-06EA-4073-A3C3-31E3EFB47E06}">
      <dgm:prSet/>
      <dgm:spPr/>
      <dgm:t>
        <a:bodyPr/>
        <a:lstStyle/>
        <a:p>
          <a:endParaRPr lang="de-DE"/>
        </a:p>
      </dgm:t>
    </dgm:pt>
    <dgm:pt modelId="{51C5F4A9-4B6B-4221-93C6-9D67F61D4E75}" type="sibTrans" cxnId="{96A0CFA4-06EA-4073-A3C3-31E3EFB47E06}">
      <dgm:prSet/>
      <dgm:spPr/>
      <dgm:t>
        <a:bodyPr/>
        <a:lstStyle/>
        <a:p>
          <a:endParaRPr lang="de-DE"/>
        </a:p>
      </dgm:t>
    </dgm:pt>
    <dgm:pt modelId="{838D8EF7-4CFF-4738-ACBC-617BCABC3AF9}">
      <dgm:prSet/>
      <dgm:spPr/>
      <dgm:t>
        <a:bodyPr/>
        <a:lstStyle/>
        <a:p>
          <a:r>
            <a:rPr lang="de-DE" b="1" dirty="0"/>
            <a:t>Unterrichts-planung</a:t>
          </a:r>
        </a:p>
      </dgm:t>
    </dgm:pt>
    <dgm:pt modelId="{98329236-A220-4C3B-86DD-2E850F0C6E8F}" type="parTrans" cxnId="{21649DE5-6E64-4F93-BE19-8D33A16911F8}">
      <dgm:prSet/>
      <dgm:spPr/>
      <dgm:t>
        <a:bodyPr/>
        <a:lstStyle/>
        <a:p>
          <a:endParaRPr lang="de-DE"/>
        </a:p>
      </dgm:t>
    </dgm:pt>
    <dgm:pt modelId="{8BC7057F-9D81-4880-98D6-FE64C75A83BE}" type="sibTrans" cxnId="{21649DE5-6E64-4F93-BE19-8D33A16911F8}">
      <dgm:prSet/>
      <dgm:spPr/>
      <dgm:t>
        <a:bodyPr/>
        <a:lstStyle/>
        <a:p>
          <a:endParaRPr lang="de-DE"/>
        </a:p>
      </dgm:t>
    </dgm:pt>
    <dgm:pt modelId="{031034E4-6323-4DDC-AD92-E36AE1691E90}" type="pres">
      <dgm:prSet presAssocID="{CA9779CD-7CDF-4A4E-9782-AA27F9A1AD53}" presName="Name0" presStyleCnt="0">
        <dgm:presLayoutVars>
          <dgm:chPref val="1"/>
          <dgm:dir/>
          <dgm:animOne val="branch"/>
          <dgm:animLvl val="lvl"/>
          <dgm:resizeHandles/>
        </dgm:presLayoutVars>
      </dgm:prSet>
      <dgm:spPr/>
    </dgm:pt>
    <dgm:pt modelId="{6A0D3601-B6F0-4C56-A5B9-3F232C39088F}" type="pres">
      <dgm:prSet presAssocID="{96DF1653-D89E-4D58-BEF3-C6C1348D34F5}" presName="vertOne" presStyleCnt="0"/>
      <dgm:spPr/>
    </dgm:pt>
    <dgm:pt modelId="{8866CFE7-CD6B-4152-97BE-9E749E4687AC}" type="pres">
      <dgm:prSet presAssocID="{96DF1653-D89E-4D58-BEF3-C6C1348D34F5}" presName="txOne" presStyleLbl="node0" presStyleIdx="0" presStyleCnt="1">
        <dgm:presLayoutVars>
          <dgm:chPref val="3"/>
        </dgm:presLayoutVars>
      </dgm:prSet>
      <dgm:spPr/>
    </dgm:pt>
    <dgm:pt modelId="{22A553FD-00E6-4C16-A8E8-CB7BB6087B21}" type="pres">
      <dgm:prSet presAssocID="{96DF1653-D89E-4D58-BEF3-C6C1348D34F5}" presName="parTransOne" presStyleCnt="0"/>
      <dgm:spPr/>
    </dgm:pt>
    <dgm:pt modelId="{2979CABA-FE3A-41D6-9B6F-8284C23B1EC8}" type="pres">
      <dgm:prSet presAssocID="{96DF1653-D89E-4D58-BEF3-C6C1348D34F5}" presName="horzOne" presStyleCnt="0"/>
      <dgm:spPr/>
    </dgm:pt>
    <dgm:pt modelId="{E615ED3A-4B6F-42F0-A226-5B79D4220546}" type="pres">
      <dgm:prSet presAssocID="{9DF5DA53-C33E-4FDF-BF14-B712B87BD0CE}" presName="vertTwo" presStyleCnt="0"/>
      <dgm:spPr/>
    </dgm:pt>
    <dgm:pt modelId="{E775521C-4A6E-49D3-8D4C-098A954AF810}" type="pres">
      <dgm:prSet presAssocID="{9DF5DA53-C33E-4FDF-BF14-B712B87BD0CE}" presName="txTwo" presStyleLbl="node2" presStyleIdx="0" presStyleCnt="4">
        <dgm:presLayoutVars>
          <dgm:chPref val="3"/>
        </dgm:presLayoutVars>
      </dgm:prSet>
      <dgm:spPr/>
    </dgm:pt>
    <dgm:pt modelId="{AFDAB742-308E-4C0A-9F93-28319664CFD1}" type="pres">
      <dgm:prSet presAssocID="{9DF5DA53-C33E-4FDF-BF14-B712B87BD0CE}" presName="horzTwo" presStyleCnt="0"/>
      <dgm:spPr/>
    </dgm:pt>
    <dgm:pt modelId="{E32AC2CA-4F5F-4534-B0D6-CB3B70A95067}" type="pres">
      <dgm:prSet presAssocID="{C7DF6285-AF89-4AE4-AFDA-F5E75CD4DBB1}" presName="sibSpaceTwo" presStyleCnt="0"/>
      <dgm:spPr/>
    </dgm:pt>
    <dgm:pt modelId="{B3B78F71-5282-4CE9-B5AD-371A053D156C}" type="pres">
      <dgm:prSet presAssocID="{22FCDEE0-7652-4097-91D2-9CFBA9E8D955}" presName="vertTwo" presStyleCnt="0"/>
      <dgm:spPr/>
    </dgm:pt>
    <dgm:pt modelId="{78546249-519C-40BE-816A-D91A24FF8FA4}" type="pres">
      <dgm:prSet presAssocID="{22FCDEE0-7652-4097-91D2-9CFBA9E8D955}" presName="txTwo" presStyleLbl="node2" presStyleIdx="1" presStyleCnt="4">
        <dgm:presLayoutVars>
          <dgm:chPref val="3"/>
        </dgm:presLayoutVars>
      </dgm:prSet>
      <dgm:spPr/>
    </dgm:pt>
    <dgm:pt modelId="{2D84C9A9-9537-4B7A-BE7D-1B8A41B26A4D}" type="pres">
      <dgm:prSet presAssocID="{22FCDEE0-7652-4097-91D2-9CFBA9E8D955}" presName="horzTwo" presStyleCnt="0"/>
      <dgm:spPr/>
    </dgm:pt>
    <dgm:pt modelId="{BE9D07CF-6790-482B-96E0-5AFA72BCA9C4}" type="pres">
      <dgm:prSet presAssocID="{BF9545AD-9C5C-43CB-BEF0-2A9807C29246}" presName="sibSpaceTwo" presStyleCnt="0"/>
      <dgm:spPr/>
    </dgm:pt>
    <dgm:pt modelId="{215512BE-C47F-451A-BE7F-21AD1FD2ECE1}" type="pres">
      <dgm:prSet presAssocID="{838D8EF7-4CFF-4738-ACBC-617BCABC3AF9}" presName="vertTwo" presStyleCnt="0"/>
      <dgm:spPr/>
    </dgm:pt>
    <dgm:pt modelId="{589C3D70-0088-4088-85A6-D3988CB7AE6D}" type="pres">
      <dgm:prSet presAssocID="{838D8EF7-4CFF-4738-ACBC-617BCABC3AF9}" presName="txTwo" presStyleLbl="node2" presStyleIdx="2" presStyleCnt="4">
        <dgm:presLayoutVars>
          <dgm:chPref val="3"/>
        </dgm:presLayoutVars>
      </dgm:prSet>
      <dgm:spPr/>
    </dgm:pt>
    <dgm:pt modelId="{6631CA10-5E51-49CB-BAC1-0CFD98A3FA45}" type="pres">
      <dgm:prSet presAssocID="{838D8EF7-4CFF-4738-ACBC-617BCABC3AF9}" presName="horzTwo" presStyleCnt="0"/>
      <dgm:spPr/>
    </dgm:pt>
    <dgm:pt modelId="{2089C4E2-E6B8-4371-9F38-3C07F85D7114}" type="pres">
      <dgm:prSet presAssocID="{8BC7057F-9D81-4880-98D6-FE64C75A83BE}" presName="sibSpaceTwo" presStyleCnt="0"/>
      <dgm:spPr/>
    </dgm:pt>
    <dgm:pt modelId="{3DB5D14C-2C85-400B-A8EB-EBC243BDCAFC}" type="pres">
      <dgm:prSet presAssocID="{A1A33621-B883-465E-8B11-2B67BEB65FA0}" presName="vertTwo" presStyleCnt="0"/>
      <dgm:spPr/>
    </dgm:pt>
    <dgm:pt modelId="{C312E681-CE22-49B3-A1D9-3A21E41158AA}" type="pres">
      <dgm:prSet presAssocID="{A1A33621-B883-465E-8B11-2B67BEB65FA0}" presName="txTwo" presStyleLbl="node2" presStyleIdx="3" presStyleCnt="4">
        <dgm:presLayoutVars>
          <dgm:chPref val="3"/>
        </dgm:presLayoutVars>
      </dgm:prSet>
      <dgm:spPr/>
    </dgm:pt>
    <dgm:pt modelId="{0927D086-5185-405E-B7F7-C1293A8B7AA1}" type="pres">
      <dgm:prSet presAssocID="{A1A33621-B883-465E-8B11-2B67BEB65FA0}" presName="horzTwo" presStyleCnt="0"/>
      <dgm:spPr/>
    </dgm:pt>
  </dgm:ptLst>
  <dgm:cxnLst>
    <dgm:cxn modelId="{61839B0D-FB45-490C-856E-4F502DCED6AF}" srcId="{96DF1653-D89E-4D58-BEF3-C6C1348D34F5}" destId="{9DF5DA53-C33E-4FDF-BF14-B712B87BD0CE}" srcOrd="0" destOrd="0" parTransId="{FAB0837D-74EC-4CC8-B35A-4A6A0EAA6A32}" sibTransId="{C7DF6285-AF89-4AE4-AFDA-F5E75CD4DBB1}"/>
    <dgm:cxn modelId="{8358AA46-1C02-48FB-A124-9B41F02EBDFB}" srcId="{CA9779CD-7CDF-4A4E-9782-AA27F9A1AD53}" destId="{96DF1653-D89E-4D58-BEF3-C6C1348D34F5}" srcOrd="0" destOrd="0" parTransId="{EE265EAF-7FB8-4246-BDF8-C8CEC8068DF6}" sibTransId="{1FC7D0F6-CE64-470E-9E2C-4C254611AEA0}"/>
    <dgm:cxn modelId="{E85A1648-C923-4B2C-9722-066E5459BFE0}" type="presOf" srcId="{9DF5DA53-C33E-4FDF-BF14-B712B87BD0CE}" destId="{E775521C-4A6E-49D3-8D4C-098A954AF810}" srcOrd="0" destOrd="0" presId="urn:microsoft.com/office/officeart/2005/8/layout/hierarchy4"/>
    <dgm:cxn modelId="{91540E4B-F23F-41A8-9188-4C2872BDC377}" type="presOf" srcId="{96DF1653-D89E-4D58-BEF3-C6C1348D34F5}" destId="{8866CFE7-CD6B-4152-97BE-9E749E4687AC}" srcOrd="0" destOrd="0" presId="urn:microsoft.com/office/officeart/2005/8/layout/hierarchy4"/>
    <dgm:cxn modelId="{AAAA3A6C-71FC-492E-84B2-773156F7BED0}" type="presOf" srcId="{22FCDEE0-7652-4097-91D2-9CFBA9E8D955}" destId="{78546249-519C-40BE-816A-D91A24FF8FA4}" srcOrd="0" destOrd="0" presId="urn:microsoft.com/office/officeart/2005/8/layout/hierarchy4"/>
    <dgm:cxn modelId="{2FEB2E5A-A49A-4F18-8E7D-C57BB1E49B0F}" type="presOf" srcId="{CA9779CD-7CDF-4A4E-9782-AA27F9A1AD53}" destId="{031034E4-6323-4DDC-AD92-E36AE1691E90}" srcOrd="0" destOrd="0" presId="urn:microsoft.com/office/officeart/2005/8/layout/hierarchy4"/>
    <dgm:cxn modelId="{7E67FB87-5441-4DDF-80D2-A26C8FFFE049}" type="presOf" srcId="{838D8EF7-4CFF-4738-ACBC-617BCABC3AF9}" destId="{589C3D70-0088-4088-85A6-D3988CB7AE6D}" srcOrd="0" destOrd="0" presId="urn:microsoft.com/office/officeart/2005/8/layout/hierarchy4"/>
    <dgm:cxn modelId="{96A0CFA4-06EA-4073-A3C3-31E3EFB47E06}" srcId="{96DF1653-D89E-4D58-BEF3-C6C1348D34F5}" destId="{A1A33621-B883-465E-8B11-2B67BEB65FA0}" srcOrd="3" destOrd="0" parTransId="{27A19F0F-249C-4DD2-B3F5-5001406C9506}" sibTransId="{51C5F4A9-4B6B-4221-93C6-9D67F61D4E75}"/>
    <dgm:cxn modelId="{503511A8-702A-433C-A5AF-B28DD3B51ECE}" srcId="{96DF1653-D89E-4D58-BEF3-C6C1348D34F5}" destId="{22FCDEE0-7652-4097-91D2-9CFBA9E8D955}" srcOrd="1" destOrd="0" parTransId="{E089B169-58AA-4ED7-BC6D-5E360B9932F6}" sibTransId="{BF9545AD-9C5C-43CB-BEF0-2A9807C29246}"/>
    <dgm:cxn modelId="{21649DE5-6E64-4F93-BE19-8D33A16911F8}" srcId="{96DF1653-D89E-4D58-BEF3-C6C1348D34F5}" destId="{838D8EF7-4CFF-4738-ACBC-617BCABC3AF9}" srcOrd="2" destOrd="0" parTransId="{98329236-A220-4C3B-86DD-2E850F0C6E8F}" sibTransId="{8BC7057F-9D81-4880-98D6-FE64C75A83BE}"/>
    <dgm:cxn modelId="{9C31D1E7-B046-4102-B95E-FEA2B266AD4B}" type="presOf" srcId="{A1A33621-B883-465E-8B11-2B67BEB65FA0}" destId="{C312E681-CE22-49B3-A1D9-3A21E41158AA}" srcOrd="0" destOrd="0" presId="urn:microsoft.com/office/officeart/2005/8/layout/hierarchy4"/>
    <dgm:cxn modelId="{EE94F4F2-D305-4897-A071-6C9E4A16EFDC}" type="presParOf" srcId="{031034E4-6323-4DDC-AD92-E36AE1691E90}" destId="{6A0D3601-B6F0-4C56-A5B9-3F232C39088F}" srcOrd="0" destOrd="0" presId="urn:microsoft.com/office/officeart/2005/8/layout/hierarchy4"/>
    <dgm:cxn modelId="{B16705A0-7BDD-4A89-B8DE-04FB9A964FFC}" type="presParOf" srcId="{6A0D3601-B6F0-4C56-A5B9-3F232C39088F}" destId="{8866CFE7-CD6B-4152-97BE-9E749E4687AC}" srcOrd="0" destOrd="0" presId="urn:microsoft.com/office/officeart/2005/8/layout/hierarchy4"/>
    <dgm:cxn modelId="{7129B9A5-5170-4C13-99E3-8470D7973103}" type="presParOf" srcId="{6A0D3601-B6F0-4C56-A5B9-3F232C39088F}" destId="{22A553FD-00E6-4C16-A8E8-CB7BB6087B21}" srcOrd="1" destOrd="0" presId="urn:microsoft.com/office/officeart/2005/8/layout/hierarchy4"/>
    <dgm:cxn modelId="{4EFA3F1C-60D0-4C77-8AE3-1945C1072C44}" type="presParOf" srcId="{6A0D3601-B6F0-4C56-A5B9-3F232C39088F}" destId="{2979CABA-FE3A-41D6-9B6F-8284C23B1EC8}" srcOrd="2" destOrd="0" presId="urn:microsoft.com/office/officeart/2005/8/layout/hierarchy4"/>
    <dgm:cxn modelId="{81F8209E-06DB-42AB-BAC7-8D09B3AF680B}" type="presParOf" srcId="{2979CABA-FE3A-41D6-9B6F-8284C23B1EC8}" destId="{E615ED3A-4B6F-42F0-A226-5B79D4220546}" srcOrd="0" destOrd="0" presId="urn:microsoft.com/office/officeart/2005/8/layout/hierarchy4"/>
    <dgm:cxn modelId="{2B005327-2AF9-4327-BC7C-FABF6FDBFFDC}" type="presParOf" srcId="{E615ED3A-4B6F-42F0-A226-5B79D4220546}" destId="{E775521C-4A6E-49D3-8D4C-098A954AF810}" srcOrd="0" destOrd="0" presId="urn:microsoft.com/office/officeart/2005/8/layout/hierarchy4"/>
    <dgm:cxn modelId="{6846C48E-913F-4CFB-A8A0-34F96860A256}" type="presParOf" srcId="{E615ED3A-4B6F-42F0-A226-5B79D4220546}" destId="{AFDAB742-308E-4C0A-9F93-28319664CFD1}" srcOrd="1" destOrd="0" presId="urn:microsoft.com/office/officeart/2005/8/layout/hierarchy4"/>
    <dgm:cxn modelId="{0B7CC3E1-4D95-47D2-8CB8-20BE6C7DCFE8}" type="presParOf" srcId="{2979CABA-FE3A-41D6-9B6F-8284C23B1EC8}" destId="{E32AC2CA-4F5F-4534-B0D6-CB3B70A95067}" srcOrd="1" destOrd="0" presId="urn:microsoft.com/office/officeart/2005/8/layout/hierarchy4"/>
    <dgm:cxn modelId="{DC659EC4-6D8F-4A19-BEF8-D4C02BA5776F}" type="presParOf" srcId="{2979CABA-FE3A-41D6-9B6F-8284C23B1EC8}" destId="{B3B78F71-5282-4CE9-B5AD-371A053D156C}" srcOrd="2" destOrd="0" presId="urn:microsoft.com/office/officeart/2005/8/layout/hierarchy4"/>
    <dgm:cxn modelId="{E802B031-AEBF-4652-A6EF-EC2296C69BDE}" type="presParOf" srcId="{B3B78F71-5282-4CE9-B5AD-371A053D156C}" destId="{78546249-519C-40BE-816A-D91A24FF8FA4}" srcOrd="0" destOrd="0" presId="urn:microsoft.com/office/officeart/2005/8/layout/hierarchy4"/>
    <dgm:cxn modelId="{730FFE64-C2B8-4CE3-90A5-4B296420D31A}" type="presParOf" srcId="{B3B78F71-5282-4CE9-B5AD-371A053D156C}" destId="{2D84C9A9-9537-4B7A-BE7D-1B8A41B26A4D}" srcOrd="1" destOrd="0" presId="urn:microsoft.com/office/officeart/2005/8/layout/hierarchy4"/>
    <dgm:cxn modelId="{4D31612C-6291-481A-BDBF-38FA8AEE49EC}" type="presParOf" srcId="{2979CABA-FE3A-41D6-9B6F-8284C23B1EC8}" destId="{BE9D07CF-6790-482B-96E0-5AFA72BCA9C4}" srcOrd="3" destOrd="0" presId="urn:microsoft.com/office/officeart/2005/8/layout/hierarchy4"/>
    <dgm:cxn modelId="{4355F56E-F1BF-4E4A-8D3A-B993D05BB5E3}" type="presParOf" srcId="{2979CABA-FE3A-41D6-9B6F-8284C23B1EC8}" destId="{215512BE-C47F-451A-BE7F-21AD1FD2ECE1}" srcOrd="4" destOrd="0" presId="urn:microsoft.com/office/officeart/2005/8/layout/hierarchy4"/>
    <dgm:cxn modelId="{A9447824-EA22-4463-BB02-5AD488025A41}" type="presParOf" srcId="{215512BE-C47F-451A-BE7F-21AD1FD2ECE1}" destId="{589C3D70-0088-4088-85A6-D3988CB7AE6D}" srcOrd="0" destOrd="0" presId="urn:microsoft.com/office/officeart/2005/8/layout/hierarchy4"/>
    <dgm:cxn modelId="{C6E526E3-726E-4AA2-99C9-8EB76A4AAD4D}" type="presParOf" srcId="{215512BE-C47F-451A-BE7F-21AD1FD2ECE1}" destId="{6631CA10-5E51-49CB-BAC1-0CFD98A3FA45}" srcOrd="1" destOrd="0" presId="urn:microsoft.com/office/officeart/2005/8/layout/hierarchy4"/>
    <dgm:cxn modelId="{D113600D-B802-4EE7-8728-5ACA444C328B}" type="presParOf" srcId="{2979CABA-FE3A-41D6-9B6F-8284C23B1EC8}" destId="{2089C4E2-E6B8-4371-9F38-3C07F85D7114}" srcOrd="5" destOrd="0" presId="urn:microsoft.com/office/officeart/2005/8/layout/hierarchy4"/>
    <dgm:cxn modelId="{072810D2-E695-451F-886D-8091BA316E26}" type="presParOf" srcId="{2979CABA-FE3A-41D6-9B6F-8284C23B1EC8}" destId="{3DB5D14C-2C85-400B-A8EB-EBC243BDCAFC}" srcOrd="6" destOrd="0" presId="urn:microsoft.com/office/officeart/2005/8/layout/hierarchy4"/>
    <dgm:cxn modelId="{E56021A7-44BB-439B-BA3F-DBAF412E68A3}" type="presParOf" srcId="{3DB5D14C-2C85-400B-A8EB-EBC243BDCAFC}" destId="{C312E681-CE22-49B3-A1D9-3A21E41158AA}" srcOrd="0" destOrd="0" presId="urn:microsoft.com/office/officeart/2005/8/layout/hierarchy4"/>
    <dgm:cxn modelId="{6A053161-5C8C-414F-849D-B0E08D58C360}" type="presParOf" srcId="{3DB5D14C-2C85-400B-A8EB-EBC243BDCAFC}" destId="{0927D086-5185-405E-B7F7-C1293A8B7AA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DBC3F-5FA3-4640-B07D-DA6563EC8F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DD5BD53A-D83F-48F9-824C-DBF09F5E5940}">
      <dgm:prSet custT="1"/>
      <dgm:spPr>
        <a:solidFill>
          <a:schemeClr val="accent6">
            <a:lumMod val="20000"/>
            <a:lumOff val="80000"/>
          </a:schemeClr>
        </a:solidFill>
        <a:ln>
          <a:solidFill>
            <a:schemeClr val="tx1"/>
          </a:solidFill>
        </a:ln>
      </dgm:spPr>
      <dgm:t>
        <a:bodyPr/>
        <a:lstStyle/>
        <a:p>
          <a:pPr algn="ctr"/>
          <a:r>
            <a:rPr lang="de-DE" sz="1600" b="1" dirty="0" err="1">
              <a:solidFill>
                <a:schemeClr val="tx1"/>
              </a:solidFill>
              <a:latin typeface="+mn-lt"/>
            </a:rPr>
            <a:t>Hypertextualität</a:t>
          </a:r>
          <a:endParaRPr lang="de-DE" sz="1600" b="1" dirty="0">
            <a:solidFill>
              <a:schemeClr val="tx1"/>
            </a:solidFill>
            <a:latin typeface="+mn-lt"/>
          </a:endParaRPr>
        </a:p>
      </dgm:t>
    </dgm:pt>
    <dgm:pt modelId="{D9FD6F86-2D39-4D86-9E42-0C7315761552}" type="parTrans" cxnId="{2E3B7413-CDD9-4779-9922-944BF5AE5DB3}">
      <dgm:prSet/>
      <dgm:spPr/>
      <dgm:t>
        <a:bodyPr/>
        <a:lstStyle/>
        <a:p>
          <a:endParaRPr lang="de-DE"/>
        </a:p>
      </dgm:t>
    </dgm:pt>
    <dgm:pt modelId="{531C87E7-A72B-40BB-A43B-4029DE379413}" type="sibTrans" cxnId="{2E3B7413-CDD9-4779-9922-944BF5AE5DB3}">
      <dgm:prSet/>
      <dgm:spPr/>
      <dgm:t>
        <a:bodyPr/>
        <a:lstStyle/>
        <a:p>
          <a:endParaRPr lang="de-DE"/>
        </a:p>
      </dgm:t>
    </dgm:pt>
    <dgm:pt modelId="{6D1953BF-CCD2-4F86-B557-BCFA0E4216C4}">
      <dgm:prSet phldrT="[Text]" custT="1"/>
      <dgm:spPr>
        <a:solidFill>
          <a:schemeClr val="accent1"/>
        </a:solidFill>
        <a:ln>
          <a:solidFill>
            <a:schemeClr val="tx1"/>
          </a:solidFill>
        </a:ln>
      </dgm:spPr>
      <dgm:t>
        <a:bodyPr/>
        <a:lstStyle/>
        <a:p>
          <a:pPr algn="ctr"/>
          <a:r>
            <a:rPr lang="de-DE" sz="1600" b="1" dirty="0" err="1">
              <a:solidFill>
                <a:schemeClr val="tx1"/>
              </a:solidFill>
              <a:latin typeface="+mn-lt"/>
            </a:rPr>
            <a:t>Symmedialität</a:t>
          </a:r>
          <a:endParaRPr lang="de-DE" sz="1600" b="1" dirty="0">
            <a:solidFill>
              <a:schemeClr val="tx1"/>
            </a:solidFill>
            <a:latin typeface="+mn-lt"/>
          </a:endParaRPr>
        </a:p>
      </dgm:t>
    </dgm:pt>
    <dgm:pt modelId="{7A9ED787-D7B1-492D-820F-703A04E15C49}" type="sibTrans" cxnId="{2EC7BCB3-65A8-4EC0-8B3D-E5523996A65F}">
      <dgm:prSet/>
      <dgm:spPr/>
      <dgm:t>
        <a:bodyPr/>
        <a:lstStyle/>
        <a:p>
          <a:endParaRPr lang="de-DE"/>
        </a:p>
      </dgm:t>
    </dgm:pt>
    <dgm:pt modelId="{7E342DC8-3A32-4D86-B4E2-C88D991D33D1}" type="parTrans" cxnId="{2EC7BCB3-65A8-4EC0-8B3D-E5523996A65F}">
      <dgm:prSet/>
      <dgm:spPr/>
      <dgm:t>
        <a:bodyPr/>
        <a:lstStyle/>
        <a:p>
          <a:endParaRPr lang="de-DE"/>
        </a:p>
      </dgm:t>
    </dgm:pt>
    <dgm:pt modelId="{DB1D23BB-3361-42F2-AD87-8F5E93043D15}">
      <dgm:prSet custT="1"/>
      <dgm:spPr>
        <a:ln>
          <a:solidFill>
            <a:schemeClr val="tx1"/>
          </a:solidFill>
        </a:ln>
      </dgm:spPr>
      <dgm:t>
        <a:bodyPr/>
        <a:lstStyle/>
        <a:p>
          <a:pPr marL="114300" lvl="1" indent="0" algn="l" defTabSz="533400">
            <a:lnSpc>
              <a:spcPct val="90000"/>
            </a:lnSpc>
            <a:spcBef>
              <a:spcPct val="0"/>
            </a:spcBef>
            <a:spcAft>
              <a:spcPct val="15000"/>
            </a:spcAft>
            <a:buFont typeface="Arial" panose="020B0604020202020204" pitchFamily="34" charset="0"/>
            <a:buChar char="•"/>
          </a:pPr>
          <a:r>
            <a:rPr lang="de-DE" sz="1200" kern="1200" dirty="0">
              <a:solidFill>
                <a:schemeClr val="tx1"/>
              </a:solidFill>
              <a:latin typeface="+mn-lt"/>
            </a:rPr>
            <a:t> </a:t>
          </a:r>
          <a:r>
            <a:rPr lang="de-DE" sz="1200" kern="1200" dirty="0" err="1">
              <a:solidFill>
                <a:schemeClr val="tx1"/>
              </a:solidFill>
              <a:latin typeface="+mn-lt"/>
            </a:rPr>
            <a:t>Sticky</a:t>
          </a:r>
          <a:r>
            <a:rPr lang="de-DE" sz="1200" kern="1200" dirty="0">
              <a:solidFill>
                <a:schemeClr val="tx1"/>
              </a:solidFill>
              <a:latin typeface="+mn-lt"/>
            </a:rPr>
            <a:t> Notes</a:t>
          </a:r>
        </a:p>
      </dgm:t>
    </dgm:pt>
    <dgm:pt modelId="{26607564-5387-4865-8B0B-9CD0477B7FFF}" type="sibTrans" cxnId="{3B0849E2-D7F8-4DDA-A3D4-AD34B3D90475}">
      <dgm:prSet/>
      <dgm:spPr/>
      <dgm:t>
        <a:bodyPr/>
        <a:lstStyle/>
        <a:p>
          <a:endParaRPr lang="de-DE"/>
        </a:p>
      </dgm:t>
    </dgm:pt>
    <dgm:pt modelId="{6D4DB1D3-6501-4EBF-B7C2-756199B182CA}" type="parTrans" cxnId="{3B0849E2-D7F8-4DDA-A3D4-AD34B3D90475}">
      <dgm:prSet/>
      <dgm:spPr/>
      <dgm:t>
        <a:bodyPr/>
        <a:lstStyle/>
        <a:p>
          <a:endParaRPr lang="de-DE"/>
        </a:p>
      </dgm:t>
    </dgm:pt>
    <dgm:pt modelId="{48E91217-B081-4B90-9165-FDB93132ED47}">
      <dgm:prSet custT="1"/>
      <dgm:spPr>
        <a:solidFill>
          <a:schemeClr val="accent4">
            <a:lumMod val="20000"/>
            <a:lumOff val="80000"/>
          </a:schemeClr>
        </a:solidFill>
        <a:ln w="12700" cap="flat" cmpd="sng" algn="ctr">
          <a:solidFill>
            <a:schemeClr val="tx1"/>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de-DE" sz="1600" b="1" kern="1200" dirty="0">
              <a:solidFill>
                <a:schemeClr val="tx1"/>
              </a:solidFill>
              <a:latin typeface="+mn-lt"/>
              <a:ea typeface="+mn-ea"/>
              <a:cs typeface="+mn-cs"/>
            </a:rPr>
            <a:t>Interaktivität</a:t>
          </a:r>
        </a:p>
      </dgm:t>
    </dgm:pt>
    <dgm:pt modelId="{007DF966-0403-4225-93AB-BB14645E7243}" type="parTrans" cxnId="{6EDDE7EF-9F0D-4BC4-8D2F-50FBFA8242DB}">
      <dgm:prSet/>
      <dgm:spPr/>
      <dgm:t>
        <a:bodyPr/>
        <a:lstStyle/>
        <a:p>
          <a:endParaRPr lang="de-DE"/>
        </a:p>
      </dgm:t>
    </dgm:pt>
    <dgm:pt modelId="{D9BA117A-81F3-4EC4-9165-381D76142C00}" type="sibTrans" cxnId="{6EDDE7EF-9F0D-4BC4-8D2F-50FBFA8242DB}">
      <dgm:prSet/>
      <dgm:spPr/>
      <dgm:t>
        <a:bodyPr/>
        <a:lstStyle/>
        <a:p>
          <a:endParaRPr lang="de-DE"/>
        </a:p>
      </dgm:t>
    </dgm:pt>
    <dgm:pt modelId="{6BCD1ADE-74C2-44A6-B1EF-3357CC4EB0E1}">
      <dgm:prSet custT="1"/>
      <dgm:spPr>
        <a:ln>
          <a:solidFill>
            <a:srgbClr val="B41C89"/>
          </a:solidFill>
        </a:ln>
      </dgm:spPr>
      <dgm:t>
        <a:bodyPr/>
        <a:lstStyle/>
        <a:p>
          <a:r>
            <a:rPr lang="de-DE" sz="1200" dirty="0">
              <a:solidFill>
                <a:schemeClr val="tx1"/>
              </a:solidFill>
            </a:rPr>
            <a:t>Zusammentragen des Vorwissens</a:t>
          </a:r>
          <a:endParaRPr lang="de-DE" sz="1200" dirty="0">
            <a:solidFill>
              <a:schemeClr val="tx1"/>
            </a:solidFill>
            <a:latin typeface="+mn-lt"/>
          </a:endParaRPr>
        </a:p>
      </dgm:t>
    </dgm:pt>
    <dgm:pt modelId="{FCFD670C-486B-45DE-A481-806FB0A39946}" type="parTrans" cxnId="{C915235E-3B5E-4705-902B-B47C678AB49D}">
      <dgm:prSet/>
      <dgm:spPr/>
      <dgm:t>
        <a:bodyPr/>
        <a:lstStyle/>
        <a:p>
          <a:endParaRPr lang="de-DE"/>
        </a:p>
      </dgm:t>
    </dgm:pt>
    <dgm:pt modelId="{A6317D30-6F2B-4681-9178-2A30AEDCA8F1}" type="sibTrans" cxnId="{C915235E-3B5E-4705-902B-B47C678AB49D}">
      <dgm:prSet/>
      <dgm:spPr/>
      <dgm:t>
        <a:bodyPr/>
        <a:lstStyle/>
        <a:p>
          <a:endParaRPr lang="de-DE"/>
        </a:p>
      </dgm:t>
    </dgm:pt>
    <dgm:pt modelId="{B1A42765-A50F-0B4F-83BC-D4E07BF366C0}">
      <dgm:prSet custT="1"/>
      <dgm:spPr>
        <a:ln>
          <a:solidFill>
            <a:schemeClr val="tx1"/>
          </a:solidFill>
        </a:ln>
      </dgm:spPr>
      <dgm:t>
        <a:bodyPr/>
        <a:lstStyle/>
        <a:p>
          <a:pPr marL="114300" lvl="1" indent="0" algn="l" defTabSz="533400">
            <a:lnSpc>
              <a:spcPct val="90000"/>
            </a:lnSpc>
            <a:spcBef>
              <a:spcPct val="0"/>
            </a:spcBef>
            <a:spcAft>
              <a:spcPct val="15000"/>
            </a:spcAft>
            <a:buFont typeface="Arial" panose="020B0604020202020204" pitchFamily="34" charset="0"/>
            <a:buChar char="•"/>
          </a:pPr>
          <a:r>
            <a:rPr lang="de-DE" sz="1200" kern="1200" dirty="0">
              <a:solidFill>
                <a:schemeClr val="tx1"/>
              </a:solidFill>
              <a:latin typeface="+mn-lt"/>
            </a:rPr>
            <a:t> schriftliche Kommentare</a:t>
          </a:r>
        </a:p>
      </dgm:t>
    </dgm:pt>
    <dgm:pt modelId="{70C63F70-B871-3A46-8AF5-5DDD9A25F2EC}" type="parTrans" cxnId="{197BE1BC-7D62-1746-8382-1A8534663B05}">
      <dgm:prSet/>
      <dgm:spPr/>
      <dgm:t>
        <a:bodyPr/>
        <a:lstStyle/>
        <a:p>
          <a:endParaRPr lang="de-DE"/>
        </a:p>
      </dgm:t>
    </dgm:pt>
    <dgm:pt modelId="{BD8E77A5-0412-F545-85AE-3769B6111152}" type="sibTrans" cxnId="{197BE1BC-7D62-1746-8382-1A8534663B05}">
      <dgm:prSet/>
      <dgm:spPr/>
      <dgm:t>
        <a:bodyPr/>
        <a:lstStyle/>
        <a:p>
          <a:endParaRPr lang="de-DE"/>
        </a:p>
      </dgm:t>
    </dgm:pt>
    <dgm:pt modelId="{A6998E86-4EF3-504A-943B-4B074023804A}">
      <dgm:prSet custT="1"/>
      <dgm:spPr>
        <a:ln>
          <a:solidFill>
            <a:schemeClr val="tx1"/>
          </a:solidFill>
        </a:ln>
      </dgm:spPr>
      <dgm:t>
        <a:bodyPr/>
        <a:lstStyle/>
        <a:p>
          <a:pPr marL="114300" lvl="1" indent="0" algn="l" defTabSz="533400">
            <a:lnSpc>
              <a:spcPct val="90000"/>
            </a:lnSpc>
            <a:spcBef>
              <a:spcPct val="0"/>
            </a:spcBef>
            <a:spcAft>
              <a:spcPct val="15000"/>
            </a:spcAft>
            <a:buFont typeface="Arial" panose="020B0604020202020204" pitchFamily="34" charset="0"/>
            <a:buChar char="•"/>
          </a:pPr>
          <a:r>
            <a:rPr lang="de-DE" sz="1200" kern="1200" dirty="0">
              <a:solidFill>
                <a:prstClr val="black"/>
              </a:solidFill>
              <a:latin typeface="Calibri"/>
              <a:ea typeface="Arial"/>
              <a:cs typeface="Arial"/>
            </a:rPr>
            <a:t> unterstützende Darstellungsformen (z.B.</a:t>
          </a:r>
          <a:br>
            <a:rPr lang="de-DE" sz="1200" kern="1200" dirty="0">
              <a:solidFill>
                <a:prstClr val="black"/>
              </a:solidFill>
              <a:latin typeface="Calibri"/>
              <a:ea typeface="Arial"/>
              <a:cs typeface="Arial"/>
            </a:rPr>
          </a:br>
          <a:r>
            <a:rPr lang="de-DE" sz="1200" kern="1200" dirty="0">
              <a:solidFill>
                <a:prstClr val="black"/>
              </a:solidFill>
              <a:latin typeface="Calibri"/>
              <a:ea typeface="Arial"/>
              <a:cs typeface="Arial"/>
            </a:rPr>
            <a:t>   Bilder, Audios, Videos)</a:t>
          </a:r>
        </a:p>
      </dgm:t>
    </dgm:pt>
    <dgm:pt modelId="{52AF9D2A-A3B8-7D48-BA2D-AD331337AC21}" type="parTrans" cxnId="{EDC25296-E82C-9340-A521-61166E067EE6}">
      <dgm:prSet/>
      <dgm:spPr/>
      <dgm:t>
        <a:bodyPr/>
        <a:lstStyle/>
        <a:p>
          <a:endParaRPr lang="de-DE"/>
        </a:p>
      </dgm:t>
    </dgm:pt>
    <dgm:pt modelId="{E2B24100-6560-7E40-9172-8676C0A36DDA}" type="sibTrans" cxnId="{EDC25296-E82C-9340-A521-61166E067EE6}">
      <dgm:prSet/>
      <dgm:spPr/>
      <dgm:t>
        <a:bodyPr/>
        <a:lstStyle/>
        <a:p>
          <a:endParaRPr lang="de-DE"/>
        </a:p>
      </dgm:t>
    </dgm:pt>
    <dgm:pt modelId="{4F23554D-17DA-5A48-AB06-3778F2A39558}">
      <dgm:prSet custT="1"/>
      <dgm:spPr>
        <a:ln>
          <a:solidFill>
            <a:srgbClr val="B41C89"/>
          </a:solidFill>
        </a:ln>
      </dgm:spPr>
      <dgm:t>
        <a:bodyPr/>
        <a:lstStyle/>
        <a:p>
          <a:r>
            <a:rPr lang="de-DE" sz="1200" dirty="0">
              <a:solidFill>
                <a:schemeClr val="tx1"/>
              </a:solidFill>
              <a:latin typeface="+mn-lt"/>
            </a:rPr>
            <a:t>Kommunikation über verschiedene Kanäle möglich (Chat, Kommentarfunktion)</a:t>
          </a:r>
        </a:p>
      </dgm:t>
    </dgm:pt>
    <dgm:pt modelId="{B051A6E5-238E-884C-8163-506F655175FE}" type="parTrans" cxnId="{92277412-96F2-AC44-9A49-E2F82CF9E244}">
      <dgm:prSet/>
      <dgm:spPr/>
      <dgm:t>
        <a:bodyPr/>
        <a:lstStyle/>
        <a:p>
          <a:endParaRPr lang="de-DE"/>
        </a:p>
      </dgm:t>
    </dgm:pt>
    <dgm:pt modelId="{126EAD66-C45A-A049-8691-E22F27A4700A}" type="sibTrans" cxnId="{92277412-96F2-AC44-9A49-E2F82CF9E244}">
      <dgm:prSet/>
      <dgm:spPr/>
      <dgm:t>
        <a:bodyPr/>
        <a:lstStyle/>
        <a:p>
          <a:endParaRPr lang="de-DE"/>
        </a:p>
      </dgm:t>
    </dgm:pt>
    <dgm:pt modelId="{450D8786-B687-47A7-B4BD-7E10EBCBD9EB}">
      <dgm:prSet custT="1"/>
      <dgm:spPr>
        <a:solidFill>
          <a:schemeClr val="bg1"/>
        </a:solidFill>
        <a:ln>
          <a:solidFill>
            <a:schemeClr val="tx1"/>
          </a:solidFill>
        </a:ln>
      </dgm:spPr>
      <dgm:t>
        <a:bodyPr/>
        <a:lstStyle/>
        <a:p>
          <a:r>
            <a:rPr lang="de-DE" sz="1200" dirty="0">
              <a:solidFill>
                <a:schemeClr val="tx1"/>
              </a:solidFill>
              <a:latin typeface="Calibri" panose="020F0502020204030204"/>
            </a:rPr>
            <a:t>Verlinkungen zu anderen Texten (z.B. Online-Wörterbücher, Übersetzungswebsites, </a:t>
          </a:r>
          <a:r>
            <a:rPr lang="de-DE" sz="1200" i="1" dirty="0">
              <a:solidFill>
                <a:schemeClr val="tx1"/>
              </a:solidFill>
              <a:latin typeface="Calibri" panose="020F0502020204030204"/>
            </a:rPr>
            <a:t>Wikipedia</a:t>
          </a:r>
          <a:r>
            <a:rPr lang="de-DE" sz="1200" dirty="0">
              <a:solidFill>
                <a:schemeClr val="tx1"/>
              </a:solidFill>
              <a:latin typeface="Calibri" panose="020F0502020204030204"/>
            </a:rPr>
            <a:t>-Einträge, </a:t>
          </a:r>
          <a:r>
            <a:rPr lang="de-DE" sz="1200" dirty="0" err="1">
              <a:solidFill>
                <a:schemeClr val="tx1"/>
              </a:solidFill>
              <a:latin typeface="Calibri" panose="020F0502020204030204"/>
            </a:rPr>
            <a:t>Erklärvideos</a:t>
          </a:r>
          <a:r>
            <a:rPr lang="de-DE" sz="1200" dirty="0">
              <a:solidFill>
                <a:schemeClr val="tx1"/>
              </a:solidFill>
              <a:latin typeface="Calibri" panose="020F0502020204030204"/>
            </a:rPr>
            <a:t>)</a:t>
          </a:r>
          <a:endParaRPr lang="de-DE" sz="1400" b="1" dirty="0">
            <a:solidFill>
              <a:schemeClr val="tx1"/>
            </a:solidFill>
            <a:latin typeface="+mn-lt"/>
          </a:endParaRPr>
        </a:p>
      </dgm:t>
    </dgm:pt>
    <dgm:pt modelId="{4A8D07B8-0C63-463C-950A-D0BDD407CD1E}" type="parTrans" cxnId="{C96F3DDD-AD86-4814-B225-6F1583E04D23}">
      <dgm:prSet/>
      <dgm:spPr/>
      <dgm:t>
        <a:bodyPr/>
        <a:lstStyle/>
        <a:p>
          <a:endParaRPr lang="de-DE"/>
        </a:p>
      </dgm:t>
    </dgm:pt>
    <dgm:pt modelId="{7FD82F1D-CF09-4D28-9CDF-FD73DBA8C687}" type="sibTrans" cxnId="{C96F3DDD-AD86-4814-B225-6F1583E04D23}">
      <dgm:prSet/>
      <dgm:spPr/>
      <dgm:t>
        <a:bodyPr/>
        <a:lstStyle/>
        <a:p>
          <a:endParaRPr lang="de-DE"/>
        </a:p>
      </dgm:t>
    </dgm:pt>
    <dgm:pt modelId="{1FFECCCC-5605-4705-AF79-0DB0A437510A}" type="pres">
      <dgm:prSet presAssocID="{D75DBC3F-5FA3-4640-B07D-DA6563EC8F59}" presName="linear" presStyleCnt="0">
        <dgm:presLayoutVars>
          <dgm:dir/>
          <dgm:animLvl val="lvl"/>
          <dgm:resizeHandles val="exact"/>
        </dgm:presLayoutVars>
      </dgm:prSet>
      <dgm:spPr/>
    </dgm:pt>
    <dgm:pt modelId="{62CD7760-2BC5-474F-BD0F-F5227BE5ACCE}" type="pres">
      <dgm:prSet presAssocID="{6D1953BF-CCD2-4F86-B557-BCFA0E4216C4}" presName="parentLin" presStyleCnt="0"/>
      <dgm:spPr/>
    </dgm:pt>
    <dgm:pt modelId="{8A1665BE-AEE9-4685-BEDA-3F4E43F19E93}" type="pres">
      <dgm:prSet presAssocID="{6D1953BF-CCD2-4F86-B557-BCFA0E4216C4}" presName="parentLeftMargin" presStyleLbl="node1" presStyleIdx="0" presStyleCnt="3"/>
      <dgm:spPr/>
    </dgm:pt>
    <dgm:pt modelId="{73DA22D7-ED89-473A-96FB-536ED93681BF}" type="pres">
      <dgm:prSet presAssocID="{6D1953BF-CCD2-4F86-B557-BCFA0E4216C4}" presName="parentText" presStyleLbl="node1" presStyleIdx="0" presStyleCnt="3">
        <dgm:presLayoutVars>
          <dgm:chMax val="0"/>
          <dgm:bulletEnabled val="1"/>
        </dgm:presLayoutVars>
      </dgm:prSet>
      <dgm:spPr/>
    </dgm:pt>
    <dgm:pt modelId="{38CFFDDE-2F53-467E-8E50-E3C7A2C7A181}" type="pres">
      <dgm:prSet presAssocID="{6D1953BF-CCD2-4F86-B557-BCFA0E4216C4}" presName="negativeSpace" presStyleCnt="0"/>
      <dgm:spPr/>
    </dgm:pt>
    <dgm:pt modelId="{41624DE6-949C-4577-B37C-F4AD876CCB71}" type="pres">
      <dgm:prSet presAssocID="{6D1953BF-CCD2-4F86-B557-BCFA0E4216C4}" presName="childText" presStyleLbl="conFgAcc1" presStyleIdx="0" presStyleCnt="3">
        <dgm:presLayoutVars>
          <dgm:bulletEnabled val="1"/>
        </dgm:presLayoutVars>
      </dgm:prSet>
      <dgm:spPr/>
    </dgm:pt>
    <dgm:pt modelId="{D80701AF-2BB7-487B-97AC-13FD22185DF6}" type="pres">
      <dgm:prSet presAssocID="{7A9ED787-D7B1-492D-820F-703A04E15C49}" presName="spaceBetweenRectangles" presStyleCnt="0"/>
      <dgm:spPr/>
    </dgm:pt>
    <dgm:pt modelId="{C9C489D0-323A-42FA-840E-3ACD8C13656A}" type="pres">
      <dgm:prSet presAssocID="{DD5BD53A-D83F-48F9-824C-DBF09F5E5940}" presName="parentLin" presStyleCnt="0"/>
      <dgm:spPr/>
    </dgm:pt>
    <dgm:pt modelId="{0C92D5FE-FB93-493C-8173-EE32D0DE87F4}" type="pres">
      <dgm:prSet presAssocID="{DD5BD53A-D83F-48F9-824C-DBF09F5E5940}" presName="parentLeftMargin" presStyleLbl="node1" presStyleIdx="0" presStyleCnt="3"/>
      <dgm:spPr/>
    </dgm:pt>
    <dgm:pt modelId="{5BF92005-F798-428D-813F-FC48576896AB}" type="pres">
      <dgm:prSet presAssocID="{DD5BD53A-D83F-48F9-824C-DBF09F5E5940}" presName="parentText" presStyleLbl="node1" presStyleIdx="1" presStyleCnt="3">
        <dgm:presLayoutVars>
          <dgm:chMax val="0"/>
          <dgm:bulletEnabled val="1"/>
        </dgm:presLayoutVars>
      </dgm:prSet>
      <dgm:spPr/>
    </dgm:pt>
    <dgm:pt modelId="{F422D524-2D83-46B4-91FF-DCBA6B1E3218}" type="pres">
      <dgm:prSet presAssocID="{DD5BD53A-D83F-48F9-824C-DBF09F5E5940}" presName="negativeSpace" presStyleCnt="0"/>
      <dgm:spPr/>
    </dgm:pt>
    <dgm:pt modelId="{FF5489DC-9820-4399-95BD-5157FC395839}" type="pres">
      <dgm:prSet presAssocID="{DD5BD53A-D83F-48F9-824C-DBF09F5E5940}" presName="childText" presStyleLbl="conFgAcc1" presStyleIdx="1" presStyleCnt="3">
        <dgm:presLayoutVars>
          <dgm:bulletEnabled val="1"/>
        </dgm:presLayoutVars>
      </dgm:prSet>
      <dgm:spPr/>
    </dgm:pt>
    <dgm:pt modelId="{ECF97E22-F598-467E-BA5F-816F7D974253}" type="pres">
      <dgm:prSet presAssocID="{531C87E7-A72B-40BB-A43B-4029DE379413}" presName="spaceBetweenRectangles" presStyleCnt="0"/>
      <dgm:spPr/>
    </dgm:pt>
    <dgm:pt modelId="{E8652457-09D5-4599-A452-A7A12CCD34ED}" type="pres">
      <dgm:prSet presAssocID="{48E91217-B081-4B90-9165-FDB93132ED47}" presName="parentLin" presStyleCnt="0"/>
      <dgm:spPr/>
    </dgm:pt>
    <dgm:pt modelId="{8585350C-7350-459D-A6A0-D21ECB028D70}" type="pres">
      <dgm:prSet presAssocID="{48E91217-B081-4B90-9165-FDB93132ED47}" presName="parentLeftMargin" presStyleLbl="node1" presStyleIdx="1" presStyleCnt="3"/>
      <dgm:spPr/>
    </dgm:pt>
    <dgm:pt modelId="{423B65B5-7544-45E4-AA7B-076A3677C9C0}" type="pres">
      <dgm:prSet presAssocID="{48E91217-B081-4B90-9165-FDB93132ED47}" presName="parentText" presStyleLbl="node1" presStyleIdx="2" presStyleCnt="3">
        <dgm:presLayoutVars>
          <dgm:chMax val="0"/>
          <dgm:bulletEnabled val="1"/>
        </dgm:presLayoutVars>
      </dgm:prSet>
      <dgm:spPr/>
    </dgm:pt>
    <dgm:pt modelId="{D0E0CF3A-CF53-4C48-B8AC-75F97C975559}" type="pres">
      <dgm:prSet presAssocID="{48E91217-B081-4B90-9165-FDB93132ED47}" presName="negativeSpace" presStyleCnt="0"/>
      <dgm:spPr/>
    </dgm:pt>
    <dgm:pt modelId="{CB40FD14-5E52-4CAD-AFEA-B0B0FDB5A38E}" type="pres">
      <dgm:prSet presAssocID="{48E91217-B081-4B90-9165-FDB93132ED47}" presName="childText" presStyleLbl="conFgAcc1" presStyleIdx="2" presStyleCnt="3">
        <dgm:presLayoutVars>
          <dgm:bulletEnabled val="1"/>
        </dgm:presLayoutVars>
      </dgm:prSet>
      <dgm:spPr/>
    </dgm:pt>
  </dgm:ptLst>
  <dgm:cxnLst>
    <dgm:cxn modelId="{F494CE0A-0ACF-4C27-B89F-4523C286F248}" type="presOf" srcId="{DD5BD53A-D83F-48F9-824C-DBF09F5E5940}" destId="{0C92D5FE-FB93-493C-8173-EE32D0DE87F4}" srcOrd="0" destOrd="0" presId="urn:microsoft.com/office/officeart/2005/8/layout/list1"/>
    <dgm:cxn modelId="{1D9D110C-EA0C-4956-9F92-7CAB0C98E806}" type="presOf" srcId="{DD5BD53A-D83F-48F9-824C-DBF09F5E5940}" destId="{5BF92005-F798-428D-813F-FC48576896AB}" srcOrd="1" destOrd="0" presId="urn:microsoft.com/office/officeart/2005/8/layout/list1"/>
    <dgm:cxn modelId="{12752D10-43C7-4894-BCF2-3E9B8F98294E}" type="presOf" srcId="{6D1953BF-CCD2-4F86-B557-BCFA0E4216C4}" destId="{73DA22D7-ED89-473A-96FB-536ED93681BF}" srcOrd="1" destOrd="0" presId="urn:microsoft.com/office/officeart/2005/8/layout/list1"/>
    <dgm:cxn modelId="{92277412-96F2-AC44-9A49-E2F82CF9E244}" srcId="{48E91217-B081-4B90-9165-FDB93132ED47}" destId="{4F23554D-17DA-5A48-AB06-3778F2A39558}" srcOrd="1" destOrd="0" parTransId="{B051A6E5-238E-884C-8163-506F655175FE}" sibTransId="{126EAD66-C45A-A049-8691-E22F27A4700A}"/>
    <dgm:cxn modelId="{2E3B7413-CDD9-4779-9922-944BF5AE5DB3}" srcId="{D75DBC3F-5FA3-4640-B07D-DA6563EC8F59}" destId="{DD5BD53A-D83F-48F9-824C-DBF09F5E5940}" srcOrd="1" destOrd="0" parTransId="{D9FD6F86-2D39-4D86-9E42-0C7315761552}" sibTransId="{531C87E7-A72B-40BB-A43B-4029DE379413}"/>
    <dgm:cxn modelId="{3D1CD52A-B643-4024-B8AE-48049A4CF235}" type="presOf" srcId="{D75DBC3F-5FA3-4640-B07D-DA6563EC8F59}" destId="{1FFECCCC-5605-4705-AF79-0DB0A437510A}" srcOrd="0" destOrd="0" presId="urn:microsoft.com/office/officeart/2005/8/layout/list1"/>
    <dgm:cxn modelId="{C7FDF23D-8EAB-4584-B190-8326135D65BD}" type="presOf" srcId="{48E91217-B081-4B90-9165-FDB93132ED47}" destId="{423B65B5-7544-45E4-AA7B-076A3677C9C0}" srcOrd="1" destOrd="0" presId="urn:microsoft.com/office/officeart/2005/8/layout/list1"/>
    <dgm:cxn modelId="{C915235E-3B5E-4705-902B-B47C678AB49D}" srcId="{48E91217-B081-4B90-9165-FDB93132ED47}" destId="{6BCD1ADE-74C2-44A6-B1EF-3357CC4EB0E1}" srcOrd="0" destOrd="0" parTransId="{FCFD670C-486B-45DE-A481-806FB0A39946}" sibTransId="{A6317D30-6F2B-4681-9178-2A30AEDCA8F1}"/>
    <dgm:cxn modelId="{5AAD7662-3DEB-D645-BA22-E42E7C4ABA56}" type="presOf" srcId="{4F23554D-17DA-5A48-AB06-3778F2A39558}" destId="{CB40FD14-5E52-4CAD-AFEA-B0B0FDB5A38E}" srcOrd="0" destOrd="1" presId="urn:microsoft.com/office/officeart/2005/8/layout/list1"/>
    <dgm:cxn modelId="{CDD9AB65-45E8-47FC-800E-37FB8DEB546B}" type="presOf" srcId="{A6998E86-4EF3-504A-943B-4B074023804A}" destId="{41624DE6-949C-4577-B37C-F4AD876CCB71}" srcOrd="0" destOrd="2" presId="urn:microsoft.com/office/officeart/2005/8/layout/list1"/>
    <dgm:cxn modelId="{1FB6A86D-9CAA-4156-B95F-4E1479543934}" type="presOf" srcId="{B1A42765-A50F-0B4F-83BC-D4E07BF366C0}" destId="{41624DE6-949C-4577-B37C-F4AD876CCB71}" srcOrd="0" destOrd="1" presId="urn:microsoft.com/office/officeart/2005/8/layout/list1"/>
    <dgm:cxn modelId="{EDC25296-E82C-9340-A521-61166E067EE6}" srcId="{6D1953BF-CCD2-4F86-B557-BCFA0E4216C4}" destId="{A6998E86-4EF3-504A-943B-4B074023804A}" srcOrd="2" destOrd="0" parTransId="{52AF9D2A-A3B8-7D48-BA2D-AD331337AC21}" sibTransId="{E2B24100-6560-7E40-9172-8676C0A36DDA}"/>
    <dgm:cxn modelId="{2EC7BCB3-65A8-4EC0-8B3D-E5523996A65F}" srcId="{D75DBC3F-5FA3-4640-B07D-DA6563EC8F59}" destId="{6D1953BF-CCD2-4F86-B557-BCFA0E4216C4}" srcOrd="0" destOrd="0" parTransId="{7E342DC8-3A32-4D86-B4E2-C88D991D33D1}" sibTransId="{7A9ED787-D7B1-492D-820F-703A04E15C49}"/>
    <dgm:cxn modelId="{197BE1BC-7D62-1746-8382-1A8534663B05}" srcId="{6D1953BF-CCD2-4F86-B557-BCFA0E4216C4}" destId="{B1A42765-A50F-0B4F-83BC-D4E07BF366C0}" srcOrd="1" destOrd="0" parTransId="{70C63F70-B871-3A46-8AF5-5DDD9A25F2EC}" sibTransId="{BD8E77A5-0412-F545-85AE-3769B6111152}"/>
    <dgm:cxn modelId="{AD523ABD-10B6-4641-97F6-4A90CD9368B9}" type="presOf" srcId="{48E91217-B081-4B90-9165-FDB93132ED47}" destId="{8585350C-7350-459D-A6A0-D21ECB028D70}" srcOrd="0" destOrd="0" presId="urn:microsoft.com/office/officeart/2005/8/layout/list1"/>
    <dgm:cxn modelId="{C25DFABD-16A4-4984-A7C8-8325C7D9970F}" type="presOf" srcId="{6BCD1ADE-74C2-44A6-B1EF-3357CC4EB0E1}" destId="{CB40FD14-5E52-4CAD-AFEA-B0B0FDB5A38E}" srcOrd="0" destOrd="0" presId="urn:microsoft.com/office/officeart/2005/8/layout/list1"/>
    <dgm:cxn modelId="{E4E242BF-838B-44BB-B568-0CC88AD80391}" type="presOf" srcId="{450D8786-B687-47A7-B4BD-7E10EBCBD9EB}" destId="{FF5489DC-9820-4399-95BD-5157FC395839}" srcOrd="0" destOrd="0" presId="urn:microsoft.com/office/officeart/2005/8/layout/list1"/>
    <dgm:cxn modelId="{C96F3DDD-AD86-4814-B225-6F1583E04D23}" srcId="{DD5BD53A-D83F-48F9-824C-DBF09F5E5940}" destId="{450D8786-B687-47A7-B4BD-7E10EBCBD9EB}" srcOrd="0" destOrd="0" parTransId="{4A8D07B8-0C63-463C-950A-D0BDD407CD1E}" sibTransId="{7FD82F1D-CF09-4D28-9CDF-FD73DBA8C687}"/>
    <dgm:cxn modelId="{3B0849E2-D7F8-4DDA-A3D4-AD34B3D90475}" srcId="{6D1953BF-CCD2-4F86-B557-BCFA0E4216C4}" destId="{DB1D23BB-3361-42F2-AD87-8F5E93043D15}" srcOrd="0" destOrd="0" parTransId="{6D4DB1D3-6501-4EBF-B7C2-756199B182CA}" sibTransId="{26607564-5387-4865-8B0B-9CD0477B7FFF}"/>
    <dgm:cxn modelId="{6EDDE7EF-9F0D-4BC4-8D2F-50FBFA8242DB}" srcId="{D75DBC3F-5FA3-4640-B07D-DA6563EC8F59}" destId="{48E91217-B081-4B90-9165-FDB93132ED47}" srcOrd="2" destOrd="0" parTransId="{007DF966-0403-4225-93AB-BB14645E7243}" sibTransId="{D9BA117A-81F3-4EC4-9165-381D76142C00}"/>
    <dgm:cxn modelId="{1C50DEF1-665D-409F-B5E7-3B0CBC1949D0}" type="presOf" srcId="{DB1D23BB-3361-42F2-AD87-8F5E93043D15}" destId="{41624DE6-949C-4577-B37C-F4AD876CCB71}" srcOrd="0" destOrd="0" presId="urn:microsoft.com/office/officeart/2005/8/layout/list1"/>
    <dgm:cxn modelId="{BA2FE0F1-EFB0-4BBF-90D2-0496C6BD07DB}" type="presOf" srcId="{6D1953BF-CCD2-4F86-B557-BCFA0E4216C4}" destId="{8A1665BE-AEE9-4685-BEDA-3F4E43F19E93}" srcOrd="0" destOrd="0" presId="urn:microsoft.com/office/officeart/2005/8/layout/list1"/>
    <dgm:cxn modelId="{3F5C43F7-4D88-45FA-A77A-8E65C119CAA7}" type="presParOf" srcId="{1FFECCCC-5605-4705-AF79-0DB0A437510A}" destId="{62CD7760-2BC5-474F-BD0F-F5227BE5ACCE}" srcOrd="0" destOrd="0" presId="urn:microsoft.com/office/officeart/2005/8/layout/list1"/>
    <dgm:cxn modelId="{25DDE8A1-729A-411E-9F42-89E35B1A52EB}" type="presParOf" srcId="{62CD7760-2BC5-474F-BD0F-F5227BE5ACCE}" destId="{8A1665BE-AEE9-4685-BEDA-3F4E43F19E93}" srcOrd="0" destOrd="0" presId="urn:microsoft.com/office/officeart/2005/8/layout/list1"/>
    <dgm:cxn modelId="{995E73ED-EE48-4854-810A-37B317E88124}" type="presParOf" srcId="{62CD7760-2BC5-474F-BD0F-F5227BE5ACCE}" destId="{73DA22D7-ED89-473A-96FB-536ED93681BF}" srcOrd="1" destOrd="0" presId="urn:microsoft.com/office/officeart/2005/8/layout/list1"/>
    <dgm:cxn modelId="{4572E10E-5955-440E-B36C-10C64FB3D9C8}" type="presParOf" srcId="{1FFECCCC-5605-4705-AF79-0DB0A437510A}" destId="{38CFFDDE-2F53-467E-8E50-E3C7A2C7A181}" srcOrd="1" destOrd="0" presId="urn:microsoft.com/office/officeart/2005/8/layout/list1"/>
    <dgm:cxn modelId="{ACC7C3F5-4289-45F5-B57B-FA570D6E892F}" type="presParOf" srcId="{1FFECCCC-5605-4705-AF79-0DB0A437510A}" destId="{41624DE6-949C-4577-B37C-F4AD876CCB71}" srcOrd="2" destOrd="0" presId="urn:microsoft.com/office/officeart/2005/8/layout/list1"/>
    <dgm:cxn modelId="{E61734B3-BF6B-4371-9123-86CF410899E7}" type="presParOf" srcId="{1FFECCCC-5605-4705-AF79-0DB0A437510A}" destId="{D80701AF-2BB7-487B-97AC-13FD22185DF6}" srcOrd="3" destOrd="0" presId="urn:microsoft.com/office/officeart/2005/8/layout/list1"/>
    <dgm:cxn modelId="{71CD8175-CB84-4D0C-89C6-8CC14B821755}" type="presParOf" srcId="{1FFECCCC-5605-4705-AF79-0DB0A437510A}" destId="{C9C489D0-323A-42FA-840E-3ACD8C13656A}" srcOrd="4" destOrd="0" presId="urn:microsoft.com/office/officeart/2005/8/layout/list1"/>
    <dgm:cxn modelId="{747490CE-6D66-4DC0-BDBB-A1AFD21915F0}" type="presParOf" srcId="{C9C489D0-323A-42FA-840E-3ACD8C13656A}" destId="{0C92D5FE-FB93-493C-8173-EE32D0DE87F4}" srcOrd="0" destOrd="0" presId="urn:microsoft.com/office/officeart/2005/8/layout/list1"/>
    <dgm:cxn modelId="{3D69B272-9AAC-4482-B647-33A9EB5E35DF}" type="presParOf" srcId="{C9C489D0-323A-42FA-840E-3ACD8C13656A}" destId="{5BF92005-F798-428D-813F-FC48576896AB}" srcOrd="1" destOrd="0" presId="urn:microsoft.com/office/officeart/2005/8/layout/list1"/>
    <dgm:cxn modelId="{C63E6325-9E21-499E-AAB3-3A6A132CE9B8}" type="presParOf" srcId="{1FFECCCC-5605-4705-AF79-0DB0A437510A}" destId="{F422D524-2D83-46B4-91FF-DCBA6B1E3218}" srcOrd="5" destOrd="0" presId="urn:microsoft.com/office/officeart/2005/8/layout/list1"/>
    <dgm:cxn modelId="{F8A70D88-F2EB-41AB-B076-272C6700A2DE}" type="presParOf" srcId="{1FFECCCC-5605-4705-AF79-0DB0A437510A}" destId="{FF5489DC-9820-4399-95BD-5157FC395839}" srcOrd="6" destOrd="0" presId="urn:microsoft.com/office/officeart/2005/8/layout/list1"/>
    <dgm:cxn modelId="{4DDAA709-74C5-4E99-8E34-C3AEB58980D9}" type="presParOf" srcId="{1FFECCCC-5605-4705-AF79-0DB0A437510A}" destId="{ECF97E22-F598-467E-BA5F-816F7D974253}" srcOrd="7" destOrd="0" presId="urn:microsoft.com/office/officeart/2005/8/layout/list1"/>
    <dgm:cxn modelId="{2888D6AE-217E-45DD-BE77-075BB939C5E8}" type="presParOf" srcId="{1FFECCCC-5605-4705-AF79-0DB0A437510A}" destId="{E8652457-09D5-4599-A452-A7A12CCD34ED}" srcOrd="8" destOrd="0" presId="urn:microsoft.com/office/officeart/2005/8/layout/list1"/>
    <dgm:cxn modelId="{E29DB77F-C676-41E0-8B6C-BBFE9AB1E2EA}" type="presParOf" srcId="{E8652457-09D5-4599-A452-A7A12CCD34ED}" destId="{8585350C-7350-459D-A6A0-D21ECB028D70}" srcOrd="0" destOrd="0" presId="urn:microsoft.com/office/officeart/2005/8/layout/list1"/>
    <dgm:cxn modelId="{31675FFC-3AAE-4E0B-A84B-0D23F743EE2E}" type="presParOf" srcId="{E8652457-09D5-4599-A452-A7A12CCD34ED}" destId="{423B65B5-7544-45E4-AA7B-076A3677C9C0}" srcOrd="1" destOrd="0" presId="urn:microsoft.com/office/officeart/2005/8/layout/list1"/>
    <dgm:cxn modelId="{188CFC34-D7AF-4190-A087-61DE0854F9F0}" type="presParOf" srcId="{1FFECCCC-5605-4705-AF79-0DB0A437510A}" destId="{D0E0CF3A-CF53-4C48-B8AC-75F97C975559}" srcOrd="9" destOrd="0" presId="urn:microsoft.com/office/officeart/2005/8/layout/list1"/>
    <dgm:cxn modelId="{C952094B-6722-436F-8462-B0396BE43F1A}" type="presParOf" srcId="{1FFECCCC-5605-4705-AF79-0DB0A437510A}" destId="{CB40FD14-5E52-4CAD-AFEA-B0B0FDB5A38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F0E78-292A-4508-94BA-724E0EFFF3B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de-DE"/>
        </a:p>
      </dgm:t>
    </dgm:pt>
    <dgm:pt modelId="{DD8CFA7C-2850-426D-8A8B-21FA911FEFD5}">
      <dgm:prSet phldrT="[Text]"/>
      <dgm:spPr/>
      <dgm:t>
        <a:bodyPr/>
        <a:lstStyle/>
        <a:p>
          <a:r>
            <a:rPr lang="de-DE" b="1" dirty="0"/>
            <a:t>Reflexion der geplanten und erprobten Unterrichtseinheit (UE)</a:t>
          </a:r>
        </a:p>
      </dgm:t>
    </dgm:pt>
    <dgm:pt modelId="{C73389E3-30C0-4D1E-8E65-CFDB18A7A04A}" type="parTrans" cxnId="{422A3E67-4253-4B14-916D-1B6B1CF9D4F3}">
      <dgm:prSet/>
      <dgm:spPr/>
      <dgm:t>
        <a:bodyPr/>
        <a:lstStyle/>
        <a:p>
          <a:endParaRPr lang="de-DE"/>
        </a:p>
      </dgm:t>
    </dgm:pt>
    <dgm:pt modelId="{5010B091-0E06-49B3-BC36-CE868A0FF51A}" type="sibTrans" cxnId="{422A3E67-4253-4B14-916D-1B6B1CF9D4F3}">
      <dgm:prSet/>
      <dgm:spPr/>
      <dgm:t>
        <a:bodyPr/>
        <a:lstStyle/>
        <a:p>
          <a:endParaRPr lang="de-DE"/>
        </a:p>
      </dgm:t>
    </dgm:pt>
    <dgm:pt modelId="{77395054-0022-4C75-A71C-82B3C0E32075}">
      <dgm:prSet phldrT="[Text]"/>
      <dgm:spPr/>
      <dgm:t>
        <a:bodyPr/>
        <a:lstStyle/>
        <a:p>
          <a:pPr algn="ctr"/>
          <a:r>
            <a:rPr lang="de-DE" b="1" dirty="0">
              <a:solidFill>
                <a:sysClr val="windowText" lastClr="000000"/>
              </a:solidFill>
            </a:rPr>
            <a:t>PLANUNGSPROZESS</a:t>
          </a:r>
        </a:p>
        <a:p>
          <a:pPr algn="l"/>
          <a:r>
            <a:rPr lang="de-DE" b="1" i="0" dirty="0">
              <a:solidFill>
                <a:sysClr val="windowText" lastClr="000000"/>
              </a:solidFill>
            </a:rPr>
            <a:t>1. </a:t>
          </a:r>
          <a:r>
            <a:rPr lang="de-DE" i="0" dirty="0">
              <a:solidFill>
                <a:sysClr val="windowText" lastClr="000000"/>
              </a:solidFill>
            </a:rPr>
            <a:t>Beschreiben Sie Ihren </a:t>
          </a:r>
          <a:r>
            <a:rPr lang="de-DE" b="1" i="0" dirty="0">
              <a:solidFill>
                <a:sysClr val="windowText" lastClr="000000"/>
              </a:solidFill>
            </a:rPr>
            <a:t>Planungsprozess</a:t>
          </a:r>
          <a:r>
            <a:rPr lang="de-DE" i="0" dirty="0">
              <a:solidFill>
                <a:sysClr val="windowText" lastClr="000000"/>
              </a:solidFill>
            </a:rPr>
            <a:t>.  </a:t>
          </a:r>
        </a:p>
        <a:p>
          <a:pPr algn="l"/>
          <a:r>
            <a:rPr lang="de-DE" b="1" i="0" dirty="0">
              <a:solidFill>
                <a:sysClr val="windowText" lastClr="000000"/>
              </a:solidFill>
            </a:rPr>
            <a:t>2. </a:t>
          </a:r>
          <a:r>
            <a:rPr lang="de-DE" i="0" dirty="0">
              <a:solidFill>
                <a:sysClr val="windowText" lastClr="000000"/>
              </a:solidFill>
            </a:rPr>
            <a:t>Beurteilen Sie die </a:t>
          </a:r>
          <a:r>
            <a:rPr lang="de-DE" b="1" i="0" dirty="0">
              <a:solidFill>
                <a:sysClr val="windowText" lastClr="000000"/>
              </a:solidFill>
            </a:rPr>
            <a:t>Effektivität Ihres Planungsprozesses</a:t>
          </a:r>
          <a:r>
            <a:rPr lang="de-DE" i="0" dirty="0">
              <a:solidFill>
                <a:sysClr val="windowText" lastClr="000000"/>
              </a:solidFill>
            </a:rPr>
            <a:t> in Bezug auf die Elemente des </a:t>
          </a:r>
          <a:r>
            <a:rPr lang="de-DE" i="0" dirty="0" err="1">
              <a:solidFill>
                <a:sysClr val="windowText" lastClr="000000"/>
              </a:solidFill>
            </a:rPr>
            <a:t>Makroscaffoldings</a:t>
          </a:r>
          <a:r>
            <a:rPr lang="de-DE" i="0" dirty="0">
              <a:solidFill>
                <a:sysClr val="windowText" lastClr="000000"/>
              </a:solidFill>
            </a:rPr>
            <a:t> (Bedarfs- und Lernstandsanalyse, Unterrichtsplanung).</a:t>
          </a:r>
        </a:p>
      </dgm:t>
    </dgm:pt>
    <dgm:pt modelId="{FBE52271-90E7-46E4-98B1-7CB5C2B71166}" type="parTrans" cxnId="{6FB1FC24-D1D2-484E-B842-1EB7C7B3120D}">
      <dgm:prSet/>
      <dgm:spPr/>
      <dgm:t>
        <a:bodyPr/>
        <a:lstStyle/>
        <a:p>
          <a:endParaRPr lang="de-DE"/>
        </a:p>
      </dgm:t>
    </dgm:pt>
    <dgm:pt modelId="{899BFE91-AD56-4CDE-A6F6-21C2AC54F3C9}" type="sibTrans" cxnId="{6FB1FC24-D1D2-484E-B842-1EB7C7B3120D}">
      <dgm:prSet/>
      <dgm:spPr/>
      <dgm:t>
        <a:bodyPr/>
        <a:lstStyle/>
        <a:p>
          <a:endParaRPr lang="de-DE"/>
        </a:p>
      </dgm:t>
    </dgm:pt>
    <dgm:pt modelId="{75FA3D3D-0181-4E97-9006-3D7C72AEFC39}">
      <dgm:prSet phldrT="[Text]"/>
      <dgm:spPr/>
      <dgm:t>
        <a:bodyPr/>
        <a:lstStyle/>
        <a:p>
          <a:pPr algn="ctr"/>
          <a:r>
            <a:rPr lang="de-DE" b="1" dirty="0">
              <a:solidFill>
                <a:sysClr val="windowText" lastClr="000000"/>
              </a:solidFill>
            </a:rPr>
            <a:t>UMSETZUNG </a:t>
          </a:r>
        </a:p>
        <a:p>
          <a:pPr algn="l"/>
          <a:r>
            <a:rPr lang="de-DE" b="1" dirty="0">
              <a:solidFill>
                <a:sysClr val="windowText" lastClr="000000"/>
              </a:solidFill>
            </a:rPr>
            <a:t>1. </a:t>
          </a:r>
          <a:r>
            <a:rPr lang="de-DE" dirty="0">
              <a:solidFill>
                <a:sysClr val="windowText" lastClr="000000"/>
              </a:solidFill>
            </a:rPr>
            <a:t>Beschreiben Sie die </a:t>
          </a:r>
          <a:r>
            <a:rPr lang="de-DE" b="1" dirty="0">
              <a:solidFill>
                <a:sysClr val="windowText" lastClr="000000"/>
              </a:solidFill>
            </a:rPr>
            <a:t>Umsetzung</a:t>
          </a:r>
          <a:r>
            <a:rPr lang="de-DE" dirty="0">
              <a:solidFill>
                <a:sysClr val="windowText" lastClr="000000"/>
              </a:solidFill>
            </a:rPr>
            <a:t> Ihrer geplanten Stunde in der Schule.</a:t>
          </a:r>
        </a:p>
        <a:p>
          <a:pPr algn="l"/>
          <a:r>
            <a:rPr lang="de-DE" b="1" dirty="0">
              <a:solidFill>
                <a:sysClr val="windowText" lastClr="000000"/>
              </a:solidFill>
            </a:rPr>
            <a:t>2. </a:t>
          </a:r>
          <a:r>
            <a:rPr lang="de-DE" dirty="0">
              <a:solidFill>
                <a:sysClr val="windowText" lastClr="000000"/>
              </a:solidFill>
            </a:rPr>
            <a:t>Beurteilen Sie den Einsatz der </a:t>
          </a:r>
          <a:r>
            <a:rPr lang="de-DE" b="1" dirty="0">
              <a:solidFill>
                <a:sysClr val="windowText" lastClr="000000"/>
              </a:solidFill>
            </a:rPr>
            <a:t>sprachsensiblen Methoden </a:t>
          </a:r>
          <a:r>
            <a:rPr lang="de-DE" dirty="0">
              <a:solidFill>
                <a:sysClr val="windowText" lastClr="000000"/>
              </a:solidFill>
            </a:rPr>
            <a:t>in Bezug auf </a:t>
          </a:r>
          <a:r>
            <a:rPr lang="de-DE" b="0" dirty="0">
              <a:solidFill>
                <a:sysClr val="windowText" lastClr="000000"/>
              </a:solidFill>
            </a:rPr>
            <a:t>beobachtbare fachliche und sprachliche Lernprozesse der Schüler*innen.</a:t>
          </a:r>
        </a:p>
      </dgm:t>
    </dgm:pt>
    <dgm:pt modelId="{C1209941-4E4C-4563-B69E-45ACC27094FE}" type="parTrans" cxnId="{F60540A3-47F2-4EB8-8A08-4105180AA22D}">
      <dgm:prSet/>
      <dgm:spPr/>
      <dgm:t>
        <a:bodyPr/>
        <a:lstStyle/>
        <a:p>
          <a:endParaRPr lang="de-DE"/>
        </a:p>
      </dgm:t>
    </dgm:pt>
    <dgm:pt modelId="{A1DD4447-05D5-4141-B850-DF19AD915D5E}" type="sibTrans" cxnId="{F60540A3-47F2-4EB8-8A08-4105180AA22D}">
      <dgm:prSet/>
      <dgm:spPr/>
      <dgm:t>
        <a:bodyPr/>
        <a:lstStyle/>
        <a:p>
          <a:endParaRPr lang="de-DE"/>
        </a:p>
      </dgm:t>
    </dgm:pt>
    <dgm:pt modelId="{D8057D01-72D3-46D1-B619-0063A4DC3E33}">
      <dgm:prSet phldrT="[Text]"/>
      <dgm:spPr/>
      <dgm:t>
        <a:bodyPr/>
        <a:lstStyle/>
        <a:p>
          <a:pPr algn="ctr"/>
          <a:r>
            <a:rPr lang="de-DE" b="1" dirty="0">
              <a:solidFill>
                <a:sysClr val="windowText" lastClr="000000"/>
              </a:solidFill>
            </a:rPr>
            <a:t>SPRACHSENSIBILITÄT</a:t>
          </a:r>
        </a:p>
        <a:p>
          <a:pPr algn="l"/>
          <a:r>
            <a:rPr lang="de-DE" b="1" dirty="0">
              <a:solidFill>
                <a:sysClr val="windowText" lastClr="000000"/>
              </a:solidFill>
            </a:rPr>
            <a:t>1. </a:t>
          </a:r>
          <a:r>
            <a:rPr lang="de-DE" b="0" dirty="0">
              <a:solidFill>
                <a:sysClr val="windowText" lastClr="000000"/>
              </a:solidFill>
            </a:rPr>
            <a:t>Nennen Sie Schwierigkeiten, die bei der </a:t>
          </a:r>
          <a:r>
            <a:rPr lang="de-DE" b="1" dirty="0">
              <a:solidFill>
                <a:sysClr val="windowText" lastClr="000000"/>
              </a:solidFill>
            </a:rPr>
            <a:t>Auswahl bzw. Konzeption </a:t>
          </a:r>
          <a:r>
            <a:rPr lang="de-DE" b="0" dirty="0">
              <a:solidFill>
                <a:sysClr val="windowText" lastClr="000000"/>
              </a:solidFill>
            </a:rPr>
            <a:t>von sprachsensiblen Unterrichtsmaterialien aufgetreten sind.</a:t>
          </a:r>
        </a:p>
        <a:p>
          <a:pPr algn="l"/>
          <a:r>
            <a:rPr lang="de-DE" b="1" dirty="0">
              <a:solidFill>
                <a:sysClr val="windowText" lastClr="000000"/>
              </a:solidFill>
            </a:rPr>
            <a:t>2. </a:t>
          </a:r>
          <a:r>
            <a:rPr lang="de-DE" b="0" dirty="0">
              <a:solidFill>
                <a:sysClr val="windowText" lastClr="000000"/>
              </a:solidFill>
            </a:rPr>
            <a:t>Begründen Sie Ihre Entscheidungen zu getroffenen </a:t>
          </a:r>
          <a:r>
            <a:rPr lang="de-DE" b="1" dirty="0" err="1">
              <a:solidFill>
                <a:sysClr val="windowText" lastClr="000000"/>
              </a:solidFill>
            </a:rPr>
            <a:t>Scaffolding</a:t>
          </a:r>
          <a:r>
            <a:rPr lang="de-DE" b="1" dirty="0">
              <a:solidFill>
                <a:sysClr val="windowText" lastClr="000000"/>
              </a:solidFill>
            </a:rPr>
            <a:t>-Maßnahmen</a:t>
          </a:r>
          <a:r>
            <a:rPr lang="de-DE" b="0" dirty="0">
              <a:solidFill>
                <a:sysClr val="windowText" lastClr="000000"/>
              </a:solidFill>
            </a:rPr>
            <a:t>.</a:t>
          </a:r>
        </a:p>
      </dgm:t>
    </dgm:pt>
    <dgm:pt modelId="{02E8DF3A-CF10-4CB7-9431-A0404AC20A6D}" type="parTrans" cxnId="{24D194B9-40C4-471D-B488-780CB34258D6}">
      <dgm:prSet/>
      <dgm:spPr/>
      <dgm:t>
        <a:bodyPr/>
        <a:lstStyle/>
        <a:p>
          <a:endParaRPr lang="de-DE"/>
        </a:p>
      </dgm:t>
    </dgm:pt>
    <dgm:pt modelId="{8B9018E1-C4C7-4A1B-A200-9E76E9899D0F}" type="sibTrans" cxnId="{24D194B9-40C4-471D-B488-780CB34258D6}">
      <dgm:prSet/>
      <dgm:spPr/>
      <dgm:t>
        <a:bodyPr/>
        <a:lstStyle/>
        <a:p>
          <a:endParaRPr lang="de-DE"/>
        </a:p>
      </dgm:t>
    </dgm:pt>
    <dgm:pt modelId="{69E80715-4D4D-42DA-AA6A-EAFAB96FDA0E}">
      <dgm:prSet phldrT="[Text]"/>
      <dgm:spPr/>
      <dgm:t>
        <a:bodyPr/>
        <a:lstStyle/>
        <a:p>
          <a:pPr algn="ctr"/>
          <a:r>
            <a:rPr lang="de-DE" b="1" dirty="0">
              <a:solidFill>
                <a:sysClr val="windowText" lastClr="000000"/>
              </a:solidFill>
            </a:rPr>
            <a:t>DIGITALITÄT</a:t>
          </a:r>
        </a:p>
        <a:p>
          <a:pPr algn="l"/>
          <a:r>
            <a:rPr lang="de-DE" b="1" dirty="0">
              <a:solidFill>
                <a:sysClr val="windowText" lastClr="000000"/>
              </a:solidFill>
            </a:rPr>
            <a:t>1. </a:t>
          </a:r>
          <a:r>
            <a:rPr lang="de-DE" b="0" dirty="0">
              <a:solidFill>
                <a:sysClr val="windowText" lastClr="000000"/>
              </a:solidFill>
            </a:rPr>
            <a:t>Begründen Sie, nach welchen Kriterien Sie digitale </a:t>
          </a:r>
          <a:r>
            <a:rPr lang="de-DE" b="1" dirty="0">
              <a:solidFill>
                <a:sysClr val="windowText" lastClr="000000"/>
              </a:solidFill>
            </a:rPr>
            <a:t>Tools bzw. Materialien </a:t>
          </a:r>
          <a:r>
            <a:rPr lang="de-DE" b="0" dirty="0">
              <a:solidFill>
                <a:sysClr val="windowText" lastClr="000000"/>
              </a:solidFill>
            </a:rPr>
            <a:t>für Ihre Stunde ausgewählt haben.</a:t>
          </a:r>
        </a:p>
        <a:p>
          <a:pPr algn="l"/>
          <a:r>
            <a:rPr lang="de-DE" b="1" dirty="0">
              <a:solidFill>
                <a:sysClr val="windowText" lastClr="000000"/>
              </a:solidFill>
            </a:rPr>
            <a:t>2. </a:t>
          </a:r>
          <a:r>
            <a:rPr lang="de-DE" b="0" dirty="0">
              <a:solidFill>
                <a:sysClr val="windowText" lastClr="000000"/>
              </a:solidFill>
            </a:rPr>
            <a:t>Beschreiben Sie, inwiefern die digitalen Materialien das </a:t>
          </a:r>
          <a:r>
            <a:rPr lang="de-DE" b="1" dirty="0">
              <a:solidFill>
                <a:sysClr val="windowText" lastClr="000000"/>
              </a:solidFill>
            </a:rPr>
            <a:t>fachliche und sprachliche Lernen </a:t>
          </a:r>
          <a:r>
            <a:rPr lang="de-DE" b="0" dirty="0">
              <a:solidFill>
                <a:sysClr val="windowText" lastClr="000000"/>
              </a:solidFill>
            </a:rPr>
            <a:t>der Schüler*innen </a:t>
          </a:r>
          <a:r>
            <a:rPr lang="de-DE" b="0">
              <a:solidFill>
                <a:sysClr val="windowText" lastClr="000000"/>
              </a:solidFill>
            </a:rPr>
            <a:t>unterstützen sollen.</a:t>
          </a:r>
          <a:endParaRPr lang="de-DE" b="0" dirty="0">
            <a:solidFill>
              <a:sysClr val="windowText" lastClr="000000"/>
            </a:solidFill>
          </a:endParaRPr>
        </a:p>
      </dgm:t>
    </dgm:pt>
    <dgm:pt modelId="{E849189C-65C0-4920-8C00-8F740C1D5EEB}" type="parTrans" cxnId="{D5DA32BD-8E9F-4914-812B-FE2E17EAD156}">
      <dgm:prSet/>
      <dgm:spPr/>
      <dgm:t>
        <a:bodyPr/>
        <a:lstStyle/>
        <a:p>
          <a:endParaRPr lang="de-DE"/>
        </a:p>
      </dgm:t>
    </dgm:pt>
    <dgm:pt modelId="{76FBD769-C3E1-4F29-BDE8-A37A845E6562}" type="sibTrans" cxnId="{D5DA32BD-8E9F-4914-812B-FE2E17EAD156}">
      <dgm:prSet/>
      <dgm:spPr/>
      <dgm:t>
        <a:bodyPr/>
        <a:lstStyle/>
        <a:p>
          <a:endParaRPr lang="de-DE"/>
        </a:p>
      </dgm:t>
    </dgm:pt>
    <dgm:pt modelId="{6056DE9D-BE90-4C80-90E2-F411A569D478}" type="pres">
      <dgm:prSet presAssocID="{351F0E78-292A-4508-94BA-724E0EFFF3B6}" presName="diagram" presStyleCnt="0">
        <dgm:presLayoutVars>
          <dgm:chMax val="1"/>
          <dgm:dir/>
          <dgm:animLvl val="ctr"/>
          <dgm:resizeHandles val="exact"/>
        </dgm:presLayoutVars>
      </dgm:prSet>
      <dgm:spPr/>
    </dgm:pt>
    <dgm:pt modelId="{768EC5B2-FFDE-4545-B7DA-D9A7867840CD}" type="pres">
      <dgm:prSet presAssocID="{351F0E78-292A-4508-94BA-724E0EFFF3B6}" presName="matrix" presStyleCnt="0"/>
      <dgm:spPr/>
    </dgm:pt>
    <dgm:pt modelId="{B2BA29BE-9276-416C-8D68-E06DEC6F6AC3}" type="pres">
      <dgm:prSet presAssocID="{351F0E78-292A-4508-94BA-724E0EFFF3B6}" presName="tile1" presStyleLbl="node1" presStyleIdx="0" presStyleCnt="4"/>
      <dgm:spPr/>
    </dgm:pt>
    <dgm:pt modelId="{8C6ABC70-9F87-4E9D-B8A1-456A3C8781A9}" type="pres">
      <dgm:prSet presAssocID="{351F0E78-292A-4508-94BA-724E0EFFF3B6}" presName="tile1text" presStyleLbl="node1" presStyleIdx="0" presStyleCnt="4">
        <dgm:presLayoutVars>
          <dgm:chMax val="0"/>
          <dgm:chPref val="0"/>
          <dgm:bulletEnabled val="1"/>
        </dgm:presLayoutVars>
      </dgm:prSet>
      <dgm:spPr/>
    </dgm:pt>
    <dgm:pt modelId="{6AB35FFE-4AEB-4341-B66C-75EC76411DC2}" type="pres">
      <dgm:prSet presAssocID="{351F0E78-292A-4508-94BA-724E0EFFF3B6}" presName="tile2" presStyleLbl="node1" presStyleIdx="1" presStyleCnt="4"/>
      <dgm:spPr/>
    </dgm:pt>
    <dgm:pt modelId="{4ED98118-4371-4C01-B42D-C5A42A3DB663}" type="pres">
      <dgm:prSet presAssocID="{351F0E78-292A-4508-94BA-724E0EFFF3B6}" presName="tile2text" presStyleLbl="node1" presStyleIdx="1" presStyleCnt="4">
        <dgm:presLayoutVars>
          <dgm:chMax val="0"/>
          <dgm:chPref val="0"/>
          <dgm:bulletEnabled val="1"/>
        </dgm:presLayoutVars>
      </dgm:prSet>
      <dgm:spPr/>
    </dgm:pt>
    <dgm:pt modelId="{CE146098-A35D-4400-B2FA-F39FB4F4BF3A}" type="pres">
      <dgm:prSet presAssocID="{351F0E78-292A-4508-94BA-724E0EFFF3B6}" presName="tile3" presStyleLbl="node1" presStyleIdx="2" presStyleCnt="4"/>
      <dgm:spPr/>
    </dgm:pt>
    <dgm:pt modelId="{83C80491-E771-48EB-88FE-0B30C6DBB547}" type="pres">
      <dgm:prSet presAssocID="{351F0E78-292A-4508-94BA-724E0EFFF3B6}" presName="tile3text" presStyleLbl="node1" presStyleIdx="2" presStyleCnt="4">
        <dgm:presLayoutVars>
          <dgm:chMax val="0"/>
          <dgm:chPref val="0"/>
          <dgm:bulletEnabled val="1"/>
        </dgm:presLayoutVars>
      </dgm:prSet>
      <dgm:spPr/>
    </dgm:pt>
    <dgm:pt modelId="{4E1D804A-204D-4DDB-A53E-6855616C1AEC}" type="pres">
      <dgm:prSet presAssocID="{351F0E78-292A-4508-94BA-724E0EFFF3B6}" presName="tile4" presStyleLbl="node1" presStyleIdx="3" presStyleCnt="4"/>
      <dgm:spPr/>
    </dgm:pt>
    <dgm:pt modelId="{5939FE92-5AFA-4A62-87F1-09F5FD7A116E}" type="pres">
      <dgm:prSet presAssocID="{351F0E78-292A-4508-94BA-724E0EFFF3B6}" presName="tile4text" presStyleLbl="node1" presStyleIdx="3" presStyleCnt="4">
        <dgm:presLayoutVars>
          <dgm:chMax val="0"/>
          <dgm:chPref val="0"/>
          <dgm:bulletEnabled val="1"/>
        </dgm:presLayoutVars>
      </dgm:prSet>
      <dgm:spPr/>
    </dgm:pt>
    <dgm:pt modelId="{393CE5A7-C33A-417D-8475-4F780876F753}" type="pres">
      <dgm:prSet presAssocID="{351F0E78-292A-4508-94BA-724E0EFFF3B6}" presName="centerTile" presStyleLbl="fgShp" presStyleIdx="0" presStyleCnt="1">
        <dgm:presLayoutVars>
          <dgm:chMax val="0"/>
          <dgm:chPref val="0"/>
        </dgm:presLayoutVars>
      </dgm:prSet>
      <dgm:spPr/>
    </dgm:pt>
  </dgm:ptLst>
  <dgm:cxnLst>
    <dgm:cxn modelId="{530F891D-2C71-4282-BE06-0F532087B3B1}" type="presOf" srcId="{D8057D01-72D3-46D1-B619-0063A4DC3E33}" destId="{83C80491-E771-48EB-88FE-0B30C6DBB547}" srcOrd="1" destOrd="0" presId="urn:microsoft.com/office/officeart/2005/8/layout/matrix1"/>
    <dgm:cxn modelId="{6FB1FC24-D1D2-484E-B842-1EB7C7B3120D}" srcId="{DD8CFA7C-2850-426D-8A8B-21FA911FEFD5}" destId="{77395054-0022-4C75-A71C-82B3C0E32075}" srcOrd="0" destOrd="0" parTransId="{FBE52271-90E7-46E4-98B1-7CB5C2B71166}" sibTransId="{899BFE91-AD56-4CDE-A6F6-21C2AC54F3C9}"/>
    <dgm:cxn modelId="{7863853F-9E15-4409-B436-425560FB2522}" type="presOf" srcId="{351F0E78-292A-4508-94BA-724E0EFFF3B6}" destId="{6056DE9D-BE90-4C80-90E2-F411A569D478}" srcOrd="0" destOrd="0" presId="urn:microsoft.com/office/officeart/2005/8/layout/matrix1"/>
    <dgm:cxn modelId="{422A3E67-4253-4B14-916D-1B6B1CF9D4F3}" srcId="{351F0E78-292A-4508-94BA-724E0EFFF3B6}" destId="{DD8CFA7C-2850-426D-8A8B-21FA911FEFD5}" srcOrd="0" destOrd="0" parTransId="{C73389E3-30C0-4D1E-8E65-CFDB18A7A04A}" sibTransId="{5010B091-0E06-49B3-BC36-CE868A0FF51A}"/>
    <dgm:cxn modelId="{4D752E6B-5670-4696-8A45-4C9C1DCEB3F5}" type="presOf" srcId="{69E80715-4D4D-42DA-AA6A-EAFAB96FDA0E}" destId="{4E1D804A-204D-4DDB-A53E-6855616C1AEC}" srcOrd="0" destOrd="0" presId="urn:microsoft.com/office/officeart/2005/8/layout/matrix1"/>
    <dgm:cxn modelId="{A5F99573-4B8A-4963-A646-1F08F3F53A86}" type="presOf" srcId="{75FA3D3D-0181-4E97-9006-3D7C72AEFC39}" destId="{4ED98118-4371-4C01-B42D-C5A42A3DB663}" srcOrd="1" destOrd="0" presId="urn:microsoft.com/office/officeart/2005/8/layout/matrix1"/>
    <dgm:cxn modelId="{60099C89-2772-478A-AD5C-637EA41C863B}" type="presOf" srcId="{77395054-0022-4C75-A71C-82B3C0E32075}" destId="{8C6ABC70-9F87-4E9D-B8A1-456A3C8781A9}" srcOrd="1" destOrd="0" presId="urn:microsoft.com/office/officeart/2005/8/layout/matrix1"/>
    <dgm:cxn modelId="{F60540A3-47F2-4EB8-8A08-4105180AA22D}" srcId="{DD8CFA7C-2850-426D-8A8B-21FA911FEFD5}" destId="{75FA3D3D-0181-4E97-9006-3D7C72AEFC39}" srcOrd="1" destOrd="0" parTransId="{C1209941-4E4C-4563-B69E-45ACC27094FE}" sibTransId="{A1DD4447-05D5-4141-B850-DF19AD915D5E}"/>
    <dgm:cxn modelId="{5F617BB4-7B7F-4C60-9252-98BE10DFD15F}" type="presOf" srcId="{69E80715-4D4D-42DA-AA6A-EAFAB96FDA0E}" destId="{5939FE92-5AFA-4A62-87F1-09F5FD7A116E}" srcOrd="1" destOrd="0" presId="urn:microsoft.com/office/officeart/2005/8/layout/matrix1"/>
    <dgm:cxn modelId="{24D194B9-40C4-471D-B488-780CB34258D6}" srcId="{DD8CFA7C-2850-426D-8A8B-21FA911FEFD5}" destId="{D8057D01-72D3-46D1-B619-0063A4DC3E33}" srcOrd="2" destOrd="0" parTransId="{02E8DF3A-CF10-4CB7-9431-A0404AC20A6D}" sibTransId="{8B9018E1-C4C7-4A1B-A200-9E76E9899D0F}"/>
    <dgm:cxn modelId="{D5DA32BD-8E9F-4914-812B-FE2E17EAD156}" srcId="{DD8CFA7C-2850-426D-8A8B-21FA911FEFD5}" destId="{69E80715-4D4D-42DA-AA6A-EAFAB96FDA0E}" srcOrd="3" destOrd="0" parTransId="{E849189C-65C0-4920-8C00-8F740C1D5EEB}" sibTransId="{76FBD769-C3E1-4F29-BDE8-A37A845E6562}"/>
    <dgm:cxn modelId="{1998A0DD-3057-405D-A552-2A1624499F35}" type="presOf" srcId="{D8057D01-72D3-46D1-B619-0063A4DC3E33}" destId="{CE146098-A35D-4400-B2FA-F39FB4F4BF3A}" srcOrd="0" destOrd="0" presId="urn:microsoft.com/office/officeart/2005/8/layout/matrix1"/>
    <dgm:cxn modelId="{2A729AE6-DD99-4F66-9287-CFB4D480DA58}" type="presOf" srcId="{77395054-0022-4C75-A71C-82B3C0E32075}" destId="{B2BA29BE-9276-416C-8D68-E06DEC6F6AC3}" srcOrd="0" destOrd="0" presId="urn:microsoft.com/office/officeart/2005/8/layout/matrix1"/>
    <dgm:cxn modelId="{64E17AF3-9FD7-45B7-BEF2-78500863DCA8}" type="presOf" srcId="{DD8CFA7C-2850-426D-8A8B-21FA911FEFD5}" destId="{393CE5A7-C33A-417D-8475-4F780876F753}" srcOrd="0" destOrd="0" presId="urn:microsoft.com/office/officeart/2005/8/layout/matrix1"/>
    <dgm:cxn modelId="{D8DE7EFC-E5FF-467C-9B32-3D16CEBE2001}" type="presOf" srcId="{75FA3D3D-0181-4E97-9006-3D7C72AEFC39}" destId="{6AB35FFE-4AEB-4341-B66C-75EC76411DC2}" srcOrd="0" destOrd="0" presId="urn:microsoft.com/office/officeart/2005/8/layout/matrix1"/>
    <dgm:cxn modelId="{D0D3599B-800B-407D-A6EB-BFE65075C4EF}" type="presParOf" srcId="{6056DE9D-BE90-4C80-90E2-F411A569D478}" destId="{768EC5B2-FFDE-4545-B7DA-D9A7867840CD}" srcOrd="0" destOrd="0" presId="urn:microsoft.com/office/officeart/2005/8/layout/matrix1"/>
    <dgm:cxn modelId="{1FCA0F24-7746-4F5C-BC07-2FF21AABBDC1}" type="presParOf" srcId="{768EC5B2-FFDE-4545-B7DA-D9A7867840CD}" destId="{B2BA29BE-9276-416C-8D68-E06DEC6F6AC3}" srcOrd="0" destOrd="0" presId="urn:microsoft.com/office/officeart/2005/8/layout/matrix1"/>
    <dgm:cxn modelId="{50536E6D-9BD4-496E-9730-11127CE7E5C6}" type="presParOf" srcId="{768EC5B2-FFDE-4545-B7DA-D9A7867840CD}" destId="{8C6ABC70-9F87-4E9D-B8A1-456A3C8781A9}" srcOrd="1" destOrd="0" presId="urn:microsoft.com/office/officeart/2005/8/layout/matrix1"/>
    <dgm:cxn modelId="{D6528D14-B3D4-4B8E-B12A-2CC0FE0D6569}" type="presParOf" srcId="{768EC5B2-FFDE-4545-B7DA-D9A7867840CD}" destId="{6AB35FFE-4AEB-4341-B66C-75EC76411DC2}" srcOrd="2" destOrd="0" presId="urn:microsoft.com/office/officeart/2005/8/layout/matrix1"/>
    <dgm:cxn modelId="{DE0D7A7D-81C6-451D-9C45-324883BE7689}" type="presParOf" srcId="{768EC5B2-FFDE-4545-B7DA-D9A7867840CD}" destId="{4ED98118-4371-4C01-B42D-C5A42A3DB663}" srcOrd="3" destOrd="0" presId="urn:microsoft.com/office/officeart/2005/8/layout/matrix1"/>
    <dgm:cxn modelId="{BAE1F010-23C7-48D2-B60B-917F5418562C}" type="presParOf" srcId="{768EC5B2-FFDE-4545-B7DA-D9A7867840CD}" destId="{CE146098-A35D-4400-B2FA-F39FB4F4BF3A}" srcOrd="4" destOrd="0" presId="urn:microsoft.com/office/officeart/2005/8/layout/matrix1"/>
    <dgm:cxn modelId="{00387C34-186E-40E5-BB05-B4BDD9CBC2F8}" type="presParOf" srcId="{768EC5B2-FFDE-4545-B7DA-D9A7867840CD}" destId="{83C80491-E771-48EB-88FE-0B30C6DBB547}" srcOrd="5" destOrd="0" presId="urn:microsoft.com/office/officeart/2005/8/layout/matrix1"/>
    <dgm:cxn modelId="{D654E46C-8F9C-476A-ABE7-AC5F005084D0}" type="presParOf" srcId="{768EC5B2-FFDE-4545-B7DA-D9A7867840CD}" destId="{4E1D804A-204D-4DDB-A53E-6855616C1AEC}" srcOrd="6" destOrd="0" presId="urn:microsoft.com/office/officeart/2005/8/layout/matrix1"/>
    <dgm:cxn modelId="{A577AAA3-D637-4847-B589-532A17FFFEFB}" type="presParOf" srcId="{768EC5B2-FFDE-4545-B7DA-D9A7867840CD}" destId="{5939FE92-5AFA-4A62-87F1-09F5FD7A116E}" srcOrd="7" destOrd="0" presId="urn:microsoft.com/office/officeart/2005/8/layout/matrix1"/>
    <dgm:cxn modelId="{10F2A71D-2BEA-4244-BBFD-5A9FDF029AE0}" type="presParOf" srcId="{6056DE9D-BE90-4C80-90E2-F411A569D478}" destId="{393CE5A7-C33A-417D-8475-4F780876F75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6CFE7-CD6B-4152-97BE-9E749E4687AC}">
      <dsp:nvSpPr>
        <dsp:cNvPr id="0" name=""/>
        <dsp:cNvSpPr/>
      </dsp:nvSpPr>
      <dsp:spPr>
        <a:xfrm>
          <a:off x="1384" y="624"/>
          <a:ext cx="8566181" cy="1142029"/>
        </a:xfrm>
        <a:prstGeom prst="roundRect">
          <a:avLst>
            <a:gd name="adj" fmla="val 10000"/>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de-DE" sz="4900" b="1" kern="1200" dirty="0"/>
            <a:t>Scaffolding</a:t>
          </a:r>
        </a:p>
      </dsp:txBody>
      <dsp:txXfrm>
        <a:off x="34833" y="34073"/>
        <a:ext cx="8499283" cy="1075131"/>
      </dsp:txXfrm>
    </dsp:sp>
    <dsp:sp modelId="{E775521C-4A6E-49D3-8D4C-098A954AF810}">
      <dsp:nvSpPr>
        <dsp:cNvPr id="0" name=""/>
        <dsp:cNvSpPr/>
      </dsp:nvSpPr>
      <dsp:spPr>
        <a:xfrm>
          <a:off x="1384"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Bedarfs-</a:t>
          </a:r>
          <a:br>
            <a:rPr lang="de-DE" sz="2000" b="1" kern="1200" dirty="0"/>
          </a:br>
          <a:r>
            <a:rPr lang="de-DE" sz="2000" b="1" kern="1200" dirty="0" err="1"/>
            <a:t>analyse</a:t>
          </a:r>
          <a:endParaRPr lang="de-DE" sz="2000" b="1" kern="1200" dirty="0"/>
        </a:p>
      </dsp:txBody>
      <dsp:txXfrm>
        <a:off x="34833" y="1394945"/>
        <a:ext cx="1947725" cy="1075131"/>
      </dsp:txXfrm>
    </dsp:sp>
    <dsp:sp modelId="{78546249-519C-40BE-816A-D91A24FF8FA4}">
      <dsp:nvSpPr>
        <dsp:cNvPr id="0" name=""/>
        <dsp:cNvSpPr/>
      </dsp:nvSpPr>
      <dsp:spPr>
        <a:xfrm>
          <a:off x="2185237"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Lernstands-analyse</a:t>
          </a:r>
        </a:p>
      </dsp:txBody>
      <dsp:txXfrm>
        <a:off x="2218686" y="1394945"/>
        <a:ext cx="1947725" cy="1075131"/>
      </dsp:txXfrm>
    </dsp:sp>
    <dsp:sp modelId="{589C3D70-0088-4088-85A6-D3988CB7AE6D}">
      <dsp:nvSpPr>
        <dsp:cNvPr id="0" name=""/>
        <dsp:cNvSpPr/>
      </dsp:nvSpPr>
      <dsp:spPr>
        <a:xfrm>
          <a:off x="4369089"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Unterrichts-planung</a:t>
          </a:r>
        </a:p>
      </dsp:txBody>
      <dsp:txXfrm>
        <a:off x="4402538" y="1394945"/>
        <a:ext cx="1947725" cy="1075131"/>
      </dsp:txXfrm>
    </dsp:sp>
    <dsp:sp modelId="{C312E681-CE22-49B3-A1D9-3A21E41158AA}">
      <dsp:nvSpPr>
        <dsp:cNvPr id="0" name=""/>
        <dsp:cNvSpPr/>
      </dsp:nvSpPr>
      <dsp:spPr>
        <a:xfrm>
          <a:off x="6552942"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Unterrichts-kommunikation</a:t>
          </a:r>
        </a:p>
      </dsp:txBody>
      <dsp:txXfrm>
        <a:off x="6586391" y="1394945"/>
        <a:ext cx="1947725" cy="1075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24DE6-949C-4577-B37C-F4AD876CCB71}">
      <dsp:nvSpPr>
        <dsp:cNvPr id="0" name=""/>
        <dsp:cNvSpPr/>
      </dsp:nvSpPr>
      <dsp:spPr>
        <a:xfrm>
          <a:off x="0" y="377159"/>
          <a:ext cx="3344558" cy="1282049"/>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9575" tIns="458216" rIns="259575" bIns="85344" numCol="1" spcCol="1270" anchor="t" anchorCtr="0">
          <a:noAutofit/>
        </a:bodyPr>
        <a:lstStyle/>
        <a:p>
          <a:pPr marL="114300" lvl="1" indent="0" algn="l" defTabSz="533400">
            <a:lnSpc>
              <a:spcPct val="90000"/>
            </a:lnSpc>
            <a:spcBef>
              <a:spcPct val="0"/>
            </a:spcBef>
            <a:spcAft>
              <a:spcPct val="15000"/>
            </a:spcAft>
            <a:buFont typeface="Arial" panose="020B0604020202020204" pitchFamily="34" charset="0"/>
            <a:buChar char="•"/>
          </a:pPr>
          <a:r>
            <a:rPr lang="de-DE" sz="1200" kern="1200" dirty="0">
              <a:solidFill>
                <a:schemeClr val="tx1"/>
              </a:solidFill>
              <a:latin typeface="+mn-lt"/>
            </a:rPr>
            <a:t> </a:t>
          </a:r>
          <a:r>
            <a:rPr lang="de-DE" sz="1200" kern="1200" dirty="0" err="1">
              <a:solidFill>
                <a:schemeClr val="tx1"/>
              </a:solidFill>
              <a:latin typeface="+mn-lt"/>
            </a:rPr>
            <a:t>Sticky</a:t>
          </a:r>
          <a:r>
            <a:rPr lang="de-DE" sz="1200" kern="1200" dirty="0">
              <a:solidFill>
                <a:schemeClr val="tx1"/>
              </a:solidFill>
              <a:latin typeface="+mn-lt"/>
            </a:rPr>
            <a:t> Notes</a:t>
          </a:r>
        </a:p>
        <a:p>
          <a:pPr marL="114300" lvl="1" indent="0" algn="l" defTabSz="533400">
            <a:lnSpc>
              <a:spcPct val="90000"/>
            </a:lnSpc>
            <a:spcBef>
              <a:spcPct val="0"/>
            </a:spcBef>
            <a:spcAft>
              <a:spcPct val="15000"/>
            </a:spcAft>
            <a:buFont typeface="Arial" panose="020B0604020202020204" pitchFamily="34" charset="0"/>
            <a:buChar char="•"/>
          </a:pPr>
          <a:r>
            <a:rPr lang="de-DE" sz="1200" kern="1200" dirty="0">
              <a:solidFill>
                <a:schemeClr val="tx1"/>
              </a:solidFill>
              <a:latin typeface="+mn-lt"/>
            </a:rPr>
            <a:t> schriftliche Kommentare</a:t>
          </a:r>
        </a:p>
        <a:p>
          <a:pPr marL="114300" lvl="1" indent="0" algn="l" defTabSz="533400">
            <a:lnSpc>
              <a:spcPct val="90000"/>
            </a:lnSpc>
            <a:spcBef>
              <a:spcPct val="0"/>
            </a:spcBef>
            <a:spcAft>
              <a:spcPct val="15000"/>
            </a:spcAft>
            <a:buFont typeface="Arial" panose="020B0604020202020204" pitchFamily="34" charset="0"/>
            <a:buChar char="•"/>
          </a:pPr>
          <a:r>
            <a:rPr lang="de-DE" sz="1200" kern="1200" dirty="0">
              <a:solidFill>
                <a:prstClr val="black"/>
              </a:solidFill>
              <a:latin typeface="Calibri"/>
              <a:ea typeface="Arial"/>
              <a:cs typeface="Arial"/>
            </a:rPr>
            <a:t> unterstützende Darstellungsformen (z.B.</a:t>
          </a:r>
          <a:br>
            <a:rPr lang="de-DE" sz="1200" kern="1200" dirty="0">
              <a:solidFill>
                <a:prstClr val="black"/>
              </a:solidFill>
              <a:latin typeface="Calibri"/>
              <a:ea typeface="Arial"/>
              <a:cs typeface="Arial"/>
            </a:rPr>
          </a:br>
          <a:r>
            <a:rPr lang="de-DE" sz="1200" kern="1200" dirty="0">
              <a:solidFill>
                <a:prstClr val="black"/>
              </a:solidFill>
              <a:latin typeface="Calibri"/>
              <a:ea typeface="Arial"/>
              <a:cs typeface="Arial"/>
            </a:rPr>
            <a:t>   Bilder, Audios, Videos)</a:t>
          </a:r>
        </a:p>
      </dsp:txBody>
      <dsp:txXfrm>
        <a:off x="0" y="377159"/>
        <a:ext cx="3344558" cy="1282049"/>
      </dsp:txXfrm>
    </dsp:sp>
    <dsp:sp modelId="{73DA22D7-ED89-473A-96FB-536ED93681BF}">
      <dsp:nvSpPr>
        <dsp:cNvPr id="0" name=""/>
        <dsp:cNvSpPr/>
      </dsp:nvSpPr>
      <dsp:spPr>
        <a:xfrm>
          <a:off x="167227" y="52439"/>
          <a:ext cx="2341190" cy="649440"/>
        </a:xfrm>
        <a:prstGeom prst="roundRect">
          <a:avLst/>
        </a:prstGeom>
        <a:solidFill>
          <a:schemeClr val="accent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491" tIns="0" rIns="88491" bIns="0"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chemeClr val="tx1"/>
              </a:solidFill>
              <a:latin typeface="+mn-lt"/>
            </a:rPr>
            <a:t>Symmedialität</a:t>
          </a:r>
          <a:endParaRPr lang="de-DE" sz="1600" b="1" kern="1200" dirty="0">
            <a:solidFill>
              <a:schemeClr val="tx1"/>
            </a:solidFill>
            <a:latin typeface="+mn-lt"/>
          </a:endParaRPr>
        </a:p>
      </dsp:txBody>
      <dsp:txXfrm>
        <a:off x="198930" y="84142"/>
        <a:ext cx="2277784" cy="586034"/>
      </dsp:txXfrm>
    </dsp:sp>
    <dsp:sp modelId="{FF5489DC-9820-4399-95BD-5157FC395839}">
      <dsp:nvSpPr>
        <dsp:cNvPr id="0" name=""/>
        <dsp:cNvSpPr/>
      </dsp:nvSpPr>
      <dsp:spPr>
        <a:xfrm>
          <a:off x="0" y="2102730"/>
          <a:ext cx="3344558" cy="124740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9575" tIns="458216" rIns="259575" bIns="85344" numCol="1" spcCol="1270" anchor="t" anchorCtr="0">
          <a:noAutofit/>
        </a:bodyPr>
        <a:lstStyle/>
        <a:p>
          <a:pPr marL="114300" lvl="1" indent="-114300" algn="l" defTabSz="533400">
            <a:lnSpc>
              <a:spcPct val="90000"/>
            </a:lnSpc>
            <a:spcBef>
              <a:spcPct val="0"/>
            </a:spcBef>
            <a:spcAft>
              <a:spcPct val="15000"/>
            </a:spcAft>
            <a:buChar char="•"/>
          </a:pPr>
          <a:r>
            <a:rPr lang="de-DE" sz="1200" kern="1200" dirty="0">
              <a:solidFill>
                <a:schemeClr val="tx1"/>
              </a:solidFill>
              <a:latin typeface="Calibri" panose="020F0502020204030204"/>
            </a:rPr>
            <a:t>Verlinkungen zu anderen Texten (z.B. Online-Wörterbücher, Übersetzungswebsites, </a:t>
          </a:r>
          <a:r>
            <a:rPr lang="de-DE" sz="1200" i="1" kern="1200" dirty="0">
              <a:solidFill>
                <a:schemeClr val="tx1"/>
              </a:solidFill>
              <a:latin typeface="Calibri" panose="020F0502020204030204"/>
            </a:rPr>
            <a:t>Wikipedia</a:t>
          </a:r>
          <a:r>
            <a:rPr lang="de-DE" sz="1200" kern="1200" dirty="0">
              <a:solidFill>
                <a:schemeClr val="tx1"/>
              </a:solidFill>
              <a:latin typeface="Calibri" panose="020F0502020204030204"/>
            </a:rPr>
            <a:t>-Einträge, </a:t>
          </a:r>
          <a:r>
            <a:rPr lang="de-DE" sz="1200" kern="1200" dirty="0" err="1">
              <a:solidFill>
                <a:schemeClr val="tx1"/>
              </a:solidFill>
              <a:latin typeface="Calibri" panose="020F0502020204030204"/>
            </a:rPr>
            <a:t>Erklärvideos</a:t>
          </a:r>
          <a:r>
            <a:rPr lang="de-DE" sz="1200" kern="1200" dirty="0">
              <a:solidFill>
                <a:schemeClr val="tx1"/>
              </a:solidFill>
              <a:latin typeface="Calibri" panose="020F0502020204030204"/>
            </a:rPr>
            <a:t>)</a:t>
          </a:r>
          <a:endParaRPr lang="de-DE" sz="1400" b="1" kern="1200" dirty="0">
            <a:solidFill>
              <a:schemeClr val="tx1"/>
            </a:solidFill>
            <a:latin typeface="+mn-lt"/>
          </a:endParaRPr>
        </a:p>
      </dsp:txBody>
      <dsp:txXfrm>
        <a:off x="0" y="2102730"/>
        <a:ext cx="3344558" cy="1247400"/>
      </dsp:txXfrm>
    </dsp:sp>
    <dsp:sp modelId="{5BF92005-F798-428D-813F-FC48576896AB}">
      <dsp:nvSpPr>
        <dsp:cNvPr id="0" name=""/>
        <dsp:cNvSpPr/>
      </dsp:nvSpPr>
      <dsp:spPr>
        <a:xfrm>
          <a:off x="167227" y="1778010"/>
          <a:ext cx="2341190" cy="649440"/>
        </a:xfrm>
        <a:prstGeom prst="round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491" tIns="0" rIns="88491" bIns="0"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chemeClr val="tx1"/>
              </a:solidFill>
              <a:latin typeface="+mn-lt"/>
            </a:rPr>
            <a:t>Hypertextualität</a:t>
          </a:r>
          <a:endParaRPr lang="de-DE" sz="1600" b="1" kern="1200" dirty="0">
            <a:solidFill>
              <a:schemeClr val="tx1"/>
            </a:solidFill>
            <a:latin typeface="+mn-lt"/>
          </a:endParaRPr>
        </a:p>
      </dsp:txBody>
      <dsp:txXfrm>
        <a:off x="198930" y="1809713"/>
        <a:ext cx="2277784" cy="586034"/>
      </dsp:txXfrm>
    </dsp:sp>
    <dsp:sp modelId="{CB40FD14-5E52-4CAD-AFEA-B0B0FDB5A38E}">
      <dsp:nvSpPr>
        <dsp:cNvPr id="0" name=""/>
        <dsp:cNvSpPr/>
      </dsp:nvSpPr>
      <dsp:spPr>
        <a:xfrm>
          <a:off x="0" y="3793650"/>
          <a:ext cx="3344558" cy="1074150"/>
        </a:xfrm>
        <a:prstGeom prst="rect">
          <a:avLst/>
        </a:prstGeom>
        <a:solidFill>
          <a:schemeClr val="lt1">
            <a:alpha val="90000"/>
            <a:hueOff val="0"/>
            <a:satOff val="0"/>
            <a:lumOff val="0"/>
            <a:alphaOff val="0"/>
          </a:schemeClr>
        </a:solidFill>
        <a:ln w="12700" cap="flat" cmpd="sng" algn="ctr">
          <a:solidFill>
            <a:srgbClr val="B41C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9575" tIns="458216" rIns="259575" bIns="85344" numCol="1" spcCol="1270" anchor="t" anchorCtr="0">
          <a:noAutofit/>
        </a:bodyPr>
        <a:lstStyle/>
        <a:p>
          <a:pPr marL="114300" lvl="1" indent="-114300" algn="l" defTabSz="533400">
            <a:lnSpc>
              <a:spcPct val="90000"/>
            </a:lnSpc>
            <a:spcBef>
              <a:spcPct val="0"/>
            </a:spcBef>
            <a:spcAft>
              <a:spcPct val="15000"/>
            </a:spcAft>
            <a:buChar char="•"/>
          </a:pPr>
          <a:r>
            <a:rPr lang="de-DE" sz="1200" kern="1200" dirty="0">
              <a:solidFill>
                <a:schemeClr val="tx1"/>
              </a:solidFill>
            </a:rPr>
            <a:t>Zusammentragen des Vorwissens</a:t>
          </a:r>
          <a:endParaRPr lang="de-DE" sz="1200" kern="1200" dirty="0">
            <a:solidFill>
              <a:schemeClr val="tx1"/>
            </a:solidFill>
            <a:latin typeface="+mn-lt"/>
          </a:endParaRPr>
        </a:p>
        <a:p>
          <a:pPr marL="114300" lvl="1" indent="-114300" algn="l" defTabSz="533400">
            <a:lnSpc>
              <a:spcPct val="90000"/>
            </a:lnSpc>
            <a:spcBef>
              <a:spcPct val="0"/>
            </a:spcBef>
            <a:spcAft>
              <a:spcPct val="15000"/>
            </a:spcAft>
            <a:buChar char="•"/>
          </a:pPr>
          <a:r>
            <a:rPr lang="de-DE" sz="1200" kern="1200" dirty="0">
              <a:solidFill>
                <a:schemeClr val="tx1"/>
              </a:solidFill>
              <a:latin typeface="+mn-lt"/>
            </a:rPr>
            <a:t>Kommunikation über verschiedene Kanäle möglich (Chat, Kommentarfunktion)</a:t>
          </a:r>
        </a:p>
      </dsp:txBody>
      <dsp:txXfrm>
        <a:off x="0" y="3793650"/>
        <a:ext cx="3344558" cy="1074150"/>
      </dsp:txXfrm>
    </dsp:sp>
    <dsp:sp modelId="{423B65B5-7544-45E4-AA7B-076A3677C9C0}">
      <dsp:nvSpPr>
        <dsp:cNvPr id="0" name=""/>
        <dsp:cNvSpPr/>
      </dsp:nvSpPr>
      <dsp:spPr>
        <a:xfrm>
          <a:off x="167227" y="3468930"/>
          <a:ext cx="2341190" cy="649440"/>
        </a:xfrm>
        <a:prstGeom prst="roundRect">
          <a:avLst/>
        </a:prstGeom>
        <a:solidFill>
          <a:schemeClr val="accent4">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600" b="1" kern="1200" dirty="0">
              <a:solidFill>
                <a:schemeClr val="tx1"/>
              </a:solidFill>
              <a:latin typeface="+mn-lt"/>
              <a:ea typeface="+mn-ea"/>
              <a:cs typeface="+mn-cs"/>
            </a:rPr>
            <a:t>Interaktivität</a:t>
          </a:r>
        </a:p>
      </dsp:txBody>
      <dsp:txXfrm>
        <a:off x="198930" y="3500633"/>
        <a:ext cx="227778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A29BE-9276-416C-8D68-E06DEC6F6AC3}">
      <dsp:nvSpPr>
        <dsp:cNvPr id="0" name=""/>
        <dsp:cNvSpPr/>
      </dsp:nvSpPr>
      <dsp:spPr>
        <a:xfrm rot="16200000">
          <a:off x="1226688" y="-1226688"/>
          <a:ext cx="1836204" cy="428958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ysClr val="windowText" lastClr="000000"/>
              </a:solidFill>
            </a:rPr>
            <a:t>PLANUNGSPROZESS</a:t>
          </a:r>
        </a:p>
        <a:p>
          <a:pPr marL="0" lvl="0" indent="0" algn="l" defTabSz="533400">
            <a:lnSpc>
              <a:spcPct val="90000"/>
            </a:lnSpc>
            <a:spcBef>
              <a:spcPct val="0"/>
            </a:spcBef>
            <a:spcAft>
              <a:spcPct val="35000"/>
            </a:spcAft>
            <a:buNone/>
          </a:pPr>
          <a:r>
            <a:rPr lang="de-DE" sz="1200" b="1" i="0" kern="1200" dirty="0">
              <a:solidFill>
                <a:sysClr val="windowText" lastClr="000000"/>
              </a:solidFill>
            </a:rPr>
            <a:t>1. </a:t>
          </a:r>
          <a:r>
            <a:rPr lang="de-DE" sz="1200" i="0" kern="1200" dirty="0">
              <a:solidFill>
                <a:sysClr val="windowText" lastClr="000000"/>
              </a:solidFill>
            </a:rPr>
            <a:t>Beschreiben Sie Ihren </a:t>
          </a:r>
          <a:r>
            <a:rPr lang="de-DE" sz="1200" b="1" i="0" kern="1200" dirty="0">
              <a:solidFill>
                <a:sysClr val="windowText" lastClr="000000"/>
              </a:solidFill>
            </a:rPr>
            <a:t>Planungsprozess</a:t>
          </a:r>
          <a:r>
            <a:rPr lang="de-DE" sz="1200" i="0" kern="1200" dirty="0">
              <a:solidFill>
                <a:sysClr val="windowText" lastClr="000000"/>
              </a:solidFill>
            </a:rPr>
            <a:t>.  </a:t>
          </a:r>
        </a:p>
        <a:p>
          <a:pPr marL="0" lvl="0" indent="0" algn="l" defTabSz="533400">
            <a:lnSpc>
              <a:spcPct val="90000"/>
            </a:lnSpc>
            <a:spcBef>
              <a:spcPct val="0"/>
            </a:spcBef>
            <a:spcAft>
              <a:spcPct val="35000"/>
            </a:spcAft>
            <a:buNone/>
          </a:pPr>
          <a:r>
            <a:rPr lang="de-DE" sz="1200" b="1" i="0" kern="1200" dirty="0">
              <a:solidFill>
                <a:sysClr val="windowText" lastClr="000000"/>
              </a:solidFill>
            </a:rPr>
            <a:t>2. </a:t>
          </a:r>
          <a:r>
            <a:rPr lang="de-DE" sz="1200" i="0" kern="1200" dirty="0">
              <a:solidFill>
                <a:sysClr val="windowText" lastClr="000000"/>
              </a:solidFill>
            </a:rPr>
            <a:t>Beurteilen Sie die </a:t>
          </a:r>
          <a:r>
            <a:rPr lang="de-DE" sz="1200" b="1" i="0" kern="1200" dirty="0">
              <a:solidFill>
                <a:sysClr val="windowText" lastClr="000000"/>
              </a:solidFill>
            </a:rPr>
            <a:t>Effektivität Ihres Planungsprozesses</a:t>
          </a:r>
          <a:r>
            <a:rPr lang="de-DE" sz="1200" i="0" kern="1200" dirty="0">
              <a:solidFill>
                <a:sysClr val="windowText" lastClr="000000"/>
              </a:solidFill>
            </a:rPr>
            <a:t> in Bezug auf die Elemente des </a:t>
          </a:r>
          <a:r>
            <a:rPr lang="de-DE" sz="1200" i="0" kern="1200" dirty="0" err="1">
              <a:solidFill>
                <a:sysClr val="windowText" lastClr="000000"/>
              </a:solidFill>
            </a:rPr>
            <a:t>Makroscaffoldings</a:t>
          </a:r>
          <a:r>
            <a:rPr lang="de-DE" sz="1200" i="0" kern="1200" dirty="0">
              <a:solidFill>
                <a:sysClr val="windowText" lastClr="000000"/>
              </a:solidFill>
            </a:rPr>
            <a:t> (Bedarfs- und Lernstandsanalyse, Unterrichtsplanung).</a:t>
          </a:r>
        </a:p>
      </dsp:txBody>
      <dsp:txXfrm rot="5400000">
        <a:off x="0" y="0"/>
        <a:ext cx="4289580" cy="1377153"/>
      </dsp:txXfrm>
    </dsp:sp>
    <dsp:sp modelId="{6AB35FFE-4AEB-4341-B66C-75EC76411DC2}">
      <dsp:nvSpPr>
        <dsp:cNvPr id="0" name=""/>
        <dsp:cNvSpPr/>
      </dsp:nvSpPr>
      <dsp:spPr>
        <a:xfrm>
          <a:off x="4289580" y="0"/>
          <a:ext cx="4289580" cy="1836204"/>
        </a:xfrm>
        <a:prstGeom prst="round1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ysClr val="windowText" lastClr="000000"/>
              </a:solidFill>
            </a:rPr>
            <a:t>UMSETZUNG </a:t>
          </a:r>
        </a:p>
        <a:p>
          <a:pPr marL="0" lvl="0" indent="0" algn="l" defTabSz="533400">
            <a:lnSpc>
              <a:spcPct val="90000"/>
            </a:lnSpc>
            <a:spcBef>
              <a:spcPct val="0"/>
            </a:spcBef>
            <a:spcAft>
              <a:spcPct val="35000"/>
            </a:spcAft>
            <a:buNone/>
          </a:pPr>
          <a:r>
            <a:rPr lang="de-DE" sz="1200" b="1" kern="1200" dirty="0">
              <a:solidFill>
                <a:sysClr val="windowText" lastClr="000000"/>
              </a:solidFill>
            </a:rPr>
            <a:t>1. </a:t>
          </a:r>
          <a:r>
            <a:rPr lang="de-DE" sz="1200" kern="1200" dirty="0">
              <a:solidFill>
                <a:sysClr val="windowText" lastClr="000000"/>
              </a:solidFill>
            </a:rPr>
            <a:t>Beschreiben Sie die </a:t>
          </a:r>
          <a:r>
            <a:rPr lang="de-DE" sz="1200" b="1" kern="1200" dirty="0">
              <a:solidFill>
                <a:sysClr val="windowText" lastClr="000000"/>
              </a:solidFill>
            </a:rPr>
            <a:t>Umsetzung</a:t>
          </a:r>
          <a:r>
            <a:rPr lang="de-DE" sz="1200" kern="1200" dirty="0">
              <a:solidFill>
                <a:sysClr val="windowText" lastClr="000000"/>
              </a:solidFill>
            </a:rPr>
            <a:t> Ihrer geplanten Stunde in der Schule.</a:t>
          </a:r>
        </a:p>
        <a:p>
          <a:pPr marL="0" lvl="0" indent="0" algn="l" defTabSz="533400">
            <a:lnSpc>
              <a:spcPct val="90000"/>
            </a:lnSpc>
            <a:spcBef>
              <a:spcPct val="0"/>
            </a:spcBef>
            <a:spcAft>
              <a:spcPct val="35000"/>
            </a:spcAft>
            <a:buNone/>
          </a:pPr>
          <a:r>
            <a:rPr lang="de-DE" sz="1200" b="1" kern="1200" dirty="0">
              <a:solidFill>
                <a:sysClr val="windowText" lastClr="000000"/>
              </a:solidFill>
            </a:rPr>
            <a:t>2. </a:t>
          </a:r>
          <a:r>
            <a:rPr lang="de-DE" sz="1200" kern="1200" dirty="0">
              <a:solidFill>
                <a:sysClr val="windowText" lastClr="000000"/>
              </a:solidFill>
            </a:rPr>
            <a:t>Beurteilen Sie den Einsatz der </a:t>
          </a:r>
          <a:r>
            <a:rPr lang="de-DE" sz="1200" b="1" kern="1200" dirty="0">
              <a:solidFill>
                <a:sysClr val="windowText" lastClr="000000"/>
              </a:solidFill>
            </a:rPr>
            <a:t>sprachsensiblen Methoden </a:t>
          </a:r>
          <a:r>
            <a:rPr lang="de-DE" sz="1200" kern="1200" dirty="0">
              <a:solidFill>
                <a:sysClr val="windowText" lastClr="000000"/>
              </a:solidFill>
            </a:rPr>
            <a:t>in Bezug auf </a:t>
          </a:r>
          <a:r>
            <a:rPr lang="de-DE" sz="1200" b="0" kern="1200" dirty="0">
              <a:solidFill>
                <a:sysClr val="windowText" lastClr="000000"/>
              </a:solidFill>
            </a:rPr>
            <a:t>beobachtbare fachliche und sprachliche Lernprozesse der Schüler*innen.</a:t>
          </a:r>
        </a:p>
      </dsp:txBody>
      <dsp:txXfrm>
        <a:off x="4289580" y="0"/>
        <a:ext cx="4289580" cy="1377153"/>
      </dsp:txXfrm>
    </dsp:sp>
    <dsp:sp modelId="{CE146098-A35D-4400-B2FA-F39FB4F4BF3A}">
      <dsp:nvSpPr>
        <dsp:cNvPr id="0" name=""/>
        <dsp:cNvSpPr/>
      </dsp:nvSpPr>
      <dsp:spPr>
        <a:xfrm rot="10800000">
          <a:off x="0" y="1836204"/>
          <a:ext cx="4289580" cy="1836204"/>
        </a:xfrm>
        <a:prstGeom prst="round1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ysClr val="windowText" lastClr="000000"/>
              </a:solidFill>
            </a:rPr>
            <a:t>SPRACHSENSIBILITÄT</a:t>
          </a:r>
        </a:p>
        <a:p>
          <a:pPr marL="0" lvl="0" indent="0" algn="l" defTabSz="533400">
            <a:lnSpc>
              <a:spcPct val="90000"/>
            </a:lnSpc>
            <a:spcBef>
              <a:spcPct val="0"/>
            </a:spcBef>
            <a:spcAft>
              <a:spcPct val="35000"/>
            </a:spcAft>
            <a:buNone/>
          </a:pPr>
          <a:r>
            <a:rPr lang="de-DE" sz="1200" b="1" kern="1200" dirty="0">
              <a:solidFill>
                <a:sysClr val="windowText" lastClr="000000"/>
              </a:solidFill>
            </a:rPr>
            <a:t>1. </a:t>
          </a:r>
          <a:r>
            <a:rPr lang="de-DE" sz="1200" b="0" kern="1200" dirty="0">
              <a:solidFill>
                <a:sysClr val="windowText" lastClr="000000"/>
              </a:solidFill>
            </a:rPr>
            <a:t>Nennen Sie Schwierigkeiten, die bei der </a:t>
          </a:r>
          <a:r>
            <a:rPr lang="de-DE" sz="1200" b="1" kern="1200" dirty="0">
              <a:solidFill>
                <a:sysClr val="windowText" lastClr="000000"/>
              </a:solidFill>
            </a:rPr>
            <a:t>Auswahl bzw. Konzeption </a:t>
          </a:r>
          <a:r>
            <a:rPr lang="de-DE" sz="1200" b="0" kern="1200" dirty="0">
              <a:solidFill>
                <a:sysClr val="windowText" lastClr="000000"/>
              </a:solidFill>
            </a:rPr>
            <a:t>von sprachsensiblen Unterrichtsmaterialien aufgetreten sind.</a:t>
          </a:r>
        </a:p>
        <a:p>
          <a:pPr marL="0" lvl="0" indent="0" algn="l" defTabSz="533400">
            <a:lnSpc>
              <a:spcPct val="90000"/>
            </a:lnSpc>
            <a:spcBef>
              <a:spcPct val="0"/>
            </a:spcBef>
            <a:spcAft>
              <a:spcPct val="35000"/>
            </a:spcAft>
            <a:buNone/>
          </a:pPr>
          <a:r>
            <a:rPr lang="de-DE" sz="1200" b="1" kern="1200" dirty="0">
              <a:solidFill>
                <a:sysClr val="windowText" lastClr="000000"/>
              </a:solidFill>
            </a:rPr>
            <a:t>2. </a:t>
          </a:r>
          <a:r>
            <a:rPr lang="de-DE" sz="1200" b="0" kern="1200" dirty="0">
              <a:solidFill>
                <a:sysClr val="windowText" lastClr="000000"/>
              </a:solidFill>
            </a:rPr>
            <a:t>Begründen Sie Ihre Entscheidungen zu getroffenen </a:t>
          </a:r>
          <a:r>
            <a:rPr lang="de-DE" sz="1200" b="1" kern="1200" dirty="0" err="1">
              <a:solidFill>
                <a:sysClr val="windowText" lastClr="000000"/>
              </a:solidFill>
            </a:rPr>
            <a:t>Scaffolding</a:t>
          </a:r>
          <a:r>
            <a:rPr lang="de-DE" sz="1200" b="1" kern="1200" dirty="0">
              <a:solidFill>
                <a:sysClr val="windowText" lastClr="000000"/>
              </a:solidFill>
            </a:rPr>
            <a:t>-Maßnahmen</a:t>
          </a:r>
          <a:r>
            <a:rPr lang="de-DE" sz="1200" b="0" kern="1200" dirty="0">
              <a:solidFill>
                <a:sysClr val="windowText" lastClr="000000"/>
              </a:solidFill>
            </a:rPr>
            <a:t>.</a:t>
          </a:r>
        </a:p>
      </dsp:txBody>
      <dsp:txXfrm rot="10800000">
        <a:off x="0" y="2295255"/>
        <a:ext cx="4289580" cy="1377153"/>
      </dsp:txXfrm>
    </dsp:sp>
    <dsp:sp modelId="{4E1D804A-204D-4DDB-A53E-6855616C1AEC}">
      <dsp:nvSpPr>
        <dsp:cNvPr id="0" name=""/>
        <dsp:cNvSpPr/>
      </dsp:nvSpPr>
      <dsp:spPr>
        <a:xfrm rot="5400000">
          <a:off x="5516268" y="609515"/>
          <a:ext cx="1836204" cy="4289580"/>
        </a:xfrm>
        <a:prstGeom prst="round1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ysClr val="windowText" lastClr="000000"/>
              </a:solidFill>
            </a:rPr>
            <a:t>DIGITALITÄT</a:t>
          </a:r>
        </a:p>
        <a:p>
          <a:pPr marL="0" lvl="0" indent="0" algn="l" defTabSz="533400">
            <a:lnSpc>
              <a:spcPct val="90000"/>
            </a:lnSpc>
            <a:spcBef>
              <a:spcPct val="0"/>
            </a:spcBef>
            <a:spcAft>
              <a:spcPct val="35000"/>
            </a:spcAft>
            <a:buNone/>
          </a:pPr>
          <a:r>
            <a:rPr lang="de-DE" sz="1200" b="1" kern="1200" dirty="0">
              <a:solidFill>
                <a:sysClr val="windowText" lastClr="000000"/>
              </a:solidFill>
            </a:rPr>
            <a:t>1. </a:t>
          </a:r>
          <a:r>
            <a:rPr lang="de-DE" sz="1200" b="0" kern="1200" dirty="0">
              <a:solidFill>
                <a:sysClr val="windowText" lastClr="000000"/>
              </a:solidFill>
            </a:rPr>
            <a:t>Begründen Sie, nach welchen Kriterien Sie digitale </a:t>
          </a:r>
          <a:r>
            <a:rPr lang="de-DE" sz="1200" b="1" kern="1200" dirty="0">
              <a:solidFill>
                <a:sysClr val="windowText" lastClr="000000"/>
              </a:solidFill>
            </a:rPr>
            <a:t>Tools bzw. Materialien </a:t>
          </a:r>
          <a:r>
            <a:rPr lang="de-DE" sz="1200" b="0" kern="1200" dirty="0">
              <a:solidFill>
                <a:sysClr val="windowText" lastClr="000000"/>
              </a:solidFill>
            </a:rPr>
            <a:t>für Ihre Stunde ausgewählt haben.</a:t>
          </a:r>
        </a:p>
        <a:p>
          <a:pPr marL="0" lvl="0" indent="0" algn="l" defTabSz="533400">
            <a:lnSpc>
              <a:spcPct val="90000"/>
            </a:lnSpc>
            <a:spcBef>
              <a:spcPct val="0"/>
            </a:spcBef>
            <a:spcAft>
              <a:spcPct val="35000"/>
            </a:spcAft>
            <a:buNone/>
          </a:pPr>
          <a:r>
            <a:rPr lang="de-DE" sz="1200" b="1" kern="1200" dirty="0">
              <a:solidFill>
                <a:sysClr val="windowText" lastClr="000000"/>
              </a:solidFill>
            </a:rPr>
            <a:t>2. </a:t>
          </a:r>
          <a:r>
            <a:rPr lang="de-DE" sz="1200" b="0" kern="1200" dirty="0">
              <a:solidFill>
                <a:sysClr val="windowText" lastClr="000000"/>
              </a:solidFill>
            </a:rPr>
            <a:t>Beschreiben Sie, inwiefern die digitalen Materialien das </a:t>
          </a:r>
          <a:r>
            <a:rPr lang="de-DE" sz="1200" b="1" kern="1200" dirty="0">
              <a:solidFill>
                <a:sysClr val="windowText" lastClr="000000"/>
              </a:solidFill>
            </a:rPr>
            <a:t>fachliche und sprachliche Lernen </a:t>
          </a:r>
          <a:r>
            <a:rPr lang="de-DE" sz="1200" b="0" kern="1200" dirty="0">
              <a:solidFill>
                <a:sysClr val="windowText" lastClr="000000"/>
              </a:solidFill>
            </a:rPr>
            <a:t>der Schüler*innen </a:t>
          </a:r>
          <a:r>
            <a:rPr lang="de-DE" sz="1200" b="0" kern="1200">
              <a:solidFill>
                <a:sysClr val="windowText" lastClr="000000"/>
              </a:solidFill>
            </a:rPr>
            <a:t>unterstützen sollen.</a:t>
          </a:r>
          <a:endParaRPr lang="de-DE" sz="1200" b="0" kern="1200" dirty="0">
            <a:solidFill>
              <a:sysClr val="windowText" lastClr="000000"/>
            </a:solidFill>
          </a:endParaRPr>
        </a:p>
      </dsp:txBody>
      <dsp:txXfrm rot="-5400000">
        <a:off x="4289581" y="2295254"/>
        <a:ext cx="4289580" cy="1377153"/>
      </dsp:txXfrm>
    </dsp:sp>
    <dsp:sp modelId="{393CE5A7-C33A-417D-8475-4F780876F753}">
      <dsp:nvSpPr>
        <dsp:cNvPr id="0" name=""/>
        <dsp:cNvSpPr/>
      </dsp:nvSpPr>
      <dsp:spPr>
        <a:xfrm>
          <a:off x="3002706" y="1377153"/>
          <a:ext cx="2573748" cy="918102"/>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Reflexion der geplanten und erprobten Unterrichtseinheit (UE)</a:t>
          </a:r>
        </a:p>
      </dsp:txBody>
      <dsp:txXfrm>
        <a:off x="3047524" y="1421971"/>
        <a:ext cx="2484112" cy="8284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226157" cy="454752"/>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4217098" y="0"/>
            <a:ext cx="3226157" cy="454752"/>
          </a:xfrm>
          <a:prstGeom prst="rect">
            <a:avLst/>
          </a:prstGeom>
        </p:spPr>
        <p:txBody>
          <a:bodyPr vert="horz" lIns="91440" tIns="45720" rIns="91440" bIns="45720" rtlCol="0"/>
          <a:lstStyle>
            <a:lvl1pPr algn="r">
              <a:defRPr sz="1200"/>
            </a:lvl1pPr>
          </a:lstStyle>
          <a:p>
            <a:pPr>
              <a:defRPr/>
            </a:pPr>
            <a:fld id="{2A2AC23B-3567-40BA-84F0-B1D122C9F21A}" type="datetimeFigureOut">
              <a:rPr lang="de-DE"/>
              <a:t>20.10.2024</a:t>
            </a:fld>
            <a:endParaRPr lang="de-DE"/>
          </a:p>
        </p:txBody>
      </p:sp>
      <p:sp>
        <p:nvSpPr>
          <p:cNvPr id="4" name="Folienbildplatzhalter 3"/>
          <p:cNvSpPr>
            <a:spLocks noGrp="1" noRot="1" noChangeAspect="1"/>
          </p:cNvSpPr>
          <p:nvPr>
            <p:ph type="sldImg" idx="2"/>
          </p:nvPr>
        </p:nvSpPr>
        <p:spPr bwMode="auto">
          <a:xfrm>
            <a:off x="1682750" y="1133475"/>
            <a:ext cx="4079875" cy="3059113"/>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744498" y="4361842"/>
            <a:ext cx="5955983" cy="3568779"/>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08816"/>
            <a:ext cx="3226157" cy="454751"/>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4217098" y="8608816"/>
            <a:ext cx="3226157" cy="454751"/>
          </a:xfrm>
          <a:prstGeom prst="rect">
            <a:avLst/>
          </a:prstGeom>
        </p:spPr>
        <p:txBody>
          <a:bodyPr vert="horz" lIns="91440" tIns="45720" rIns="91440" bIns="45720" rtlCol="0" anchor="b"/>
          <a:lstStyle>
            <a:lvl1pPr algn="r">
              <a:defRPr sz="1200"/>
            </a:lvl1pPr>
          </a:lstStyle>
          <a:p>
            <a:pPr>
              <a:defRPr/>
            </a:pPr>
            <a:fld id="{F024D04A-F8D8-47C8-8520-512198CA74CF}"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2</a:t>
            </a:fld>
            <a:endParaRPr lang="de-DE"/>
          </a:p>
        </p:txBody>
      </p:sp>
    </p:spTree>
    <p:extLst>
      <p:ext uri="{BB962C8B-B14F-4D97-AF65-F5344CB8AC3E}">
        <p14:creationId xmlns:p14="http://schemas.microsoft.com/office/powerpoint/2010/main" val="103511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13</a:t>
            </a:fld>
            <a:endParaRPr lang="de-DE"/>
          </a:p>
        </p:txBody>
      </p:sp>
    </p:spTree>
    <p:extLst>
      <p:ext uri="{BB962C8B-B14F-4D97-AF65-F5344CB8AC3E}">
        <p14:creationId xmlns:p14="http://schemas.microsoft.com/office/powerpoint/2010/main" val="155253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chemeClr val="tx1"/>
                </a:solidFill>
                <a:effectLst/>
                <a:latin typeface="+mn-lt"/>
                <a:ea typeface="+mn-ea"/>
                <a:cs typeface="+mn-cs"/>
              </a:rPr>
              <a:t>Zur Unterstützung bekamen die Gruppen über die </a:t>
            </a:r>
            <a:r>
              <a:rPr lang="de-DE" sz="1200" i="1" dirty="0" err="1">
                <a:solidFill>
                  <a:schemeClr val="tx1"/>
                </a:solidFill>
                <a:effectLst/>
                <a:latin typeface="+mn-lt"/>
                <a:ea typeface="+mn-ea"/>
                <a:cs typeface="+mn-cs"/>
              </a:rPr>
              <a:t>TaskCards</a:t>
            </a:r>
            <a:r>
              <a:rPr lang="de-DE" sz="1200" dirty="0">
                <a:solidFill>
                  <a:schemeClr val="tx1"/>
                </a:solidFill>
                <a:effectLst/>
                <a:latin typeface="+mn-lt"/>
                <a:ea typeface="+mn-ea"/>
                <a:cs typeface="+mn-cs"/>
              </a:rPr>
              <a:t>-Pinnwand ein digitales Dokument (</a:t>
            </a:r>
            <a:r>
              <a:rPr lang="de-DE" sz="1200" i="1" dirty="0" err="1">
                <a:solidFill>
                  <a:schemeClr val="tx1"/>
                </a:solidFill>
                <a:effectLst/>
                <a:latin typeface="+mn-lt"/>
                <a:ea typeface="+mn-ea"/>
                <a:cs typeface="+mn-cs"/>
              </a:rPr>
              <a:t>Cryptpad</a:t>
            </a:r>
            <a:r>
              <a:rPr lang="de-DE" sz="1200" dirty="0">
                <a:solidFill>
                  <a:schemeClr val="tx1"/>
                </a:solidFill>
                <a:effectLst/>
                <a:latin typeface="+mn-lt"/>
                <a:ea typeface="+mn-ea"/>
                <a:cs typeface="+mn-cs"/>
              </a:rPr>
              <a:t>) mit Leitfragen bzw. Schritten für die sprachsensible Unterrichtsplanung bereitgestellt (s. Online-Supplement 4).</a:t>
            </a:r>
            <a:r>
              <a:rPr lang="de-DE" dirty="0">
                <a:effectLst/>
              </a:rPr>
              <a:t> </a:t>
            </a:r>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14</a:t>
            </a:fld>
            <a:endParaRPr lang="de-DE"/>
          </a:p>
        </p:txBody>
      </p:sp>
    </p:spTree>
    <p:extLst>
      <p:ext uri="{BB962C8B-B14F-4D97-AF65-F5344CB8AC3E}">
        <p14:creationId xmlns:p14="http://schemas.microsoft.com/office/powerpoint/2010/main" val="195301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15</a:t>
            </a:fld>
            <a:endParaRPr lang="de-DE"/>
          </a:p>
        </p:txBody>
      </p:sp>
    </p:spTree>
    <p:extLst>
      <p:ext uri="{BB962C8B-B14F-4D97-AF65-F5344CB8AC3E}">
        <p14:creationId xmlns:p14="http://schemas.microsoft.com/office/powerpoint/2010/main" val="166067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a:defRPr/>
            </a:pPr>
            <a:r>
              <a:rPr lang="de-DE" dirty="0"/>
              <a:t>Wiedereinstieg:</a:t>
            </a:r>
          </a:p>
          <a:p>
            <a:pPr marL="171450" indent="-171450">
              <a:buFont typeface="Arial"/>
              <a:buChar char="•"/>
              <a:defRPr/>
            </a:pPr>
            <a:r>
              <a:rPr lang="de-DE" dirty="0" err="1"/>
              <a:t>Scaffolding</a:t>
            </a:r>
            <a:r>
              <a:rPr lang="de-DE" dirty="0"/>
              <a:t> als Unterrichtsprinzip besteht aus vier Bausteinen, die wiederum auf zwei Ebenen differenziert werden können.</a:t>
            </a:r>
          </a:p>
          <a:p>
            <a:pPr marL="171450" indent="-171450">
              <a:buFont typeface="Arial"/>
              <a:buChar char="•"/>
              <a:defRPr/>
            </a:pPr>
            <a:r>
              <a:rPr lang="de-DE" dirty="0"/>
              <a:t> Auf der Ebene des </a:t>
            </a:r>
            <a:r>
              <a:rPr lang="de-DE" i="1" dirty="0" err="1"/>
              <a:t>Makroscaffoldings</a:t>
            </a:r>
            <a:r>
              <a:rPr lang="de-DE" dirty="0"/>
              <a:t> sind die Bausteine:</a:t>
            </a:r>
          </a:p>
          <a:p>
            <a:pPr marL="628650" lvl="1" indent="-171450">
              <a:buFont typeface="Arial"/>
              <a:buChar char="•"/>
              <a:defRPr/>
            </a:pPr>
            <a:r>
              <a:rPr lang="de-DE" dirty="0"/>
              <a:t>die </a:t>
            </a:r>
            <a:r>
              <a:rPr lang="de-DE" i="1" dirty="0"/>
              <a:t>Bedarfsanalyse</a:t>
            </a:r>
            <a:r>
              <a:rPr lang="de-DE" dirty="0"/>
              <a:t>, d.h. die Einschätzung der fachlichen- und sprachlichen Anforderungen innerhalb einer Unterrichtsstunde;</a:t>
            </a:r>
          </a:p>
          <a:p>
            <a:pPr marL="628650" lvl="1" indent="-171450">
              <a:buFont typeface="Arial"/>
              <a:buChar char="•"/>
              <a:defRPr/>
            </a:pPr>
            <a:r>
              <a:rPr lang="de-DE" dirty="0"/>
              <a:t>die </a:t>
            </a:r>
            <a:r>
              <a:rPr lang="de-DE" i="1" dirty="0"/>
              <a:t>Lernstandsanalyse</a:t>
            </a:r>
            <a:r>
              <a:rPr lang="de-DE" dirty="0"/>
              <a:t>, d.h. die Einschätzung des bereits </a:t>
            </a:r>
            <a:r>
              <a:rPr lang="de-DE" dirty="0">
                <a:highlight>
                  <a:srgbClr val="FFFF00"/>
                </a:highlight>
              </a:rPr>
              <a:t>vorhandenen</a:t>
            </a:r>
            <a:r>
              <a:rPr lang="de-DE" dirty="0"/>
              <a:t> fachlichen und sprachlichen Wissens der Lernenden, auf das ich als Lehrkraft aufbauen kann;</a:t>
            </a:r>
          </a:p>
          <a:p>
            <a:pPr marL="628650" lvl="1" indent="-171450">
              <a:buFont typeface="Arial"/>
              <a:buChar char="•"/>
              <a:defRPr/>
            </a:pPr>
            <a:r>
              <a:rPr lang="de-DE" dirty="0"/>
              <a:t>die </a:t>
            </a:r>
            <a:r>
              <a:rPr lang="de-DE" i="1" dirty="0"/>
              <a:t>Unterrichtsplanung</a:t>
            </a:r>
            <a:r>
              <a:rPr lang="de-DE" dirty="0"/>
              <a:t> – ausgehend von der Bedarfsanalyse und der Lernstandsanalyse.</a:t>
            </a:r>
          </a:p>
          <a:p>
            <a:pPr marL="171450" indent="-171450">
              <a:buFont typeface="Arial"/>
              <a:buChar char="•"/>
              <a:defRPr/>
            </a:pPr>
            <a:r>
              <a:rPr lang="de-DE" dirty="0"/>
              <a:t>Die Ebene des </a:t>
            </a:r>
            <a:r>
              <a:rPr lang="de-DE" i="1" dirty="0" err="1"/>
              <a:t>Mikroscaffoldings</a:t>
            </a:r>
            <a:r>
              <a:rPr lang="de-DE" dirty="0"/>
              <a:t> bezieht sich auf die Unterrichtsinteraktion.</a:t>
            </a:r>
          </a:p>
          <a:p>
            <a:pPr>
              <a:defRPr/>
            </a:pPr>
            <a:endParaRPr lang="de-DE" dirty="0"/>
          </a:p>
          <a:p>
            <a:pPr marL="171450" indent="-171450">
              <a:buFont typeface="Arial" panose="020B0604020202020204" pitchFamily="34" charset="0"/>
              <a:buChar char="•"/>
              <a:defRPr/>
            </a:pPr>
            <a:r>
              <a:rPr lang="de-DE" b="1" dirty="0"/>
              <a:t>Wir konzentrieren uns heute auf</a:t>
            </a:r>
            <a:r>
              <a:rPr lang="de-DE" b="1" baseline="0" dirty="0"/>
              <a:t> die Unterrichtsplanung.</a:t>
            </a:r>
            <a:endParaRPr lang="de-DE" b="1" dirty="0"/>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3770786-5E72-441C-911C-EC287362F8CB}" type="slidenum">
              <a:rPr lang="de-DE" altLang="de-DE" smtClean="0"/>
              <a:pPr/>
              <a:t>4</a:t>
            </a:fld>
            <a:endParaRPr lang="de-DE" altLang="de-DE"/>
          </a:p>
        </p:txBody>
      </p:sp>
    </p:spTree>
    <p:extLst>
      <p:ext uri="{BB962C8B-B14F-4D97-AF65-F5344CB8AC3E}">
        <p14:creationId xmlns:p14="http://schemas.microsoft.com/office/powerpoint/2010/main" val="83012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5</a:t>
            </a:fld>
            <a:endParaRPr lang="de-DE"/>
          </a:p>
        </p:txBody>
      </p:sp>
    </p:spTree>
    <p:extLst>
      <p:ext uri="{BB962C8B-B14F-4D97-AF65-F5344CB8AC3E}">
        <p14:creationId xmlns:p14="http://schemas.microsoft.com/office/powerpoint/2010/main" val="352015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dirty="0" err="1">
                <a:sym typeface="Wingdings" panose="05000000000000000000" pitchFamily="2" charset="2"/>
              </a:rPr>
              <a:t>Recap</a:t>
            </a:r>
            <a:r>
              <a:rPr lang="de-DE" dirty="0">
                <a:sym typeface="Wingdings" panose="05000000000000000000" pitchFamily="2" charset="2"/>
              </a:rPr>
              <a:t> letzte Sitzung, um Breite digitaler Texte und Ressourcen nochmals aufzuzeigen.</a:t>
            </a:r>
          </a:p>
          <a:p>
            <a:pPr marL="0" indent="0">
              <a:buFont typeface="Wingdings" panose="05000000000000000000" pitchFamily="2" charset="2"/>
              <a:buNone/>
            </a:pPr>
            <a:endParaRPr lang="de-DE" dirty="0">
              <a:sym typeface="Wingdings" panose="05000000000000000000" pitchFamily="2" charset="2"/>
            </a:endParaRP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de-DE" b="1" dirty="0">
                <a:sym typeface="Wingdings" panose="05000000000000000000" pitchFamily="2" charset="2"/>
              </a:rPr>
              <a:t>Links oben </a:t>
            </a:r>
            <a:r>
              <a:rPr lang="de-DE" dirty="0">
                <a:sym typeface="Wingdings" panose="05000000000000000000" pitchFamily="2" charset="2"/>
              </a:rPr>
              <a:t>der </a:t>
            </a:r>
            <a:r>
              <a:rPr lang="de-DE" b="1" dirty="0">
                <a:sym typeface="Wingdings" panose="05000000000000000000" pitchFamily="2" charset="2"/>
              </a:rPr>
              <a:t>Methodenpool </a:t>
            </a:r>
            <a:r>
              <a:rPr lang="de-DE" sz="1200" b="1" dirty="0">
                <a:solidFill>
                  <a:schemeClr val="tx1"/>
                </a:solidFill>
                <a:effectLst/>
                <a:latin typeface="+mn-lt"/>
                <a:ea typeface="+mn-ea"/>
                <a:cs typeface="+mn-cs"/>
              </a:rPr>
              <a:t>für sprachsensiblen Fachunterricht </a:t>
            </a:r>
            <a:r>
              <a:rPr lang="de-DE" sz="1200" dirty="0">
                <a:solidFill>
                  <a:schemeClr val="tx1"/>
                </a:solidFill>
                <a:effectLst/>
                <a:latin typeface="+mn-lt"/>
                <a:ea typeface="+mn-ea"/>
                <a:cs typeface="+mn-cs"/>
              </a:rPr>
              <a:t>des Mercator-Instituts für Sprachbildung und Deutsch als Zweitsprache, der Impulse für die methodische Gestaltung von Unterricht gibt, indem er u.a. konkrete Umsetzungsmöglichkeiten sprachsensibler Methoden mit digitalen Tools enthält. Zu jeder digital umgesetzten Methode wird u.a. aufgelistet, welche Teilkompetenzen digitaler Textkompetenz (</a:t>
            </a:r>
            <a:r>
              <a:rPr lang="de-DE" sz="1200" dirty="0" err="1">
                <a:solidFill>
                  <a:schemeClr val="tx1"/>
                </a:solidFill>
                <a:effectLst/>
                <a:latin typeface="+mn-lt"/>
                <a:ea typeface="+mn-ea"/>
                <a:cs typeface="+mn-cs"/>
              </a:rPr>
              <a:t>Frederking</a:t>
            </a:r>
            <a:r>
              <a:rPr lang="de-DE" sz="1200" dirty="0">
                <a:solidFill>
                  <a:schemeClr val="tx1"/>
                </a:solidFill>
                <a:effectLst/>
                <a:latin typeface="+mn-lt"/>
                <a:ea typeface="+mn-ea"/>
                <a:cs typeface="+mn-cs"/>
              </a:rPr>
              <a:t> &amp; </a:t>
            </a:r>
            <a:r>
              <a:rPr lang="de-DE" sz="1200" dirty="0" err="1">
                <a:solidFill>
                  <a:schemeClr val="tx1"/>
                </a:solidFill>
                <a:effectLst/>
                <a:latin typeface="+mn-lt"/>
                <a:ea typeface="+mn-ea"/>
                <a:cs typeface="+mn-cs"/>
              </a:rPr>
              <a:t>Krommer</a:t>
            </a:r>
            <a:r>
              <a:rPr lang="de-DE" sz="1200" dirty="0">
                <a:solidFill>
                  <a:schemeClr val="tx1"/>
                </a:solidFill>
                <a:effectLst/>
                <a:latin typeface="+mn-lt"/>
                <a:ea typeface="+mn-ea"/>
                <a:cs typeface="+mn-cs"/>
              </a:rPr>
              <a:t>, 2019) damit gefördert werden können. </a:t>
            </a:r>
          </a:p>
        </p:txBody>
      </p:sp>
      <p:sp>
        <p:nvSpPr>
          <p:cNvPr id="4" name="Foliennummernplatzhalter 3"/>
          <p:cNvSpPr>
            <a:spLocks noGrp="1"/>
          </p:cNvSpPr>
          <p:nvPr>
            <p:ph type="sldNum" sz="quarter" idx="5"/>
          </p:nvPr>
        </p:nvSpPr>
        <p:spPr/>
        <p:txBody>
          <a:bodyPr/>
          <a:lstStyle/>
          <a:p>
            <a:pPr>
              <a:defRPr/>
            </a:pPr>
            <a:fld id="{F024D04A-F8D8-47C8-8520-512198CA74CF}" type="slidenum">
              <a:rPr lang="de-DE" smtClean="0"/>
              <a:t>6</a:t>
            </a:fld>
            <a:endParaRPr lang="de-DE"/>
          </a:p>
        </p:txBody>
      </p:sp>
    </p:spTree>
    <p:extLst>
      <p:ext uri="{BB962C8B-B14F-4D97-AF65-F5344CB8AC3E}">
        <p14:creationId xmlns:p14="http://schemas.microsoft.com/office/powerpoint/2010/main" val="296690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Gabriele </a:t>
            </a:r>
            <a:r>
              <a:rPr lang="de-DE" dirty="0" err="1"/>
              <a:t>Kniffka</a:t>
            </a:r>
            <a:r>
              <a:rPr lang="de-DE" dirty="0"/>
              <a:t> (2012) hat einige Möglichkeiten zusammengestellt, Unterricht sprachsensibel zu planen:</a:t>
            </a:r>
            <a:br>
              <a:rPr lang="de-DE" dirty="0"/>
            </a:br>
            <a:endParaRPr lang="de-DE" dirty="0"/>
          </a:p>
          <a:p>
            <a:pPr marL="171450" indent="-171450">
              <a:buFont typeface="Arial" panose="020B0604020202020204" pitchFamily="34" charset="0"/>
              <a:buChar char="•"/>
            </a:pPr>
            <a:r>
              <a:rPr lang="de-DE" b="1" dirty="0"/>
              <a:t>(sprachliches) Vorwissen</a:t>
            </a:r>
            <a:r>
              <a:rPr lang="de-DE" dirty="0"/>
              <a:t> der Schüler*innen </a:t>
            </a:r>
            <a:r>
              <a:rPr lang="de-DE" b="1" dirty="0"/>
              <a:t>aktivieren </a:t>
            </a:r>
            <a:r>
              <a:rPr lang="de-DE" dirty="0"/>
              <a:t>und daran anknüpfen;</a:t>
            </a:r>
          </a:p>
          <a:p>
            <a:pPr marL="171450" indent="-171450">
              <a:buFont typeface="Arial" panose="020B0604020202020204" pitchFamily="34" charset="0"/>
              <a:buChar char="•"/>
            </a:pPr>
            <a:r>
              <a:rPr lang="de-DE" dirty="0"/>
              <a:t>passende </a:t>
            </a:r>
            <a:r>
              <a:rPr lang="de-DE" b="1" dirty="0"/>
              <a:t>Darstellungsformen </a:t>
            </a:r>
            <a:r>
              <a:rPr lang="de-DE" dirty="0"/>
              <a:t>für die neuen Unterrichtsinhalte </a:t>
            </a:r>
            <a:r>
              <a:rPr lang="de-DE" b="1" dirty="0"/>
              <a:t>wählen</a:t>
            </a:r>
            <a:r>
              <a:rPr lang="de-DE" dirty="0"/>
              <a:t>, z.B. indem man kontextuelle Hilfen in Form von Bildern oder Videos gibt;</a:t>
            </a:r>
          </a:p>
          <a:p>
            <a:pPr marL="171450" indent="-171450">
              <a:buFont typeface="Arial" panose="020B0604020202020204" pitchFamily="34" charset="0"/>
              <a:buChar char="•"/>
            </a:pPr>
            <a:r>
              <a:rPr lang="de-DE" dirty="0"/>
              <a:t>Lern- und Arbeitsformen planen, in denen die Schüler*innen die </a:t>
            </a:r>
            <a:r>
              <a:rPr lang="de-DE" b="1" dirty="0"/>
              <a:t>Möglichkeit </a:t>
            </a:r>
            <a:r>
              <a:rPr lang="de-DE" dirty="0"/>
              <a:t>haben, sich auszutauschen und </a:t>
            </a:r>
            <a:r>
              <a:rPr lang="de-DE" b="1" dirty="0"/>
              <a:t>sprachlich zu handeln</a:t>
            </a:r>
            <a:r>
              <a:rPr lang="de-DE" b="0" dirty="0"/>
              <a:t>;</a:t>
            </a:r>
            <a:endParaRPr lang="de-DE" dirty="0"/>
          </a:p>
          <a:p>
            <a:pPr marL="171450" indent="-171450">
              <a:buFont typeface="Arial" panose="020B0604020202020204" pitchFamily="34" charset="0"/>
              <a:buChar char="•"/>
            </a:pPr>
            <a:r>
              <a:rPr lang="de-DE" dirty="0"/>
              <a:t>die </a:t>
            </a:r>
            <a:r>
              <a:rPr lang="de-DE" b="1" dirty="0"/>
              <a:t>Sprache in den Unterrichtsmaterialien anreichern</a:t>
            </a:r>
            <a:r>
              <a:rPr lang="de-DE" dirty="0"/>
              <a:t> (z.B. um weitere Darstellungsformen), statt sie zu vereinfachen. Von der Vereinfachung haben die Schüler*innen nämlich langfristig nichts, da es ja bestimmte Lernziele zu erreichen gilt und bestimmte sprachliche Produkte zu verstehen von ihnen erwartet wird.</a:t>
            </a:r>
          </a:p>
          <a:p>
            <a:pPr marL="171450" indent="-171450">
              <a:buFont typeface="Arial" panose="020B0604020202020204" pitchFamily="34" charset="0"/>
              <a:buChar char="•"/>
            </a:pPr>
            <a:r>
              <a:rPr lang="de-DE" b="1" dirty="0"/>
              <a:t>Zusatz- und Anschauungsmaterialien bereitstellen</a:t>
            </a:r>
            <a:r>
              <a:rPr lang="de-DE" b="0" dirty="0"/>
              <a: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7</a:t>
            </a:fld>
            <a:endParaRPr lang="de-DE"/>
          </a:p>
        </p:txBody>
      </p:sp>
    </p:spTree>
    <p:extLst>
      <p:ext uri="{BB962C8B-B14F-4D97-AF65-F5344CB8AC3E}">
        <p14:creationId xmlns:p14="http://schemas.microsoft.com/office/powerpoint/2010/main" val="365284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LINKS: Aspekte der Planung sprachsensiblen</a:t>
            </a:r>
            <a:r>
              <a:rPr lang="de-DE" baseline="0" dirty="0"/>
              <a:t> Fachunterrichts (</a:t>
            </a:r>
            <a:r>
              <a:rPr lang="de-DE" baseline="0" dirty="0" err="1"/>
              <a:t>Kniffka</a:t>
            </a:r>
            <a:r>
              <a:rPr lang="de-DE" baseline="0" dirty="0"/>
              <a:t>, 2012).</a:t>
            </a:r>
            <a:endParaRPr lang="de-DE" dirty="0"/>
          </a:p>
          <a:p>
            <a:r>
              <a:rPr lang="de-DE" dirty="0"/>
              <a:t>RECHTS: Charakteristika digitaler Texte (Frederking &amp; </a:t>
            </a:r>
            <a:r>
              <a:rPr lang="de-DE" dirty="0" err="1"/>
              <a:t>Krommer</a:t>
            </a:r>
            <a:r>
              <a:rPr lang="de-DE" dirty="0"/>
              <a:t>, 2019):</a:t>
            </a:r>
          </a:p>
          <a:p>
            <a:pPr marL="171450" indent="-171450">
              <a:buFont typeface="Arial" panose="020B0604020202020204" pitchFamily="34" charset="0"/>
              <a:buChar char="•"/>
            </a:pPr>
            <a:r>
              <a:rPr lang="de-DE" sz="1200" b="1" dirty="0">
                <a:solidFill>
                  <a:schemeClr val="accent4"/>
                </a:solidFill>
                <a:latin typeface="+mn-lt"/>
              </a:rPr>
              <a:t>Symmedialität</a:t>
            </a:r>
            <a:r>
              <a:rPr lang="de-DE" sz="1200" dirty="0">
                <a:solidFill>
                  <a:schemeClr val="accent4"/>
                </a:solidFill>
                <a:latin typeface="+mn-lt"/>
              </a:rPr>
              <a:t>: </a:t>
            </a:r>
            <a:r>
              <a:rPr lang="de-DE" sz="1200" b="0" i="0" u="none" strike="noStrike" baseline="0" dirty="0">
                <a:solidFill>
                  <a:schemeClr val="tx1"/>
                </a:solidFill>
                <a:latin typeface="+mn-lt"/>
                <a:ea typeface="+mn-ea"/>
                <a:cs typeface="+mn-cs"/>
              </a:rPr>
              <a:t>der semiotische Bezug einzelner medialer Formen (Schrift, Bild, Ton, Film) in einem digitalen Text als komplexes Zeichensystem aufeinander;</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dirty="0">
                <a:solidFill>
                  <a:schemeClr val="accent4"/>
                </a:solidFill>
                <a:latin typeface="+mn-lt"/>
              </a:rPr>
              <a:t>Hypertextualität</a:t>
            </a:r>
            <a:r>
              <a:rPr lang="de-DE" sz="1200" dirty="0">
                <a:solidFill>
                  <a:schemeClr val="accent4"/>
                </a:solidFill>
                <a:latin typeface="+mn-lt"/>
              </a:rPr>
              <a:t>:</a:t>
            </a:r>
            <a:r>
              <a:rPr lang="de-DE" sz="1200" baseline="0" dirty="0">
                <a:solidFill>
                  <a:schemeClr val="accent4"/>
                </a:solidFill>
                <a:latin typeface="+mn-lt"/>
              </a:rPr>
              <a:t> </a:t>
            </a:r>
            <a:r>
              <a:rPr lang="de-DE" sz="1200" dirty="0">
                <a:solidFill>
                  <a:schemeClr val="accent4"/>
                </a:solidFill>
                <a:latin typeface="+mn-lt"/>
              </a:rPr>
              <a:t>Informationseinheiten sind (z.B. durch Hyperlinks) miteinander verknüpft;</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dirty="0">
                <a:solidFill>
                  <a:schemeClr val="accent4"/>
                </a:solidFill>
                <a:latin typeface="+mn-lt"/>
              </a:rPr>
              <a:t>Interaktivität</a:t>
            </a:r>
            <a:r>
              <a:rPr lang="de-DE" sz="1200" dirty="0">
                <a:solidFill>
                  <a:schemeClr val="accent4"/>
                </a:solidFill>
                <a:latin typeface="+mn-lt"/>
              </a:rPr>
              <a:t>: </a:t>
            </a:r>
            <a:r>
              <a:rPr lang="de-DE" sz="1200" dirty="0">
                <a:solidFill>
                  <a:srgbClr val="B41C89"/>
                </a:solidFill>
                <a:latin typeface="+mn-lt"/>
              </a:rPr>
              <a:t>Elemente können bearbeitet werden, Möglichkeiten zur Kommunikation (Kollaboration, Feedback,</a:t>
            </a:r>
            <a:r>
              <a:rPr lang="de-DE" sz="1200" baseline="0" dirty="0">
                <a:solidFill>
                  <a:srgbClr val="B41C89"/>
                </a:solidFill>
                <a:latin typeface="+mn-lt"/>
              </a:rPr>
              <a:t> Korrektur) </a:t>
            </a:r>
            <a:r>
              <a:rPr lang="de-DE" sz="1200" dirty="0">
                <a:solidFill>
                  <a:srgbClr val="B41C89"/>
                </a:solidFill>
                <a:latin typeface="+mn-lt"/>
              </a:rPr>
              <a:t>sind gegeben.</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aseline="0" dirty="0">
              <a:solidFill>
                <a:srgbClr val="B41C89"/>
              </a:solidFill>
              <a:latin typeface="+mn-lt"/>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aseline="0" dirty="0">
                <a:solidFill>
                  <a:srgbClr val="B41C89"/>
                </a:solidFill>
                <a:latin typeface="+mn-lt"/>
              </a:rPr>
              <a:t>D</a:t>
            </a:r>
            <a:r>
              <a:rPr lang="de-DE" baseline="0" dirty="0"/>
              <a:t>ie Charakteristika digitaler Texte bieten didaktisches Potenzial für f</a:t>
            </a:r>
            <a:r>
              <a:rPr lang="de-DE" dirty="0"/>
              <a:t>ast alle Aspekte der Planung sprachsensiblen</a:t>
            </a:r>
            <a:r>
              <a:rPr lang="de-DE" baseline="0" dirty="0"/>
              <a:t> Fachunterrichts.</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aseline="0" dirty="0">
              <a:solidFill>
                <a:srgbClr val="B41C89"/>
              </a:solidFill>
              <a:latin typeface="+mn-lt"/>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aseline="0" dirty="0">
                <a:solidFill>
                  <a:srgbClr val="B41C89"/>
                </a:solidFill>
                <a:latin typeface="+mn-lt"/>
                <a:sym typeface="Wingdings" panose="05000000000000000000" pitchFamily="2" charset="2"/>
              </a:rPr>
              <a:t> ÜBERLEITUNG nächste Folie: Wie das aussehen kann, schauen wir uns mal anhand eines Beispiels an.</a:t>
            </a:r>
            <a:endParaRPr lang="de-DE" sz="1200" dirty="0">
              <a:solidFill>
                <a:srgbClr val="B41C89"/>
              </a:solidFill>
              <a:latin typeface="+mn-lt"/>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dirty="0">
              <a:solidFill>
                <a:schemeClr val="accent4"/>
              </a:solidFill>
              <a:latin typeface="+mn-lt"/>
            </a:endParaRP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9ABBC33A-92B3-4A5D-9901-3C3A30D477B8}" type="slidenum">
              <a:rPr lang="de-DE" smtClean="0"/>
              <a:t>8</a:t>
            </a:fld>
            <a:endParaRPr lang="de-DE"/>
          </a:p>
        </p:txBody>
      </p:sp>
    </p:spTree>
    <p:extLst>
      <p:ext uri="{BB962C8B-B14F-4D97-AF65-F5344CB8AC3E}">
        <p14:creationId xmlns:p14="http://schemas.microsoft.com/office/powerpoint/2010/main" val="143902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b="0" dirty="0"/>
              <a:t>Charakteristika des digitalen, Browser-basierten Whiteboards </a:t>
            </a:r>
            <a:r>
              <a:rPr lang="de-DE" b="0" i="1" dirty="0" err="1"/>
              <a:t>Mural</a:t>
            </a:r>
            <a:r>
              <a:rPr lang="de-DE" b="0" dirty="0"/>
              <a:t>, die für die Gestaltung sprachsensiblen Fachunterrichts nützlich sein können.</a:t>
            </a:r>
          </a:p>
        </p:txBody>
      </p:sp>
      <p:sp>
        <p:nvSpPr>
          <p:cNvPr id="4" name="Foliennummernplatzhalter 3"/>
          <p:cNvSpPr>
            <a:spLocks noGrp="1"/>
          </p:cNvSpPr>
          <p:nvPr>
            <p:ph type="sldNum" sz="quarter" idx="5"/>
          </p:nvPr>
        </p:nvSpPr>
        <p:spPr bwMode="auto"/>
        <p:txBody>
          <a:bodyPr/>
          <a:lstStyle/>
          <a:p>
            <a:pPr>
              <a:defRPr/>
            </a:pPr>
            <a:fld id="{9ABBC33A-92B3-4A5D-9901-3C3A30D477B8}" type="slidenum">
              <a:rPr lang="de-DE"/>
              <a:t>9</a:t>
            </a:fld>
            <a:endParaRPr lang="de-DE"/>
          </a:p>
        </p:txBody>
      </p:sp>
    </p:spTree>
    <p:extLst>
      <p:ext uri="{BB962C8B-B14F-4D97-AF65-F5344CB8AC3E}">
        <p14:creationId xmlns:p14="http://schemas.microsoft.com/office/powerpoint/2010/main" val="320273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effectLst/>
                <a:latin typeface="+mn-lt"/>
                <a:ea typeface="+mn-ea"/>
                <a:cs typeface="+mn-cs"/>
              </a:rPr>
              <a:t>Der Seminarexkurs besteht aus den drei 90-minütigen Seminarsitzungen etwa in der Mitte des Semesters und einer Reflexionssitzung in der letzten Woche. </a:t>
            </a:r>
          </a:p>
          <a:p>
            <a:r>
              <a:rPr lang="de-DE" sz="1200" dirty="0">
                <a:solidFill>
                  <a:schemeClr val="tx1"/>
                </a:solidFill>
                <a:effectLst/>
                <a:latin typeface="+mn-lt"/>
                <a:ea typeface="+mn-ea"/>
                <a:cs typeface="+mn-cs"/>
              </a:rPr>
              <a:t>Die Studierenden planten während und nach dem Seminarexkurs selbstständig sprachsensible Unterrichtseinheiten, in denen – soweit möglich – auf didaktische Potenziale digitaler Medien und/oder Tools zurückgegriffen werden sollte, und führten diese in Lerngruppen in ihren Praxissemesterschulen durch.</a:t>
            </a:r>
          </a:p>
          <a:p>
            <a:r>
              <a:rPr lang="de-DE" sz="1200" dirty="0">
                <a:solidFill>
                  <a:schemeClr val="tx1"/>
                </a:solidFill>
                <a:effectLst/>
                <a:latin typeface="+mn-lt"/>
                <a:ea typeface="+mn-ea"/>
                <a:cs typeface="+mn-cs"/>
              </a:rPr>
              <a:t>In der Reflexionssitzung in der letzten Woche der Vorlesungszeit kam die ganze Seminargruppe noch einmal zusammen, um anhand von vier Reflexionsbereichen über die Unterrichtsplanung und -durchführung zu sprechen (Folie 11).</a:t>
            </a:r>
          </a:p>
          <a:p>
            <a:endParaRPr lang="de-DE" sz="1200" dirty="0">
              <a:solidFill>
                <a:schemeClr val="tx1"/>
              </a:solidFill>
              <a:effectLst/>
              <a:latin typeface="+mn-lt"/>
              <a:ea typeface="+mn-ea"/>
              <a:cs typeface="+mn-cs"/>
            </a:endParaRPr>
          </a:p>
          <a:p>
            <a:r>
              <a:rPr lang="de-DE" sz="1200" dirty="0">
                <a:solidFill>
                  <a:schemeClr val="tx1"/>
                </a:solidFill>
                <a:effectLst/>
                <a:latin typeface="+mn-lt"/>
                <a:ea typeface="+mn-ea"/>
                <a:cs typeface="+mn-cs"/>
              </a:rPr>
              <a:t>Im Folgenden werden in </a:t>
            </a:r>
            <a:r>
              <a:rPr lang="de-DE" sz="1200" b="1" dirty="0">
                <a:solidFill>
                  <a:schemeClr val="tx1"/>
                </a:solidFill>
                <a:effectLst/>
                <a:latin typeface="+mn-lt"/>
                <a:ea typeface="+mn-ea"/>
                <a:cs typeface="+mn-cs"/>
              </a:rPr>
              <a:t>Folie 11</a:t>
            </a:r>
            <a:r>
              <a:rPr lang="de-DE" sz="1200" dirty="0">
                <a:solidFill>
                  <a:schemeClr val="tx1"/>
                </a:solidFill>
                <a:effectLst/>
                <a:latin typeface="+mn-lt"/>
                <a:ea typeface="+mn-ea"/>
                <a:cs typeface="+mn-cs"/>
              </a:rPr>
              <a:t> zunächst die Beratungsmöglichkeiten während der Phase der Unterrichtsplanung vorgestellt.</a:t>
            </a:r>
          </a:p>
          <a:p>
            <a:r>
              <a:rPr lang="de-DE" sz="1200" dirty="0">
                <a:solidFill>
                  <a:schemeClr val="tx1"/>
                </a:solidFill>
                <a:effectLst/>
                <a:latin typeface="+mn-lt"/>
                <a:ea typeface="+mn-ea"/>
                <a:cs typeface="+mn-cs"/>
              </a:rPr>
              <a:t>In </a:t>
            </a:r>
            <a:r>
              <a:rPr lang="de-DE" sz="1200" b="1" dirty="0">
                <a:solidFill>
                  <a:schemeClr val="tx1"/>
                </a:solidFill>
                <a:effectLst/>
                <a:latin typeface="+mn-lt"/>
                <a:ea typeface="+mn-ea"/>
                <a:cs typeface="+mn-cs"/>
              </a:rPr>
              <a:t>Folie 10 </a:t>
            </a:r>
            <a:r>
              <a:rPr lang="de-DE" sz="1200" dirty="0">
                <a:solidFill>
                  <a:schemeClr val="tx1"/>
                </a:solidFill>
                <a:effectLst/>
                <a:latin typeface="+mn-lt"/>
                <a:ea typeface="+mn-ea"/>
                <a:cs typeface="+mn-cs"/>
              </a:rPr>
              <a:t>werden dann die vier Reflexionsbereiche vorgestellt, auf die sich die Studierendengruppen für die abschließende Sitzung beziehen sollen.</a:t>
            </a:r>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10</a:t>
            </a:fld>
            <a:endParaRPr lang="de-DE"/>
          </a:p>
        </p:txBody>
      </p:sp>
    </p:spTree>
    <p:extLst>
      <p:ext uri="{BB962C8B-B14F-4D97-AF65-F5344CB8AC3E}">
        <p14:creationId xmlns:p14="http://schemas.microsoft.com/office/powerpoint/2010/main" val="149157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effectLst/>
                <a:latin typeface="+mn-lt"/>
                <a:ea typeface="+mn-ea"/>
                <a:cs typeface="+mn-cs"/>
              </a:rPr>
              <a:t>Die vier Reflexionsbereiche, auf die sich die Studierendengruppen für die abschließende Sitzung beziehen sollen.</a:t>
            </a:r>
          </a:p>
          <a:p>
            <a:r>
              <a:rPr lang="de-DE" sz="1200" dirty="0">
                <a:solidFill>
                  <a:schemeClr val="tx1"/>
                </a:solidFill>
                <a:effectLst/>
                <a:latin typeface="+mn-lt"/>
                <a:ea typeface="+mn-ea"/>
                <a:cs typeface="+mn-cs"/>
              </a:rPr>
              <a:t>- Jede Person in der Vierer-Gruppe bereitet einen der Bereiche vor.</a:t>
            </a:r>
            <a:endParaRPr lang="de-DE" dirty="0"/>
          </a:p>
        </p:txBody>
      </p:sp>
      <p:sp>
        <p:nvSpPr>
          <p:cNvPr id="4" name="Foliennummernplatzhalter 3"/>
          <p:cNvSpPr>
            <a:spLocks noGrp="1"/>
          </p:cNvSpPr>
          <p:nvPr>
            <p:ph type="sldNum" sz="quarter" idx="5"/>
          </p:nvPr>
        </p:nvSpPr>
        <p:spPr/>
        <p:txBody>
          <a:bodyPr/>
          <a:lstStyle/>
          <a:p>
            <a:pPr>
              <a:defRPr/>
            </a:pPr>
            <a:fld id="{F024D04A-F8D8-47C8-8520-512198CA74CF}" type="slidenum">
              <a:rPr lang="de-DE" smtClean="0"/>
              <a:t>12</a:t>
            </a:fld>
            <a:endParaRPr lang="de-DE"/>
          </a:p>
        </p:txBody>
      </p:sp>
    </p:spTree>
    <p:extLst>
      <p:ext uri="{BB962C8B-B14F-4D97-AF65-F5344CB8AC3E}">
        <p14:creationId xmlns:p14="http://schemas.microsoft.com/office/powerpoint/2010/main" val="54804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5400"/>
            </a:lvl1pPr>
          </a:lstStyle>
          <a:p>
            <a:pPr>
              <a:defRPr/>
            </a:pPr>
            <a:r>
              <a:rPr lang="de-DE"/>
              <a:t>Titelmasterformat durch Klicken bearbeiten</a:t>
            </a:r>
            <a:endParaRPr lang="en-US"/>
          </a:p>
        </p:txBody>
      </p:sp>
      <p:sp>
        <p:nvSpPr>
          <p:cNvPr id="3" name="Subtitle 2"/>
          <p:cNvSpPr>
            <a:spLocks noGrp="1"/>
          </p:cNvSpPr>
          <p:nvPr>
            <p:ph type="subTitle" idx="1"/>
          </p:nvPr>
        </p:nvSpPr>
        <p:spPr bwMode="auto">
          <a:xfrm>
            <a:off x="685800" y="3602038"/>
            <a:ext cx="7772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p:cNvSpPr>
            <a:spLocks noGrp="1"/>
          </p:cNvSpPr>
          <p:nvPr>
            <p:ph type="dt" sz="half" idx="10"/>
          </p:nvPr>
        </p:nvSpPr>
        <p:spPr bwMode="auto"/>
        <p:txBody>
          <a:bodyPr/>
          <a:lstStyle/>
          <a:p>
            <a:pPr>
              <a:defRPr/>
            </a:pPr>
            <a:fld id="{8CB4EE65-1650-44C2-BC78-A2FEEF1F68C4}"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A3D8A7F-2F58-432F-B20D-360397D236B6}"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7CBDA366-91E1-4568-9F00-9CBFA05384E2}"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00E4F15-9E77-4AF5-9C2A-FBE8394D79C0}"/>
              </a:ext>
            </a:extLst>
          </p:cNvPr>
          <p:cNvSpPr/>
          <p:nvPr userDrawn="1"/>
        </p:nvSpPr>
        <p:spPr>
          <a:xfrm>
            <a:off x="0" y="5948132"/>
            <a:ext cx="9144000" cy="909869"/>
          </a:xfrm>
          <a:prstGeom prst="rect">
            <a:avLst/>
          </a:prstGeom>
          <a:solidFill>
            <a:srgbClr val="60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8" name="Grafik 7" descr="Logo der Zeitschrift &quot;DiMawe - Die Materialwerkstatt. Zeitschrift für Konzepte und Arbeitsmaterialien für Lehrer*innenbildung und Unterricht&quot;">
            <a:extLst>
              <a:ext uri="{FF2B5EF4-FFF2-40B4-BE49-F238E27FC236}">
                <a16:creationId xmlns:a16="http://schemas.microsoft.com/office/drawing/2014/main" id="{12E758EB-549F-4C74-947A-EF735932D236}"/>
              </a:ext>
            </a:extLst>
          </p:cNvPr>
          <p:cNvPicPr/>
          <p:nvPr userDrawn="1"/>
        </p:nvPicPr>
        <p:blipFill rotWithShape="1">
          <a:blip r:embed="rId2" cstate="print">
            <a:extLst>
              <a:ext uri="{28A0092B-C50C-407E-A947-70E740481C1C}">
                <a14:useLocalDpi xmlns:a14="http://schemas.microsoft.com/office/drawing/2010/main" val="0"/>
              </a:ext>
            </a:extLst>
          </a:blip>
          <a:srcRect l="13039" r="12919"/>
          <a:stretch/>
        </p:blipFill>
        <p:spPr bwMode="auto">
          <a:xfrm>
            <a:off x="239989" y="6020327"/>
            <a:ext cx="4332011" cy="765476"/>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pic>
        <p:nvPicPr>
          <p:cNvPr id="11" name="Bild 3" descr="Logo für CC BY SA (Creative Commons by Share Alike)">
            <a:extLst>
              <a:ext uri="{FF2B5EF4-FFF2-40B4-BE49-F238E27FC236}">
                <a16:creationId xmlns:a16="http://schemas.microsoft.com/office/drawing/2014/main" id="{DA2D7AAA-7549-4975-8458-16760EE1C44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0961" y="6064318"/>
            <a:ext cx="1443564" cy="6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2456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90468-B035-4BCA-A38D-788485A283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0190E22-187A-4FA0-8A66-93B5E90B405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21D454-5A3D-4907-85F2-9485CE770621}"/>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04C7BC7A-C021-46E9-B064-8FBC6688FE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8D77C1-6BAB-43AB-BDEC-207DBA2B3BBF}"/>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79281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B96EA-13F7-44D9-AEDD-8DD62CCD7A3B}"/>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7B992E1B-1CC9-4766-8A8A-13F7D26765B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3C3F2C-FE63-4DED-88CA-407677E281C2}"/>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E73DA372-403D-4B11-9673-573B381217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F9EA08-63DB-4E0E-A770-00BD7540518D}"/>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3675419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965BD-8952-40EA-BA7A-4C91BA1B05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EC96441-D58A-4A3F-9321-E47BCF3DD0A6}"/>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EE3FE73-E609-4CD0-A621-7634209CBCC8}"/>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3686B97-3266-47B2-A27C-289EEE941F21}"/>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6" name="Fußzeilenplatzhalter 5">
            <a:extLst>
              <a:ext uri="{FF2B5EF4-FFF2-40B4-BE49-F238E27FC236}">
                <a16:creationId xmlns:a16="http://schemas.microsoft.com/office/drawing/2014/main" id="{7963CC63-EF4D-47A9-9E4D-09880196BA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D64E63A-FE72-415C-8900-EEB0E4CA15A1}"/>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47626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58C11-8CA4-4F34-868E-12FB36A249CB}"/>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940E028-904F-4ACF-87A1-02BD76D8276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40AC1415-C9AD-448A-B921-02D5D069ED59}"/>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2270A03-6B5C-4DF0-85A2-DCB5ECF400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9A681006-A635-47CE-86FD-69C4049A2B0C}"/>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A2E75B0-FFEE-443F-B57B-DC006643D7D7}"/>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8" name="Fußzeilenplatzhalter 7">
            <a:extLst>
              <a:ext uri="{FF2B5EF4-FFF2-40B4-BE49-F238E27FC236}">
                <a16:creationId xmlns:a16="http://schemas.microsoft.com/office/drawing/2014/main" id="{62F450D4-AA63-4857-A286-A59CA515153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59637CD-0944-4064-B65E-03323A6B5776}"/>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3474424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9F43D-297E-4792-B824-4AC6F39A689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BC31B69-8079-42BA-BA9A-18488903F1F3}"/>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4" name="Fußzeilenplatzhalter 3">
            <a:extLst>
              <a:ext uri="{FF2B5EF4-FFF2-40B4-BE49-F238E27FC236}">
                <a16:creationId xmlns:a16="http://schemas.microsoft.com/office/drawing/2014/main" id="{AC254858-0AF8-4837-A453-6974C76634A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A2435BF-6D9A-4EED-AC50-234336B7FEBC}"/>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2223653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9AC4210-FAF8-4755-A5D2-3D0EA6F39D75}"/>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3" name="Fußzeilenplatzhalter 2">
            <a:extLst>
              <a:ext uri="{FF2B5EF4-FFF2-40B4-BE49-F238E27FC236}">
                <a16:creationId xmlns:a16="http://schemas.microsoft.com/office/drawing/2014/main" id="{21B7BAD3-47C9-4BDD-BC26-009D353A8E5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240C6D6-CCD6-4925-84F8-E68D083721E2}"/>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535188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1534B-A8FE-4A4F-8D97-2376301244CB}"/>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6773A701-C9DE-4B76-A93F-E6365D4D749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938A8FC-95D4-4658-9324-599222F49F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1515EF59-3861-4614-95B0-F4858FA8C18B}"/>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6" name="Fußzeilenplatzhalter 5">
            <a:extLst>
              <a:ext uri="{FF2B5EF4-FFF2-40B4-BE49-F238E27FC236}">
                <a16:creationId xmlns:a16="http://schemas.microsoft.com/office/drawing/2014/main" id="{7C75901E-AAD5-438D-B705-9448380446E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452E5F9-B32B-4906-B690-5B27354C7369}"/>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86195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91543" y="1068946"/>
            <a:ext cx="8555396" cy="5172412"/>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umsplatzhalter 6"/>
          <p:cNvSpPr>
            <a:spLocks noGrp="1"/>
          </p:cNvSpPr>
          <p:nvPr>
            <p:ph type="dt" sz="half" idx="10"/>
          </p:nvPr>
        </p:nvSpPr>
        <p:spPr bwMode="auto"/>
        <p:txBody>
          <a:bodyPr/>
          <a:lstStyle/>
          <a:p>
            <a:pPr>
              <a:defRPr/>
            </a:pPr>
            <a:fld id="{5518F11F-6D12-4AC7-B097-CE5C9C0C6C8C}" type="datetime1">
              <a:rPr lang="de-DE" smtClean="0"/>
              <a:t>20.10.2024</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68EB983F-8B0B-4AF9-B95F-82DF6E329D7A}" type="slidenum">
              <a:rPr lang="de-DE"/>
              <a:t>‹Nr.›</a:t>
            </a:fld>
            <a:endParaRPr lang="de-DE"/>
          </a:p>
        </p:txBody>
      </p:sp>
      <p:sp>
        <p:nvSpPr>
          <p:cNvPr id="10" name="Titel 9"/>
          <p:cNvSpPr>
            <a:spLocks noGrp="1"/>
          </p:cNvSpPr>
          <p:nvPr>
            <p:ph type="title"/>
          </p:nvPr>
        </p:nvSpPr>
        <p:spPr bwMode="auto">
          <a:xfrm>
            <a:off x="2843816" y="185739"/>
            <a:ext cx="6003123" cy="646968"/>
          </a:xfrm>
        </p:spPr>
        <p:txBody>
          <a:bodyPr/>
          <a:lstStyle>
            <a:lvl1pPr>
              <a:defRPr sz="2800"/>
            </a:lvl1pPr>
          </a:lstStyle>
          <a:p>
            <a:pPr>
              <a:defRPr/>
            </a:pPr>
            <a:r>
              <a:rPr lang="de-DE"/>
              <a:t>Titelmasterformat durch Klicken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8EA75-C5FD-4727-82B2-6F487F466C2C}"/>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E3493BD1-6B51-44C3-A2D4-7FC51D99F40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6EBFBE16-3F0B-4462-80CA-2A02064F95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3DDD19CC-5E71-4A6B-9ED2-94D0B8F1B72B}"/>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6" name="Fußzeilenplatzhalter 5">
            <a:extLst>
              <a:ext uri="{FF2B5EF4-FFF2-40B4-BE49-F238E27FC236}">
                <a16:creationId xmlns:a16="http://schemas.microsoft.com/office/drawing/2014/main" id="{6DCE1996-24E3-42FE-8899-253C3FD2C92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51BCB5-7ECB-4BAA-A192-27E9D91D67AC}"/>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1540895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A348A-F6AC-403C-8CE5-8F523B50B5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A0D16A0-F524-48E4-866A-7C56B332400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9539668-1795-4938-9B15-8159B0872C50}"/>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6ADC2A0C-F7C6-4721-8241-7A971579895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C310D0-EAD2-43E0-B398-DB090849177C}"/>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219500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45D7685-3ED6-4CAE-AF5C-7C76545A0AAC}"/>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809AD1F-6ADC-466F-9545-E1ADA397F292}"/>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A6953F-490D-4194-9199-B60898BAA6DF}"/>
              </a:ext>
            </a:extLst>
          </p:cNvPr>
          <p:cNvSpPr>
            <a:spLocks noGrp="1"/>
          </p:cNvSpPr>
          <p:nvPr>
            <p:ph type="dt" sz="half" idx="10"/>
          </p:nvPr>
        </p:nvSpPr>
        <p:spPr/>
        <p:txBody>
          <a:body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19D22506-19C1-430E-A8D1-733D467DA0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31E35E-7216-4537-ADC3-3E3328148C85}"/>
              </a:ext>
            </a:extLst>
          </p:cNvPr>
          <p:cNvSpPr>
            <a:spLocks noGrp="1"/>
          </p:cNvSpPr>
          <p:nvPr>
            <p:ph type="sldNum" sz="quarter" idx="12"/>
          </p:nvPr>
        </p:nvSpPr>
        <p:spPr/>
        <p:txBody>
          <a:bodyPr/>
          <a:lstStyle/>
          <a:p>
            <a:fld id="{81D09811-85FE-4CCE-B3FC-9A7751A78F47}" type="slidenum">
              <a:rPr lang="de-DE" smtClean="0"/>
              <a:t>‹Nr.›</a:t>
            </a:fld>
            <a:endParaRPr lang="de-DE"/>
          </a:p>
        </p:txBody>
      </p:sp>
    </p:spTree>
    <p:extLst>
      <p:ext uri="{BB962C8B-B14F-4D97-AF65-F5344CB8AC3E}">
        <p14:creationId xmlns:p14="http://schemas.microsoft.com/office/powerpoint/2010/main" val="329972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defRPr sz="5400"/>
            </a:lvl1p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4" name="Date Placeholder 3"/>
          <p:cNvSpPr>
            <a:spLocks noGrp="1"/>
          </p:cNvSpPr>
          <p:nvPr>
            <p:ph type="dt" sz="half" idx="10"/>
          </p:nvPr>
        </p:nvSpPr>
        <p:spPr bwMode="auto"/>
        <p:txBody>
          <a:bodyPr/>
          <a:lstStyle/>
          <a:p>
            <a:pPr>
              <a:defRPr/>
            </a:pPr>
            <a:fld id="{C14091AB-FAB9-42B1-8050-2160897689A1}" type="datetime1">
              <a:rPr lang="de-DE" smtClean="0"/>
              <a:t>20.10.2024</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843816" y="185739"/>
            <a:ext cx="5992701" cy="646968"/>
          </a:xfrm>
        </p:spPr>
        <p:txBody>
          <a:bodyPr/>
          <a:lstStyle>
            <a:lvl1pPr>
              <a:defRPr sz="2800"/>
            </a:lvl1pPr>
          </a:lstStyle>
          <a:p>
            <a:pPr>
              <a:defRPr/>
            </a:pPr>
            <a:r>
              <a:rPr lang="de-DE"/>
              <a:t>Titelmasterformat durch Klicken bearbeiten</a:t>
            </a:r>
            <a:endParaRPr lang="en-US"/>
          </a:p>
        </p:txBody>
      </p:sp>
      <p:sp>
        <p:nvSpPr>
          <p:cNvPr id="3" name="Content Placeholder 2"/>
          <p:cNvSpPr>
            <a:spLocks noGrp="1"/>
          </p:cNvSpPr>
          <p:nvPr>
            <p:ph sz="half" idx="1"/>
          </p:nvPr>
        </p:nvSpPr>
        <p:spPr bwMode="auto">
          <a:xfrm>
            <a:off x="291543" y="1272173"/>
            <a:ext cx="3886200" cy="4351338"/>
          </a:xfrm>
        </p:spPr>
        <p:txBody>
          <a:bodyPr/>
          <a:lstStyle>
            <a:lvl1pPr>
              <a:defRPr sz="2400"/>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4950317" y="1268998"/>
            <a:ext cx="3886200" cy="4351338"/>
          </a:xfrm>
        </p:spPr>
        <p:txBody>
          <a:bodyPr/>
          <a:lstStyle>
            <a:lvl1pPr>
              <a:defRPr sz="2400"/>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DB94FE58-9BAB-4FA6-87EE-EEA7E3B82E3E}" type="datetime1">
              <a:rPr lang="de-DE" smtClean="0"/>
              <a:t>20.10.2024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890337"/>
            <a:ext cx="7886700" cy="800352"/>
          </a:xfrm>
        </p:spPr>
        <p:txBody>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Content Placeholder 3"/>
          <p:cNvSpPr>
            <a:spLocks noGrp="1"/>
          </p:cNvSpPr>
          <p:nvPr>
            <p:ph sz="half" idx="2"/>
          </p:nvPr>
        </p:nvSpPr>
        <p:spPr bwMode="auto">
          <a:xfrm>
            <a:off x="629842" y="2505074"/>
            <a:ext cx="3868340" cy="3684588"/>
          </a:xfrm>
        </p:spPr>
        <p:txBody>
          <a:bodyPr>
            <a:normAutofit/>
          </a:bodyPr>
          <a:lstStyle>
            <a:lvl1pPr>
              <a:defRPr sz="2400"/>
            </a:lvl1pPr>
            <a:lvl2pPr>
              <a:defRPr sz="2400"/>
            </a:lvl2pPr>
            <a:lvl3pPr>
              <a:defRPr sz="2400"/>
            </a:lvl3pPr>
            <a:lvl4pPr>
              <a:defRPr sz="2400"/>
            </a:lvl4pPr>
            <a:lvl5pPr>
              <a:defRPr sz="2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Content Placeholder 5"/>
          <p:cNvSpPr>
            <a:spLocks noGrp="1"/>
          </p:cNvSpPr>
          <p:nvPr>
            <p:ph sz="quarter" idx="4"/>
          </p:nvPr>
        </p:nvSpPr>
        <p:spPr bwMode="auto">
          <a:xfrm>
            <a:off x="4629150" y="2505074"/>
            <a:ext cx="3887391" cy="3684588"/>
          </a:xfrm>
        </p:spPr>
        <p:txBody>
          <a:bodyPr>
            <a:normAutofit/>
          </a:bodyPr>
          <a:lstStyle>
            <a:lvl1pPr>
              <a:defRPr sz="2400"/>
            </a:lvl1pPr>
            <a:lvl2pPr>
              <a:defRPr sz="2400"/>
            </a:lvl2pPr>
            <a:lvl3pPr>
              <a:defRPr sz="2400"/>
            </a:lvl3pPr>
            <a:lvl4pPr>
              <a:defRPr sz="2400"/>
            </a:lvl4pPr>
            <a:lvl5pPr>
              <a:defRPr sz="2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DD6160CB-1C20-4B1C-997D-A33882255E2D}" type="datetime1">
              <a:rPr lang="de-DE" smtClean="0"/>
              <a:t>20.10.2024</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Date Placeholder 2"/>
          <p:cNvSpPr>
            <a:spLocks noGrp="1"/>
          </p:cNvSpPr>
          <p:nvPr>
            <p:ph type="dt" sz="half" idx="10"/>
          </p:nvPr>
        </p:nvSpPr>
        <p:spPr bwMode="auto"/>
        <p:txBody>
          <a:bodyPr/>
          <a:lstStyle/>
          <a:p>
            <a:pPr>
              <a:defRPr/>
            </a:pPr>
            <a:fld id="{69331A1A-481C-452E-BCB1-D1E8EB6EC83A}" type="datetime1">
              <a:rPr lang="de-DE" smtClean="0"/>
              <a:t>20.10.2024</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2DA25BF9-1C92-47FE-90AA-6E9859181ACA}" type="datetime1">
              <a:rPr lang="de-DE" smtClean="0"/>
              <a:t>20.10.2024</a:t>
            </a:fld>
            <a:endParaRPr lang="de-DE"/>
          </a:p>
        </p:txBody>
      </p:sp>
      <p:sp>
        <p:nvSpPr>
          <p:cNvPr id="3" name="Footer Placeholder 2"/>
          <p:cNvSpPr>
            <a:spLocks noGrp="1"/>
          </p:cNvSpPr>
          <p:nvPr>
            <p:ph type="ftr" sz="quarter" idx="11"/>
          </p:nvPr>
        </p:nvSpPr>
        <p:spPr bwMode="auto"/>
        <p:txBody>
          <a:bodyPr/>
          <a:lstStyle/>
          <a:p>
            <a:pPr>
              <a:defRPr/>
            </a:pPr>
            <a:endParaRPr lang="de-DE"/>
          </a:p>
        </p:txBody>
      </p:sp>
      <p:sp>
        <p:nvSpPr>
          <p:cNvPr id="4" name="Slide Number Placeholder 3"/>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p:cNvSpPr>
            <a:spLocks noGrp="1"/>
          </p:cNvSpPr>
          <p:nvPr>
            <p:ph idx="1"/>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e Placeholder 4"/>
          <p:cNvSpPr>
            <a:spLocks noGrp="1"/>
          </p:cNvSpPr>
          <p:nvPr>
            <p:ph type="dt" sz="half" idx="10"/>
          </p:nvPr>
        </p:nvSpPr>
        <p:spPr bwMode="auto"/>
        <p:txBody>
          <a:bodyPr/>
          <a:lstStyle/>
          <a:p>
            <a:pPr>
              <a:defRPr/>
            </a:pPr>
            <a:fld id="{600E64EB-DF40-439E-A770-A63FC0BEB271}" type="datetime1">
              <a:rPr lang="de-DE" smtClean="0"/>
              <a:t>20.10.2024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p:cNvSpPr>
            <a:spLocks noGrp="1" noChangeAspect="1"/>
          </p:cNvSpPr>
          <p:nvPr>
            <p:ph type="pic" idx="1"/>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e Placeholder 4"/>
          <p:cNvSpPr>
            <a:spLocks noGrp="1"/>
          </p:cNvSpPr>
          <p:nvPr>
            <p:ph type="dt" sz="half" idx="10"/>
          </p:nvPr>
        </p:nvSpPr>
        <p:spPr bwMode="auto"/>
        <p:txBody>
          <a:bodyPr/>
          <a:lstStyle/>
          <a:p>
            <a:pPr>
              <a:defRPr/>
            </a:pPr>
            <a:fld id="{84BE1D7E-F21F-4DBE-8EB9-EA3161417525}" type="datetime1">
              <a:rPr lang="de-DE" smtClean="0"/>
              <a:t>20.10.2024</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2843816" y="185739"/>
            <a:ext cx="6058873" cy="646968"/>
          </a:xfrm>
          <a:prstGeom prst="rect">
            <a:avLst/>
          </a:prstGeom>
        </p:spPr>
        <p:txBody>
          <a:bodyPr vert="horz" lIns="91440" tIns="45720" rIns="91440" bIns="45720" rtlCol="0" anchor="ctr">
            <a:noAutofit/>
          </a:bodyPr>
          <a:lstStyle/>
          <a:p>
            <a:pPr>
              <a:defRPr/>
            </a:pPr>
            <a:r>
              <a:rPr lang="de-DE"/>
              <a:t>Titelmasterformat durch Klicken </a:t>
            </a:r>
            <a:endParaRPr lang="en-US"/>
          </a:p>
        </p:txBody>
      </p:sp>
      <p:sp>
        <p:nvSpPr>
          <p:cNvPr id="3" name="Text Placeholder 2"/>
          <p:cNvSpPr>
            <a:spLocks noGrp="1"/>
          </p:cNvSpPr>
          <p:nvPr>
            <p:ph type="body" idx="1"/>
          </p:nvPr>
        </p:nvSpPr>
        <p:spPr bwMode="auto">
          <a:xfrm>
            <a:off x="233799" y="1068946"/>
            <a:ext cx="8668890" cy="5172412"/>
          </a:xfrm>
          <a:prstGeom prst="rect">
            <a:avLst/>
          </a:prstGeom>
          <a:solidFill>
            <a:srgbClr val="DFE4F2"/>
          </a:solidFill>
        </p:spPr>
        <p:txBody>
          <a:bodyPr vert="horz" lIns="91440" tIns="45720" rIns="91440" bIns="4572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279511" y="633991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F8FAB2D-E471-4A9B-964A-FF6275A0205B}" type="datetime1">
              <a:rPr lang="de-DE" smtClean="0"/>
              <a:t>20.10.2024</a:t>
            </a:fld>
            <a:endParaRPr lang="de-DE"/>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bwMode="auto">
          <a:xfrm>
            <a:off x="6893417"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EB983F-8B0B-4AF9-B95F-82DF6E329D7A}" type="slidenum">
              <a:rPr lang="de-DE"/>
              <a:t>‹Nr.›</a:t>
            </a:fld>
            <a:endParaRPr lang="de-DE"/>
          </a:p>
        </p:txBody>
      </p:sp>
      <p:pic>
        <p:nvPicPr>
          <p:cNvPr id="7" name="Grafik 6"/>
          <p:cNvPicPr>
            <a:picLocks noChangeAspect="1"/>
          </p:cNvPicPr>
          <p:nvPr userDrawn="1"/>
        </p:nvPicPr>
        <p:blipFill>
          <a:blip r:embed="rId13"/>
          <a:stretch/>
        </p:blipFill>
        <p:spPr bwMode="auto">
          <a:xfrm>
            <a:off x="233799" y="185739"/>
            <a:ext cx="2404124" cy="646968"/>
          </a:xfrm>
          <a:prstGeom prst="rect">
            <a:avLst/>
          </a:prstGeom>
          <a:gradFill>
            <a:gsLst>
              <a:gs pos="0">
                <a:srgbClr val="5E9EFF">
                  <a:alpha val="33000"/>
                </a:srgbClr>
              </a:gs>
              <a:gs pos="39999">
                <a:srgbClr val="85C2FF"/>
              </a:gs>
              <a:gs pos="70000">
                <a:srgbClr val="C4D6EB"/>
              </a:gs>
              <a:gs pos="100000">
                <a:srgbClr val="FFEBFA"/>
              </a:gs>
            </a:gsLst>
            <a:path path="circle"/>
          </a:gra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2800">
          <a:solidFill>
            <a:schemeClr val="tx1"/>
          </a:solidFill>
          <a:latin typeface="Arial"/>
          <a:ea typeface="+mj-ea"/>
          <a:cs typeface="Arial"/>
        </a:defRPr>
      </a:lvl1pPr>
    </p:titleStyle>
    <p:bodyStyle>
      <a:lvl1pPr marL="228600" indent="-228600" algn="l" defTabSz="914400">
        <a:lnSpc>
          <a:spcPct val="90000"/>
        </a:lnSpc>
        <a:spcBef>
          <a:spcPts val="1000"/>
        </a:spcBef>
        <a:buFont typeface="Arial"/>
        <a:buChar char="•"/>
        <a:defRPr sz="2400">
          <a:solidFill>
            <a:schemeClr val="tx1"/>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DEAED67-5F82-4285-AAE3-E377E1ED7E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D2E42B1-2286-4579-B9C5-4FE7A327C4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926C74-9CD9-41B3-AEB6-8AE8C67583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3DB240-25AB-4578-9FF9-A9CF0C062A5C}" type="datetimeFigureOut">
              <a:rPr lang="de-DE" smtClean="0"/>
              <a:t>20.10.2024</a:t>
            </a:fld>
            <a:endParaRPr lang="de-DE"/>
          </a:p>
        </p:txBody>
      </p:sp>
      <p:sp>
        <p:nvSpPr>
          <p:cNvPr id="5" name="Fußzeilenplatzhalter 4">
            <a:extLst>
              <a:ext uri="{FF2B5EF4-FFF2-40B4-BE49-F238E27FC236}">
                <a16:creationId xmlns:a16="http://schemas.microsoft.com/office/drawing/2014/main" id="{258B4181-605B-49BF-B0D3-1EC1BAAD26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E058B36-A0F4-437F-800B-A3F243FBD1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D09811-85FE-4CCE-B3FC-9A7751A78F47}" type="slidenum">
              <a:rPr lang="de-DE" smtClean="0"/>
              <a:t>‹Nr.›</a:t>
            </a:fld>
            <a:endParaRPr lang="de-DE"/>
          </a:p>
        </p:txBody>
      </p:sp>
    </p:spTree>
    <p:extLst>
      <p:ext uri="{BB962C8B-B14F-4D97-AF65-F5344CB8AC3E}">
        <p14:creationId xmlns:p14="http://schemas.microsoft.com/office/powerpoint/2010/main" val="177815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576/dimawe-7393" TargetMode="External"/><Relationship Id="rId2" Type="http://schemas.openxmlformats.org/officeDocument/2006/relationships/hyperlink" Target="mailto:anne.wernicke@uni-bielefeld.d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69_6B9C90FF.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kurzlinks.de/4by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www.deutschdidaktik.phil.fau.de/files/2020/05/frederking-krommer-2019-digitale-textkompetenzpdf.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uni-due.de/imperia/md/content/prodaz/scaffolding.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18/10/relationships/comments" Target="../comments/modernComment_244_D67CA13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mercator-institut.uni-koeln.de/publikationen-material/material-fuer-die-praxis/methodenpool" TargetMode="External"/><Relationship Id="rId13" Type="http://schemas.openxmlformats.org/officeDocument/2006/relationships/image" Target="../media/image14.png"/><Relationship Id="rId18" Type="http://schemas.microsoft.com/office/2018/10/relationships/comments" Target="../comments/modernComment_24B_6EC64B0D.xml"/><Relationship Id="rId3" Type="http://schemas.openxmlformats.org/officeDocument/2006/relationships/image" Target="../media/image9.png"/><Relationship Id="rId7" Type="http://schemas.openxmlformats.org/officeDocument/2006/relationships/hyperlink" Target="https://phet.colorado.edu/sims/html/states-of-matter/latest/states-of-matter_de.html" TargetMode="External"/><Relationship Id="rId12" Type="http://schemas.openxmlformats.org/officeDocument/2006/relationships/hyperlink" Target="https://basf.kids-interactive.de/unterricht" TargetMode="External"/><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hyperlink" Target="https://docs.google.com/document/d/1MWFQyz9HupaK6zamcZXRmRWgXMsIpVYABv_FR-_X_fk/edit" TargetMode="External"/><Relationship Id="rId15" Type="http://schemas.openxmlformats.org/officeDocument/2006/relationships/image" Target="../media/image16.png"/><Relationship Id="rId10" Type="http://schemas.openxmlformats.org/officeDocument/2006/relationships/hyperlink" Target="https://www.youtube.com/watch?v=Q1O_il0hVKE" TargetMode="External"/><Relationship Id="rId4" Type="http://schemas.openxmlformats.org/officeDocument/2006/relationships/image" Target="../media/image10.jpeg"/><Relationship Id="rId9" Type="http://schemas.openxmlformats.org/officeDocument/2006/relationships/image" Target="../media/image12.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267_B50E63ED.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FB09E1A-CC77-4E1E-BB0D-A9D7E6FA1827}"/>
              </a:ext>
            </a:extLst>
          </p:cNvPr>
          <p:cNvSpPr txBox="1"/>
          <p:nvPr/>
        </p:nvSpPr>
        <p:spPr>
          <a:xfrm>
            <a:off x="152400" y="1164429"/>
            <a:ext cx="5076825" cy="3067424"/>
          </a:xfrm>
          <a:prstGeom prst="rect">
            <a:avLst/>
          </a:prstGeom>
          <a:noFill/>
        </p:spPr>
        <p:txBody>
          <a:bodyPr wrap="square" rtlCol="0">
            <a:noAutofit/>
          </a:bodyPr>
          <a:lstStyle/>
          <a:p>
            <a:pPr algn="ctr" defTabSz="685800" rtl="0">
              <a:spcAft>
                <a:spcPts val="450"/>
              </a:spcAft>
            </a:pPr>
            <a:r>
              <a:rPr lang="de-DE" sz="1350" b="1" kern="1200" dirty="0">
                <a:solidFill>
                  <a:prstClr val="black"/>
                </a:solidFill>
                <a:latin typeface="Times New Roman" panose="02020603050405020304" pitchFamily="18" charset="0"/>
                <a:cs typeface="Times New Roman" panose="02020603050405020304" pitchFamily="18" charset="0"/>
              </a:rPr>
              <a:t>Sprachsensibler Chemieunterricht digital umgesetzt.</a:t>
            </a:r>
            <a:br>
              <a:rPr lang="de-DE" sz="1350" b="1" kern="1200" dirty="0">
                <a:solidFill>
                  <a:prstClr val="black"/>
                </a:solidFill>
                <a:latin typeface="Times New Roman" panose="02020603050405020304" pitchFamily="18" charset="0"/>
                <a:cs typeface="Times New Roman" panose="02020603050405020304" pitchFamily="18" charset="0"/>
              </a:rPr>
            </a:br>
            <a:r>
              <a:rPr lang="de-DE" sz="1350" b="1" kern="1200" dirty="0">
                <a:solidFill>
                  <a:prstClr val="black"/>
                </a:solidFill>
                <a:latin typeface="Times New Roman" panose="02020603050405020304" pitchFamily="18" charset="0"/>
                <a:cs typeface="Times New Roman" panose="02020603050405020304" pitchFamily="18" charset="0"/>
              </a:rPr>
              <a:t>Ein Seminarexkurs im Rahmen des Praxissemesters</a:t>
            </a:r>
          </a:p>
          <a:p>
            <a:pPr algn="ctr" defTabSz="685800" rtl="0"/>
            <a:endParaRPr lang="de-DE" sz="1200" b="1" kern="1200" dirty="0">
              <a:solidFill>
                <a:prstClr val="black"/>
              </a:solidFill>
              <a:latin typeface="Times New Roman" panose="02020603050405020304" pitchFamily="18" charset="0"/>
              <a:cs typeface="Times New Roman" panose="02020603050405020304" pitchFamily="18" charset="0"/>
            </a:endParaRPr>
          </a:p>
          <a:p>
            <a:pPr algn="ctr" defTabSz="685800" rtl="0">
              <a:spcAft>
                <a:spcPts val="450"/>
              </a:spcAft>
            </a:pPr>
            <a:r>
              <a:rPr lang="de-DE" b="1" kern="1200" dirty="0">
                <a:solidFill>
                  <a:prstClr val="black"/>
                </a:solidFill>
                <a:latin typeface="Times New Roman" panose="02020603050405020304" pitchFamily="18" charset="0"/>
                <a:cs typeface="Times New Roman" panose="02020603050405020304" pitchFamily="18" charset="0"/>
              </a:rPr>
              <a:t> Online-Supplement 3:</a:t>
            </a:r>
            <a:br>
              <a:rPr lang="de-DE" b="1" kern="1200" dirty="0">
                <a:solidFill>
                  <a:prstClr val="black"/>
                </a:solidFill>
                <a:latin typeface="Times New Roman" panose="02020603050405020304" pitchFamily="18" charset="0"/>
                <a:cs typeface="Times New Roman" panose="02020603050405020304" pitchFamily="18" charset="0"/>
              </a:rPr>
            </a:br>
            <a:r>
              <a:rPr lang="de-DE" b="1" kern="1200" dirty="0">
                <a:solidFill>
                  <a:prstClr val="black"/>
                </a:solidFill>
                <a:latin typeface="Times New Roman" panose="02020603050405020304" pitchFamily="18" charset="0"/>
                <a:cs typeface="Times New Roman" panose="02020603050405020304" pitchFamily="18" charset="0"/>
              </a:rPr>
              <a:t>Foliensatz 3. Sitzung: Unterrichtsplanung</a:t>
            </a:r>
          </a:p>
          <a:p>
            <a:pPr algn="ctr" defTabSz="685800" rtl="0"/>
            <a:endParaRPr lang="de-DE" sz="1200" b="1" kern="1200" dirty="0">
              <a:solidFill>
                <a:prstClr val="black"/>
              </a:solidFill>
              <a:latin typeface="Times New Roman" panose="02020603050405020304" pitchFamily="18" charset="0"/>
              <a:cs typeface="Times New Roman" panose="02020603050405020304" pitchFamily="18" charset="0"/>
            </a:endParaRPr>
          </a:p>
          <a:p>
            <a:pPr algn="ctr" defTabSz="685800" rtl="0"/>
            <a:r>
              <a:rPr lang="de-DE" sz="1350" kern="1200" dirty="0">
                <a:solidFill>
                  <a:prstClr val="black"/>
                </a:solidFill>
                <a:latin typeface="Times New Roman" panose="02020603050405020304" pitchFamily="18" charset="0"/>
                <a:cs typeface="Times New Roman" panose="02020603050405020304" pitchFamily="18" charset="0"/>
              </a:rPr>
              <a:t>Janna Gutenberg</a:t>
            </a:r>
            <a:r>
              <a:rPr lang="de-DE" sz="1350" kern="1200" baseline="30000" dirty="0">
                <a:solidFill>
                  <a:prstClr val="black"/>
                </a:solidFill>
                <a:latin typeface="Times New Roman" panose="02020603050405020304" pitchFamily="18" charset="0"/>
                <a:cs typeface="Times New Roman" panose="02020603050405020304" pitchFamily="18" charset="0"/>
              </a:rPr>
              <a:t>1</a:t>
            </a:r>
            <a:r>
              <a:rPr lang="de-DE" sz="1350" kern="1200" dirty="0">
                <a:solidFill>
                  <a:prstClr val="black"/>
                </a:solidFill>
                <a:latin typeface="Times New Roman" panose="02020603050405020304" pitchFamily="18" charset="0"/>
                <a:cs typeface="Times New Roman" panose="02020603050405020304" pitchFamily="18" charset="0"/>
              </a:rPr>
              <a:t>, Elisabeth Kiesling</a:t>
            </a:r>
            <a:r>
              <a:rPr lang="de-DE" sz="1350" kern="1200" baseline="30000" dirty="0">
                <a:solidFill>
                  <a:prstClr val="black"/>
                </a:solidFill>
                <a:latin typeface="Times New Roman" panose="02020603050405020304" pitchFamily="18" charset="0"/>
                <a:cs typeface="Times New Roman" panose="02020603050405020304" pitchFamily="18" charset="0"/>
              </a:rPr>
              <a:t>2</a:t>
            </a:r>
            <a:r>
              <a:rPr lang="de-DE" sz="1350" kern="1200" dirty="0">
                <a:solidFill>
                  <a:prstClr val="black"/>
                </a:solidFill>
                <a:latin typeface="Times New Roman" panose="02020603050405020304" pitchFamily="18" charset="0"/>
                <a:cs typeface="Times New Roman" panose="02020603050405020304" pitchFamily="18" charset="0"/>
              </a:rPr>
              <a:t> &amp; Anne Wernicke</a:t>
            </a:r>
            <a:r>
              <a:rPr lang="de-DE" sz="1350" kern="1200" baseline="30000" dirty="0">
                <a:solidFill>
                  <a:prstClr val="black"/>
                </a:solidFill>
                <a:latin typeface="Times New Roman" panose="02020603050405020304" pitchFamily="18" charset="0"/>
                <a:cs typeface="Times New Roman" panose="02020603050405020304" pitchFamily="18" charset="0"/>
              </a:rPr>
              <a:t>3,*</a:t>
            </a:r>
            <a:r>
              <a:rPr lang="de-DE" sz="1350" kern="1200" dirty="0">
                <a:solidFill>
                  <a:prstClr val="black"/>
                </a:solidFill>
                <a:latin typeface="Times New Roman" panose="02020603050405020304" pitchFamily="18" charset="0"/>
                <a:cs typeface="Times New Roman" panose="02020603050405020304" pitchFamily="18" charset="0"/>
              </a:rPr>
              <a:t> </a:t>
            </a:r>
          </a:p>
          <a:p>
            <a:pPr algn="ctr" defTabSz="685800" rtl="0"/>
            <a:endParaRPr lang="de-DE" sz="900" i="1" kern="1200" baseline="30000" dirty="0">
              <a:solidFill>
                <a:prstClr val="black"/>
              </a:solidFill>
              <a:latin typeface="Times New Roman" panose="02020603050405020304" pitchFamily="18" charset="0"/>
              <a:cs typeface="Times New Roman" panose="02020603050405020304" pitchFamily="18" charset="0"/>
            </a:endParaRPr>
          </a:p>
          <a:p>
            <a:pPr algn="ctr" defTabSz="685800" rtl="0"/>
            <a:r>
              <a:rPr lang="de-DE" sz="900" kern="1200" baseline="30000" dirty="0">
                <a:solidFill>
                  <a:prstClr val="black"/>
                </a:solidFill>
                <a:latin typeface="Times New Roman" panose="02020603050405020304" pitchFamily="18" charset="0"/>
                <a:cs typeface="Times New Roman" panose="02020603050405020304" pitchFamily="18" charset="0"/>
              </a:rPr>
              <a:t>1</a:t>
            </a:r>
            <a:r>
              <a:rPr lang="de-DE" sz="900" i="1" kern="1200" dirty="0">
                <a:solidFill>
                  <a:prstClr val="black"/>
                </a:solidFill>
                <a:latin typeface="Times New Roman" panose="02020603050405020304" pitchFamily="18" charset="0"/>
                <a:cs typeface="Times New Roman" panose="02020603050405020304" pitchFamily="18" charset="0"/>
              </a:rPr>
              <a:t> Universität zu Köln</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kern="1200" baseline="30000" dirty="0">
                <a:solidFill>
                  <a:prstClr val="black"/>
                </a:solidFill>
                <a:latin typeface="Times New Roman" panose="02020603050405020304" pitchFamily="18" charset="0"/>
                <a:cs typeface="Times New Roman" panose="02020603050405020304" pitchFamily="18" charset="0"/>
              </a:rPr>
              <a:t>2</a:t>
            </a:r>
            <a:r>
              <a:rPr lang="de-DE" sz="900" i="1" kern="1200" dirty="0">
                <a:solidFill>
                  <a:prstClr val="black"/>
                </a:solidFill>
                <a:latin typeface="Times New Roman" panose="02020603050405020304" pitchFamily="18" charset="0"/>
                <a:cs typeface="Times New Roman" panose="02020603050405020304" pitchFamily="18" charset="0"/>
              </a:rPr>
              <a:t> Bergische Universität Wuppertal</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kern="1200" baseline="30000" dirty="0">
                <a:solidFill>
                  <a:prstClr val="black"/>
                </a:solidFill>
                <a:latin typeface="Times New Roman" panose="02020603050405020304" pitchFamily="18" charset="0"/>
                <a:cs typeface="Times New Roman" panose="02020603050405020304" pitchFamily="18" charset="0"/>
              </a:rPr>
              <a:t>3</a:t>
            </a:r>
            <a:r>
              <a:rPr lang="de-DE" sz="900" i="1" kern="1200" dirty="0">
                <a:solidFill>
                  <a:prstClr val="black"/>
                </a:solidFill>
                <a:latin typeface="Times New Roman" panose="02020603050405020304" pitchFamily="18" charset="0"/>
                <a:cs typeface="Times New Roman" panose="02020603050405020304" pitchFamily="18" charset="0"/>
              </a:rPr>
              <a:t> Universität Bielefeld</a:t>
            </a:r>
          </a:p>
          <a:p>
            <a:pPr algn="ctr" defTabSz="685800" rtl="0"/>
            <a:r>
              <a:rPr lang="de-DE" sz="900" kern="1200" baseline="30000" dirty="0">
                <a:solidFill>
                  <a:prstClr val="black"/>
                </a:solidFill>
                <a:latin typeface="Times New Roman" panose="02020603050405020304" pitchFamily="18" charset="0"/>
                <a:cs typeface="Times New Roman" panose="02020603050405020304" pitchFamily="18" charset="0"/>
              </a:rPr>
              <a:t>*</a:t>
            </a:r>
            <a:r>
              <a:rPr lang="de-DE" sz="900" i="1" kern="1200" dirty="0">
                <a:solidFill>
                  <a:prstClr val="black"/>
                </a:solidFill>
                <a:latin typeface="Times New Roman" panose="02020603050405020304" pitchFamily="18" charset="0"/>
                <a:cs typeface="Times New Roman" panose="02020603050405020304" pitchFamily="18" charset="0"/>
              </a:rPr>
              <a:t> Kontakt: Universität Bielefeld,</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i="1" kern="1200" dirty="0">
                <a:solidFill>
                  <a:prstClr val="black"/>
                </a:solidFill>
                <a:latin typeface="Times New Roman" panose="02020603050405020304" pitchFamily="18" charset="0"/>
                <a:cs typeface="Times New Roman" panose="02020603050405020304" pitchFamily="18" charset="0"/>
              </a:rPr>
              <a:t>Fakultät für Linguistik und Literaturwissenschaft,</a:t>
            </a:r>
            <a:br>
              <a:rPr lang="de-DE" sz="900" i="1" kern="1200" dirty="0">
                <a:solidFill>
                  <a:prstClr val="black"/>
                </a:solidFill>
                <a:latin typeface="Times New Roman" panose="02020603050405020304" pitchFamily="18" charset="0"/>
                <a:cs typeface="Times New Roman" panose="02020603050405020304" pitchFamily="18" charset="0"/>
              </a:rPr>
            </a:br>
            <a:r>
              <a:rPr lang="de-DE" sz="900" i="1" kern="1200" dirty="0">
                <a:solidFill>
                  <a:prstClr val="black"/>
                </a:solidFill>
                <a:latin typeface="Times New Roman" panose="02020603050405020304" pitchFamily="18" charset="0"/>
                <a:cs typeface="Times New Roman" panose="02020603050405020304" pitchFamily="18" charset="0"/>
              </a:rPr>
              <a:t>Postfach 10 01 31, 33501 Bielefeld</a:t>
            </a:r>
          </a:p>
          <a:p>
            <a:pPr algn="ctr" defTabSz="685800" rtl="0"/>
            <a:r>
              <a:rPr lang="de-DE" sz="900" i="1" kern="1200" dirty="0">
                <a:solidFill>
                  <a:prstClr val="black"/>
                </a:solidFill>
                <a:latin typeface="Times New Roman" panose="02020603050405020304" pitchFamily="18" charset="0"/>
                <a:cs typeface="Times New Roman" panose="02020603050405020304" pitchFamily="18" charset="0"/>
                <a:hlinkClick r:id="rId2"/>
              </a:rPr>
              <a:t>anne.wernicke@uni-bielefeld.de</a:t>
            </a:r>
            <a:br>
              <a:rPr lang="de-DE" sz="900" i="1" kern="1200" dirty="0">
                <a:solidFill>
                  <a:prstClr val="black"/>
                </a:solidFill>
                <a:latin typeface="Times New Roman" panose="02020603050405020304" pitchFamily="18" charset="0"/>
                <a:cs typeface="Times New Roman" panose="02020603050405020304" pitchFamily="18" charset="0"/>
              </a:rPr>
            </a:br>
            <a:endParaRPr lang="de-DE" sz="900" i="1" kern="1200" dirty="0">
              <a:solidFill>
                <a:prstClr val="black"/>
              </a:solidFill>
              <a:latin typeface="Times New Roman" panose="02020603050405020304" pitchFamily="18" charset="0"/>
              <a:cs typeface="Times New Roman" panose="02020603050405020304" pitchFamily="18" charset="0"/>
            </a:endParaRPr>
          </a:p>
          <a:p>
            <a:pPr defTabSz="685800" rtl="0"/>
            <a:endParaRPr lang="de-DE" sz="1350" kern="1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5BD4DC25-419B-42CC-8A0D-2D8AB955F761}"/>
              </a:ext>
            </a:extLst>
          </p:cNvPr>
          <p:cNvGraphicFramePr>
            <a:graphicFrameLocks noGrp="1"/>
          </p:cNvGraphicFramePr>
          <p:nvPr>
            <p:extLst>
              <p:ext uri="{D42A27DB-BD31-4B8C-83A1-F6EECF244321}">
                <p14:modId xmlns:p14="http://schemas.microsoft.com/office/powerpoint/2010/main" val="2380023551"/>
              </p:ext>
            </p:extLst>
          </p:nvPr>
        </p:nvGraphicFramePr>
        <p:xfrm>
          <a:off x="152399" y="4230887"/>
          <a:ext cx="5076825" cy="1074420"/>
        </p:xfrm>
        <a:graphic>
          <a:graphicData uri="http://schemas.openxmlformats.org/drawingml/2006/table">
            <a:tbl>
              <a:tblPr firstRow="1" firstCol="1" bandRow="1">
                <a:tableStyleId>{5C22544A-7EE6-4342-B048-85BDC9FD1C3A}</a:tableStyleId>
              </a:tblPr>
              <a:tblGrid>
                <a:gridCol w="5076825">
                  <a:extLst>
                    <a:ext uri="{9D8B030D-6E8A-4147-A177-3AD203B41FA5}">
                      <a16:colId xmlns:a16="http://schemas.microsoft.com/office/drawing/2014/main" val="2964737333"/>
                    </a:ext>
                  </a:extLst>
                </a:gridCol>
              </a:tblGrid>
              <a:tr h="1045845">
                <a:tc>
                  <a:txBody>
                    <a:bodyPr/>
                    <a:lstStyle/>
                    <a:p>
                      <a:pPr marL="0" algn="just">
                        <a:lnSpc>
                          <a:spcPct val="100000"/>
                        </a:lnSpc>
                        <a:spcBef>
                          <a:spcPts val="300"/>
                        </a:spcBef>
                        <a:spcAft>
                          <a:spcPts val="0"/>
                        </a:spcAft>
                      </a:pPr>
                      <a:r>
                        <a:rPr lang="de-DE" sz="900" dirty="0">
                          <a:solidFill>
                            <a:schemeClr val="tx1"/>
                          </a:solidFill>
                          <a:effectLst/>
                          <a:latin typeface="Times New Roman" panose="02020603050405020304" pitchFamily="18" charset="0"/>
                          <a:cs typeface="Times New Roman" panose="02020603050405020304" pitchFamily="18" charset="0"/>
                        </a:rPr>
                        <a:t>Zitationshinweis:</a:t>
                      </a:r>
                    </a:p>
                    <a:p>
                      <a:pPr algn="just">
                        <a:lnSpc>
                          <a:spcPct val="100000"/>
                        </a:lnSpc>
                        <a:spcBef>
                          <a:spcPts val="300"/>
                        </a:spcBef>
                        <a:spcAft>
                          <a:spcPts val="0"/>
                        </a:spcAft>
                      </a:pPr>
                      <a:r>
                        <a:rPr lang="de-DE" sz="900" b="0" dirty="0" err="1">
                          <a:solidFill>
                            <a:schemeClr val="tx1"/>
                          </a:solidFill>
                          <a:effectLst/>
                          <a:latin typeface="Times New Roman" panose="02020603050405020304" pitchFamily="18" charset="0"/>
                          <a:cs typeface="Times New Roman" panose="02020603050405020304" pitchFamily="18" charset="0"/>
                        </a:rPr>
                        <a:t>Göllis</a:t>
                      </a:r>
                      <a:r>
                        <a:rPr lang="de-DE" sz="900" b="0" dirty="0">
                          <a:solidFill>
                            <a:schemeClr val="tx1"/>
                          </a:solidFill>
                          <a:effectLst/>
                          <a:latin typeface="Times New Roman" panose="02020603050405020304" pitchFamily="18" charset="0"/>
                          <a:cs typeface="Times New Roman" panose="02020603050405020304" pitchFamily="18" charset="0"/>
                        </a:rPr>
                        <a:t>, Y., Gutenberg, J., Kiesling, E., Kremer, R., Wernicke, A. &amp; Bohrmann-Linde, C. (2024). Sprachsensibler Chemieunterricht digital umgesetzt. Ein Seminarexkurs im Rahmen des Praxissemesters [Online-Supplement 3: Gutenberg, J., Kiesling, E. &amp; Wernicke, A.: Foliensatz 3. Sitzung: Unterrichtsplanung]. </a:t>
                      </a:r>
                      <a:r>
                        <a:rPr lang="de-DE" sz="900" b="0" i="1" dirty="0" err="1">
                          <a:solidFill>
                            <a:schemeClr val="tx1"/>
                          </a:solidFill>
                          <a:effectLst/>
                          <a:latin typeface="Times New Roman" panose="02020603050405020304" pitchFamily="18" charset="0"/>
                          <a:cs typeface="Times New Roman" panose="02020603050405020304" pitchFamily="18" charset="0"/>
                        </a:rPr>
                        <a:t>DiMawe</a:t>
                      </a:r>
                      <a:r>
                        <a:rPr lang="de-DE" sz="900" b="0" i="1" dirty="0">
                          <a:solidFill>
                            <a:schemeClr val="tx1"/>
                          </a:solidFill>
                          <a:effectLst/>
                          <a:latin typeface="Times New Roman" panose="02020603050405020304" pitchFamily="18" charset="0"/>
                          <a:cs typeface="Times New Roman" panose="02020603050405020304" pitchFamily="18" charset="0"/>
                        </a:rPr>
                        <a:t> – Die Materialwerkstatt, 6</a:t>
                      </a:r>
                      <a:r>
                        <a:rPr lang="de-DE" sz="900" b="0" dirty="0">
                          <a:solidFill>
                            <a:schemeClr val="tx1"/>
                          </a:solidFill>
                          <a:effectLst/>
                          <a:latin typeface="Times New Roman" panose="02020603050405020304" pitchFamily="18" charset="0"/>
                          <a:cs typeface="Times New Roman" panose="02020603050405020304" pitchFamily="18" charset="0"/>
                        </a:rPr>
                        <a:t> (1</a:t>
                      </a:r>
                      <a:r>
                        <a:rPr lang="de-DE" sz="900" b="0">
                          <a:solidFill>
                            <a:schemeClr val="tx1"/>
                          </a:solidFill>
                          <a:effectLst/>
                          <a:latin typeface="Times New Roman" panose="02020603050405020304" pitchFamily="18" charset="0"/>
                          <a:cs typeface="Times New Roman" panose="02020603050405020304" pitchFamily="18" charset="0"/>
                        </a:rPr>
                        <a:t>), 52–61. </a:t>
                      </a:r>
                      <a:r>
                        <a:rPr lang="de-DE" sz="900" b="0" dirty="0">
                          <a:solidFill>
                            <a:schemeClr val="tx1"/>
                          </a:solidFill>
                          <a:effectLst/>
                          <a:latin typeface="Times New Roman" panose="02020603050405020304" pitchFamily="18" charset="0"/>
                          <a:cs typeface="Times New Roman" panose="02020603050405020304" pitchFamily="18" charset="0"/>
                          <a:hlinkClick r:id="rId3"/>
                        </a:rPr>
                        <a:t>https://doi.org/10.11576/dimawe-7393</a:t>
                      </a:r>
                      <a:endParaRPr lang="de-DE" sz="9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r>
                        <a:rPr lang="de-DE" sz="900" b="0" dirty="0">
                          <a:solidFill>
                            <a:schemeClr val="tx1"/>
                          </a:solidFill>
                          <a:effectLst/>
                          <a:latin typeface="Times New Roman" panose="02020603050405020304" pitchFamily="18" charset="0"/>
                          <a:cs typeface="Times New Roman" panose="02020603050405020304" pitchFamily="18" charset="0"/>
                        </a:rPr>
                        <a:t>Online verfügbar: 11.09.2024</a:t>
                      </a:r>
                      <a:endParaRPr lang="de-DE" sz="9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r>
                        <a:rPr lang="de-DE" sz="900" dirty="0">
                          <a:solidFill>
                            <a:schemeClr val="tx1"/>
                          </a:solidFill>
                          <a:effectLst/>
                          <a:latin typeface="Times New Roman" panose="02020603050405020304" pitchFamily="18" charset="0"/>
                          <a:cs typeface="Times New Roman" panose="02020603050405020304" pitchFamily="18" charset="0"/>
                        </a:rPr>
                        <a:t>ISSN: </a:t>
                      </a:r>
                      <a:r>
                        <a:rPr lang="de-DE" sz="900" b="0" dirty="0">
                          <a:solidFill>
                            <a:schemeClr val="tx1"/>
                          </a:solidFill>
                          <a:effectLst/>
                          <a:latin typeface="Times New Roman" panose="02020603050405020304" pitchFamily="18" charset="0"/>
                          <a:cs typeface="Times New Roman" panose="02020603050405020304" pitchFamily="18" charset="0"/>
                        </a:rPr>
                        <a:t>2629–5598</a:t>
                      </a:r>
                      <a:endParaRPr lang="de-DE"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661968"/>
                  </a:ext>
                </a:extLst>
              </a:tr>
            </a:tbl>
          </a:graphicData>
        </a:graphic>
      </p:graphicFrame>
      <p:sp>
        <p:nvSpPr>
          <p:cNvPr id="4" name="Textfeld 3">
            <a:extLst>
              <a:ext uri="{FF2B5EF4-FFF2-40B4-BE49-F238E27FC236}">
                <a16:creationId xmlns:a16="http://schemas.microsoft.com/office/drawing/2014/main" id="{994BF7ED-F859-46DC-8B04-D5FA8C108F3C}"/>
              </a:ext>
            </a:extLst>
          </p:cNvPr>
          <p:cNvSpPr txBox="1"/>
          <p:nvPr/>
        </p:nvSpPr>
        <p:spPr>
          <a:xfrm>
            <a:off x="5503540" y="2139894"/>
            <a:ext cx="3488060" cy="1685077"/>
          </a:xfrm>
          <a:prstGeom prst="rect">
            <a:avLst/>
          </a:prstGeom>
          <a:noFill/>
        </p:spPr>
        <p:txBody>
          <a:bodyPr wrap="square" rtlCol="0">
            <a:spAutoFit/>
          </a:bodyPr>
          <a:lstStyle/>
          <a:p>
            <a:pPr algn="just" defTabSz="685800" rtl="0">
              <a:lnSpc>
                <a:spcPct val="150000"/>
              </a:lnSpc>
            </a:pPr>
            <a:r>
              <a:rPr lang="de-DE" sz="900" b="1"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Lizenzhinweis</a:t>
            </a:r>
          </a:p>
          <a:p>
            <a:pPr algn="just" defTabSz="685800" rtl="0"/>
            <a:r>
              <a:rPr lang="de-DE" sz="9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Bitte beachten Sie, dass dieses Werk unter der CC-BY-SA 4.0 Lizenz veröffentlicht wurde. Dies bedeutet, dass Sie das Werk frei verwenden, verbreiten und bearbeiten dürfen, solange Sie die Urheber*innen nennen und Änderungen unter der gleichen Lizenz veröffentlichen. </a:t>
            </a:r>
          </a:p>
          <a:p>
            <a:pPr algn="just" defTabSz="685800" rtl="0">
              <a:tabLst>
                <a:tab pos="205979" algn="l"/>
              </a:tabLst>
            </a:pPr>
            <a:r>
              <a:rPr lang="de-DE" sz="9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Alle gekennzeichneten Fremdinhalte (z.B. Abbildungen, Fotos, Tabellen, Zitate etc.) sind von der CC-Lizenz ausgenommen. Für deren Wiederverwendung ist es ggf. erforderlich, weitere Nutzungs-genehmigungen bei jeweiligen Rechteinhaber*innen einzuholen. Weitere Informationen finden Sie in den §§ 60a, 51 UrhG und im Leitfaden zur Creative Commons Lizenz CC-BY-SA 4.0. </a:t>
            </a:r>
          </a:p>
        </p:txBody>
      </p:sp>
      <p:sp>
        <p:nvSpPr>
          <p:cNvPr id="5" name="Textfeld 4">
            <a:extLst>
              <a:ext uri="{FF2B5EF4-FFF2-40B4-BE49-F238E27FC236}">
                <a16:creationId xmlns:a16="http://schemas.microsoft.com/office/drawing/2014/main" id="{1BF8DBFD-6749-47BE-9271-A10769ED9A30}"/>
              </a:ext>
            </a:extLst>
          </p:cNvPr>
          <p:cNvSpPr txBox="1"/>
          <p:nvPr/>
        </p:nvSpPr>
        <p:spPr>
          <a:xfrm>
            <a:off x="5503539" y="3801888"/>
            <a:ext cx="3488060" cy="1477328"/>
          </a:xfrm>
          <a:prstGeom prst="rect">
            <a:avLst/>
          </a:prstGeom>
          <a:noFill/>
        </p:spPr>
        <p:txBody>
          <a:bodyPr wrap="square" rtlCol="0">
            <a:spAutoFit/>
          </a:bodyPr>
          <a:lstStyle/>
          <a:p>
            <a:pPr algn="just" defTabSz="685800" rtl="0"/>
            <a:r>
              <a:rPr lang="de-DE" sz="900" b="1"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Haftungsausschluss</a:t>
            </a:r>
          </a:p>
          <a:p>
            <a:pPr algn="just" defTabSz="685800" rtl="0"/>
            <a:r>
              <a:rPr lang="de-DE" sz="900" kern="1200" dirty="0">
                <a:solidFill>
                  <a:prstClr val="black"/>
                </a:solidFill>
                <a:latin typeface="Times New Roman" panose="02020603050405020304" pitchFamily="18" charset="0"/>
                <a:cs typeface="Times New Roman" panose="02020603050405020304" pitchFamily="18" charset="0"/>
              </a:rPr>
              <a:t>Dieses Werk steht unter der Lizenz CC-BY-SA 4.0 und enthält ggf. urheberrechtlich geschützte Elemente, die von dieser Lizenz ausgenommen sind. Nachnutzer*innen sind dafür verantwortlich, sicherzustellen, dass die für die Nutzung dieser Elemente erforderlichen Rechte und Genehmigungen von den jeweiligen Rechteinhaber*innen eingeholt wurden. Es wird keine Haftung für etwaige Verstöße von Nachnutzer*innen gegen geltende Urheberrechtsbestimmungen oder andere rechtliche Vorschriften übernommen. Durch die Nutzung dieses Werks akzeptieren Nachnutzer*innen diesen Haftungsausschluss.</a:t>
            </a:r>
            <a:endParaRPr lang="de-DE" sz="9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9634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Beratung &amp; Reflexion</a:t>
            </a:r>
          </a:p>
        </p:txBody>
      </p:sp>
      <p:sp>
        <p:nvSpPr>
          <p:cNvPr id="3" name="Textplatzhalter 2"/>
          <p:cNvSpPr>
            <a:spLocks noGrp="1"/>
          </p:cNvSpPr>
          <p:nvPr>
            <p:ph type="body" idx="1"/>
          </p:nvPr>
        </p:nvSpPr>
        <p:spPr>
          <a:xfrm>
            <a:off x="623888" y="4725144"/>
            <a:ext cx="7886700" cy="1364507"/>
          </a:xfrm>
        </p:spPr>
        <p:txBody>
          <a:bodyPr/>
          <a:lstStyle/>
          <a:p>
            <a:endParaRPr lang="de-DE" dirty="0"/>
          </a:p>
          <a:p>
            <a:r>
              <a:rPr lang="de-DE" dirty="0"/>
              <a:t>Organisatorisches</a:t>
            </a:r>
          </a:p>
        </p:txBody>
      </p:sp>
      <p:sp>
        <p:nvSpPr>
          <p:cNvPr id="4" name="Foliennummernplatzhalter 3"/>
          <p:cNvSpPr>
            <a:spLocks noGrp="1"/>
          </p:cNvSpPr>
          <p:nvPr>
            <p:ph type="sldNum" sz="quarter" idx="12"/>
          </p:nvPr>
        </p:nvSpPr>
        <p:spPr/>
        <p:txBody>
          <a:bodyPr/>
          <a:lstStyle/>
          <a:p>
            <a:pPr>
              <a:defRPr/>
            </a:pPr>
            <a:fld id="{68EB983F-8B0B-4AF9-B95F-82DF6E329D7A}" type="slidenum">
              <a:rPr lang="de-DE" smtClean="0"/>
              <a:t>10</a:t>
            </a:fld>
            <a:endParaRPr lang="de-DE"/>
          </a:p>
        </p:txBody>
      </p:sp>
    </p:spTree>
    <p:extLst>
      <p:ext uri="{BB962C8B-B14F-4D97-AF65-F5344CB8AC3E}">
        <p14:creationId xmlns:p14="http://schemas.microsoft.com/office/powerpoint/2010/main" val="1805422847"/>
      </p:ext>
    </p:extLst>
  </p:cSld>
  <p:clrMapOvr>
    <a:masterClrMapping/>
  </p:clrMapOvr>
  <p:extLst>
    <p:ext uri="{6950BFC3-D8DA-4A85-94F7-54DA5524770B}">
      <p188:commentRel xmlns:p188="http://schemas.microsoft.com/office/powerpoint/2018/8/main" xmlns=""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91543" y="1916832"/>
            <a:ext cx="8555396" cy="3744416"/>
          </a:xfrm>
        </p:spPr>
        <p:txBody>
          <a:bodyPr>
            <a:normAutofit/>
          </a:bodyPr>
          <a:lstStyle/>
          <a:p>
            <a:pPr marL="0" indent="0">
              <a:lnSpc>
                <a:spcPct val="110000"/>
              </a:lnSpc>
              <a:buNone/>
            </a:pPr>
            <a:endParaRPr lang="de-DE" sz="1800" dirty="0"/>
          </a:p>
          <a:p>
            <a:pPr marL="0" indent="0">
              <a:lnSpc>
                <a:spcPct val="110000"/>
              </a:lnSpc>
              <a:buNone/>
            </a:pPr>
            <a:endParaRPr lang="de-DE" sz="1800" dirty="0"/>
          </a:p>
          <a:p>
            <a:pPr marL="0" indent="0">
              <a:lnSpc>
                <a:spcPct val="110000"/>
              </a:lnSpc>
              <a:buNone/>
            </a:pPr>
            <a:endParaRPr lang="de-DE" sz="1800" dirty="0"/>
          </a:p>
          <a:p>
            <a:pPr marL="0" indent="0">
              <a:lnSpc>
                <a:spcPct val="110000"/>
              </a:lnSpc>
              <a:buNone/>
            </a:pPr>
            <a:endParaRPr lang="de-DE" sz="1800" dirty="0"/>
          </a:p>
          <a:p>
            <a:pPr marL="0" indent="0" algn="ctr">
              <a:lnSpc>
                <a:spcPct val="110000"/>
              </a:lnSpc>
              <a:buNone/>
            </a:pPr>
            <a:r>
              <a:rPr lang="de-DE" sz="1800" dirty="0"/>
              <a:t>- ggf. Termine und Kontaktdaten einfügen -</a:t>
            </a:r>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11</a:t>
            </a:fld>
            <a:endParaRPr lang="de-DE"/>
          </a:p>
        </p:txBody>
      </p:sp>
      <p:sp>
        <p:nvSpPr>
          <p:cNvPr id="4" name="Titel 3"/>
          <p:cNvSpPr>
            <a:spLocks noGrp="1"/>
          </p:cNvSpPr>
          <p:nvPr>
            <p:ph type="title"/>
          </p:nvPr>
        </p:nvSpPr>
        <p:spPr/>
        <p:txBody>
          <a:bodyPr>
            <a:noAutofit/>
          </a:bodyPr>
          <a:lstStyle/>
          <a:p>
            <a:pPr algn="r"/>
            <a:r>
              <a:rPr lang="de-DE" sz="2600" b="1" dirty="0"/>
              <a:t>Beratung bei der Unterrichtsplanung</a:t>
            </a:r>
          </a:p>
        </p:txBody>
      </p:sp>
    </p:spTree>
    <p:extLst>
      <p:ext uri="{BB962C8B-B14F-4D97-AF65-F5344CB8AC3E}">
        <p14:creationId xmlns:p14="http://schemas.microsoft.com/office/powerpoint/2010/main" val="241653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0122CFE-EA90-9742-9A41-2C66FFD1CD7C}"/>
              </a:ext>
            </a:extLst>
          </p:cNvPr>
          <p:cNvSpPr>
            <a:spLocks noGrp="1"/>
          </p:cNvSpPr>
          <p:nvPr>
            <p:ph type="title"/>
          </p:nvPr>
        </p:nvSpPr>
        <p:spPr/>
        <p:txBody>
          <a:bodyPr/>
          <a:lstStyle/>
          <a:p>
            <a:pPr algn="r"/>
            <a:r>
              <a:rPr lang="de-DE" b="1" dirty="0"/>
              <a:t>Reflexion</a:t>
            </a:r>
          </a:p>
        </p:txBody>
      </p:sp>
      <p:sp>
        <p:nvSpPr>
          <p:cNvPr id="3" name="Foliennummernplatzhalter 2">
            <a:extLst>
              <a:ext uri="{FF2B5EF4-FFF2-40B4-BE49-F238E27FC236}">
                <a16:creationId xmlns:a16="http://schemas.microsoft.com/office/drawing/2014/main" id="{37173DE9-D716-E34A-B364-470703D50330}"/>
              </a:ext>
            </a:extLst>
          </p:cNvPr>
          <p:cNvSpPr>
            <a:spLocks noGrp="1"/>
          </p:cNvSpPr>
          <p:nvPr>
            <p:ph type="sldNum" sz="quarter" idx="12"/>
          </p:nvPr>
        </p:nvSpPr>
        <p:spPr/>
        <p:txBody>
          <a:bodyPr/>
          <a:lstStyle/>
          <a:p>
            <a:pPr>
              <a:defRPr/>
            </a:pPr>
            <a:fld id="{68EB983F-8B0B-4AF9-B95F-82DF6E329D7A}" type="slidenum">
              <a:rPr lang="de-DE" smtClean="0"/>
              <a:t>12</a:t>
            </a:fld>
            <a:endParaRPr lang="de-DE" dirty="0"/>
          </a:p>
        </p:txBody>
      </p:sp>
      <p:graphicFrame>
        <p:nvGraphicFramePr>
          <p:cNvPr id="6" name="Diagramm 5"/>
          <p:cNvGraphicFramePr/>
          <p:nvPr>
            <p:extLst>
              <p:ext uri="{D42A27DB-BD31-4B8C-83A1-F6EECF244321}">
                <p14:modId xmlns:p14="http://schemas.microsoft.com/office/powerpoint/2010/main" val="2614936787"/>
              </p:ext>
            </p:extLst>
          </p:nvPr>
        </p:nvGraphicFramePr>
        <p:xfrm>
          <a:off x="323527" y="1124744"/>
          <a:ext cx="8579161"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p:cNvSpPr txBox="1"/>
          <p:nvPr/>
        </p:nvSpPr>
        <p:spPr>
          <a:xfrm>
            <a:off x="1403647" y="5089189"/>
            <a:ext cx="695387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Aufteilung in der Planungsgruppe: </a:t>
            </a:r>
            <a:r>
              <a:rPr lang="de-DE" i="1" dirty="0"/>
              <a:t>Jede Person reflektiert die Planung bzw. Umsetzung der UE aus einer der Perspektiven.</a:t>
            </a:r>
          </a:p>
          <a:p>
            <a:r>
              <a:rPr lang="de-DE" i="1" dirty="0"/>
              <a:t>Bitte halten Sie Ihre Ergebnisse zur Reflexionssitzung am </a:t>
            </a:r>
            <a:r>
              <a:rPr lang="de-DE" b="1" i="1" dirty="0" err="1"/>
              <a:t>xx.xx</a:t>
            </a:r>
            <a:r>
              <a:rPr lang="de-DE" b="1" i="1" dirty="0"/>
              <a:t>.</a:t>
            </a:r>
            <a:r>
              <a:rPr lang="de-DE" i="1" dirty="0"/>
              <a:t> in Stichpunkten im TaskCards fest.</a:t>
            </a:r>
          </a:p>
        </p:txBody>
      </p:sp>
      <p:pic>
        <p:nvPicPr>
          <p:cNvPr id="8" name="Grafi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23527" y="6420564"/>
            <a:ext cx="855927" cy="300912"/>
          </a:xfrm>
          <a:prstGeom prst="rect">
            <a:avLst/>
          </a:prstGeom>
        </p:spPr>
      </p:pic>
      <p:sp>
        <p:nvSpPr>
          <p:cNvPr id="10" name="Fußzeilenplatzhalter 4"/>
          <p:cNvSpPr txBox="1">
            <a:spLocks/>
          </p:cNvSpPr>
          <p:nvPr/>
        </p:nvSpPr>
        <p:spPr bwMode="auto">
          <a:xfrm>
            <a:off x="1140564" y="6426915"/>
            <a:ext cx="7319867" cy="300912"/>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l">
              <a:defRPr/>
            </a:pPr>
            <a:r>
              <a:rPr lang="de-DE" sz="1000" dirty="0">
                <a:solidFill>
                  <a:schemeClr val="tx1">
                    <a:lumMod val="50000"/>
                    <a:lumOff val="50000"/>
                  </a:schemeClr>
                </a:solidFill>
              </a:rPr>
              <a:t>CC-BY Elisabeth Kiesling &amp; Richard Kremer, Universität Wuppertal, Janna Gutenberg, Universität zu Köln, &amp; Anne Wernicke, Universität Bielefeld.</a:t>
            </a:r>
          </a:p>
        </p:txBody>
      </p:sp>
    </p:spTree>
    <p:extLst>
      <p:ext uri="{BB962C8B-B14F-4D97-AF65-F5344CB8AC3E}">
        <p14:creationId xmlns:p14="http://schemas.microsoft.com/office/powerpoint/2010/main" val="89223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Unterrichtsplanung</a:t>
            </a:r>
          </a:p>
        </p:txBody>
      </p:sp>
      <p:sp>
        <p:nvSpPr>
          <p:cNvPr id="3" name="Textplatzhalter 2"/>
          <p:cNvSpPr>
            <a:spLocks noGrp="1"/>
          </p:cNvSpPr>
          <p:nvPr>
            <p:ph type="body" idx="1"/>
          </p:nvPr>
        </p:nvSpPr>
        <p:spPr>
          <a:xfrm>
            <a:off x="623888" y="4725144"/>
            <a:ext cx="7886700" cy="1364507"/>
          </a:xfrm>
        </p:spPr>
        <p:txBody>
          <a:bodyPr/>
          <a:lstStyle/>
          <a:p>
            <a:endParaRPr lang="de-DE" dirty="0"/>
          </a:p>
          <a:p>
            <a:r>
              <a:rPr lang="de-DE" dirty="0"/>
              <a:t>Arbeitsphase</a:t>
            </a:r>
          </a:p>
        </p:txBody>
      </p:sp>
      <p:sp>
        <p:nvSpPr>
          <p:cNvPr id="4" name="Foliennummernplatzhalter 3"/>
          <p:cNvSpPr>
            <a:spLocks noGrp="1"/>
          </p:cNvSpPr>
          <p:nvPr>
            <p:ph type="sldNum" sz="quarter" idx="12"/>
          </p:nvPr>
        </p:nvSpPr>
        <p:spPr/>
        <p:txBody>
          <a:bodyPr/>
          <a:lstStyle/>
          <a:p>
            <a:pPr>
              <a:defRPr/>
            </a:pPr>
            <a:fld id="{68EB983F-8B0B-4AF9-B95F-82DF6E329D7A}" type="slidenum">
              <a:rPr lang="de-DE" smtClean="0"/>
              <a:t>13</a:t>
            </a:fld>
            <a:endParaRPr lang="de-DE"/>
          </a:p>
        </p:txBody>
      </p:sp>
    </p:spTree>
    <p:extLst>
      <p:ext uri="{BB962C8B-B14F-4D97-AF65-F5344CB8AC3E}">
        <p14:creationId xmlns:p14="http://schemas.microsoft.com/office/powerpoint/2010/main" val="136496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6837" y="1607776"/>
            <a:ext cx="8350325" cy="1472040"/>
          </a:xfrm>
        </p:spPr>
        <p:txBody>
          <a:bodyPr>
            <a:normAutofit/>
          </a:bodyPr>
          <a:lstStyle/>
          <a:p>
            <a:pPr marL="0" indent="0">
              <a:lnSpc>
                <a:spcPct val="120000"/>
              </a:lnSpc>
              <a:buNone/>
            </a:pPr>
            <a:r>
              <a:rPr lang="de-DE" i="1" dirty="0"/>
              <a:t>Beginnen Sie mit der Planung Ihrer Unterrichtseinheit. </a:t>
            </a:r>
            <a:br>
              <a:rPr lang="de-DE" i="1" dirty="0"/>
            </a:br>
            <a:r>
              <a:rPr lang="de-DE" i="1" dirty="0"/>
              <a:t>Orientieren Sie sich dabei an den </a:t>
            </a:r>
            <a:r>
              <a:rPr lang="de-DE" b="1" i="1" dirty="0"/>
              <a:t>Schritten und Leitfragen </a:t>
            </a:r>
            <a:r>
              <a:rPr lang="de-DE" i="1" dirty="0"/>
              <a:t>unter </a:t>
            </a:r>
            <a:r>
              <a:rPr lang="de-DE" dirty="0"/>
              <a:t>Unterrichtsplanung</a:t>
            </a:r>
            <a:r>
              <a:rPr lang="de-DE" i="1" dirty="0"/>
              <a:t> auf der </a:t>
            </a:r>
            <a:r>
              <a:rPr lang="de-DE" i="1" dirty="0" err="1"/>
              <a:t>TaskCards</a:t>
            </a:r>
            <a:r>
              <a:rPr lang="de-DE" i="1" dirty="0"/>
              <a:t>-Pinnwand.</a:t>
            </a:r>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14</a:t>
            </a:fld>
            <a:endParaRPr lang="de-DE"/>
          </a:p>
        </p:txBody>
      </p:sp>
      <p:sp>
        <p:nvSpPr>
          <p:cNvPr id="4" name="Titel 3"/>
          <p:cNvSpPr>
            <a:spLocks noGrp="1"/>
          </p:cNvSpPr>
          <p:nvPr>
            <p:ph type="title"/>
          </p:nvPr>
        </p:nvSpPr>
        <p:spPr>
          <a:xfrm>
            <a:off x="2843816" y="185738"/>
            <a:ext cx="5904649" cy="885069"/>
          </a:xfrm>
        </p:spPr>
        <p:txBody>
          <a:bodyPr>
            <a:noAutofit/>
          </a:bodyPr>
          <a:lstStyle/>
          <a:p>
            <a:pPr algn="r">
              <a:lnSpc>
                <a:spcPct val="100000"/>
              </a:lnSpc>
            </a:pPr>
            <a:r>
              <a:rPr lang="de-DE" b="1" dirty="0"/>
              <a:t>Makroscaffolding Teil 3: Unterrichtsplanung</a:t>
            </a:r>
          </a:p>
        </p:txBody>
      </p:sp>
      <p:sp>
        <p:nvSpPr>
          <p:cNvPr id="5" name="Textfeld 4"/>
          <p:cNvSpPr txBox="1"/>
          <p:nvPr/>
        </p:nvSpPr>
        <p:spPr>
          <a:xfrm>
            <a:off x="2685655" y="4491805"/>
            <a:ext cx="2693180" cy="646331"/>
          </a:xfrm>
          <a:prstGeom prst="rect">
            <a:avLst/>
          </a:prstGeom>
          <a:noFill/>
        </p:spPr>
        <p:txBody>
          <a:bodyPr wrap="square" rtlCol="0">
            <a:spAutoFit/>
          </a:bodyPr>
          <a:lstStyle/>
          <a:p>
            <a:r>
              <a:rPr lang="de-DE" i="1" dirty="0" err="1"/>
              <a:t>TaskCards</a:t>
            </a:r>
            <a:r>
              <a:rPr lang="de-DE" dirty="0"/>
              <a:t>-Pinnwand: </a:t>
            </a:r>
            <a:r>
              <a:rPr lang="de-DE" dirty="0">
                <a:hlinkClick r:id="rId3"/>
              </a:rPr>
              <a:t>https://kurzlinks.de/4byt</a:t>
            </a:r>
            <a:endParaRPr lang="de-DE" dirty="0">
              <a:solidFill>
                <a:srgbClr val="FF0000"/>
              </a:solidFill>
            </a:endParaRPr>
          </a:p>
        </p:txBody>
      </p:sp>
      <p:pic>
        <p:nvPicPr>
          <p:cNvPr id="8" name="Grafik 7">
            <a:extLst>
              <a:ext uri="{FF2B5EF4-FFF2-40B4-BE49-F238E27FC236}">
                <a16:creationId xmlns:a16="http://schemas.microsoft.com/office/drawing/2014/main" id="{115C8124-FFD9-4439-8FC8-B3067C1C2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8835" y="3166161"/>
            <a:ext cx="3297621" cy="3297621"/>
          </a:xfrm>
          <a:prstGeom prst="rect">
            <a:avLst/>
          </a:prstGeom>
        </p:spPr>
      </p:pic>
    </p:spTree>
    <p:extLst>
      <p:ext uri="{BB962C8B-B14F-4D97-AF65-F5344CB8AC3E}">
        <p14:creationId xmlns:p14="http://schemas.microsoft.com/office/powerpoint/2010/main" val="188885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B390C-FF2B-2B4A-8E59-8FB37E9631CA}"/>
              </a:ext>
            </a:extLst>
          </p:cNvPr>
          <p:cNvSpPr>
            <a:spLocks noGrp="1"/>
          </p:cNvSpPr>
          <p:nvPr>
            <p:ph type="title"/>
          </p:nvPr>
        </p:nvSpPr>
        <p:spPr/>
        <p:txBody>
          <a:bodyPr/>
          <a:lstStyle/>
          <a:p>
            <a:pPr algn="r"/>
            <a:r>
              <a:rPr lang="de-DE" b="1" dirty="0"/>
              <a:t>Literatur</a:t>
            </a:r>
          </a:p>
        </p:txBody>
      </p:sp>
      <p:sp>
        <p:nvSpPr>
          <p:cNvPr id="3" name="Inhaltsplatzhalter 2">
            <a:extLst>
              <a:ext uri="{FF2B5EF4-FFF2-40B4-BE49-F238E27FC236}">
                <a16:creationId xmlns:a16="http://schemas.microsoft.com/office/drawing/2014/main" id="{A05665AA-B7CD-D34E-8A6C-E791B8BDAB2B}"/>
              </a:ext>
            </a:extLst>
          </p:cNvPr>
          <p:cNvSpPr>
            <a:spLocks noGrp="1"/>
          </p:cNvSpPr>
          <p:nvPr>
            <p:ph sz="half" idx="1"/>
          </p:nvPr>
        </p:nvSpPr>
        <p:spPr>
          <a:xfrm>
            <a:off x="291542" y="2348879"/>
            <a:ext cx="8544975" cy="2448273"/>
          </a:xfrm>
        </p:spPr>
        <p:txBody>
          <a:bodyPr>
            <a:noAutofit/>
          </a:bodyPr>
          <a:lstStyle/>
          <a:p>
            <a:pPr marL="0" indent="0">
              <a:lnSpc>
                <a:spcPct val="120000"/>
              </a:lnSpc>
              <a:buNone/>
            </a:pPr>
            <a:endParaRPr lang="de-DE" sz="1400" dirty="0">
              <a:latin typeface="Arial" panose="020B0604020202020204" pitchFamily="34" charset="0"/>
              <a:cs typeface="Arial" panose="020B0604020202020204" pitchFamily="34" charset="0"/>
            </a:endParaRPr>
          </a:p>
          <a:p>
            <a:pPr marL="457200" indent="-457200">
              <a:spcBef>
                <a:spcPts val="0"/>
              </a:spcBef>
              <a:spcAft>
                <a:spcPts val="600"/>
              </a:spcAft>
              <a:buNone/>
            </a:pPr>
            <a:r>
              <a:rPr lang="de-DE" sz="1400" dirty="0">
                <a:latin typeface="Arial" panose="020B0604020202020204" pitchFamily="34" charset="0"/>
                <a:cs typeface="Arial" panose="020B0604020202020204" pitchFamily="34" charset="0"/>
              </a:rPr>
              <a:t>Frederking, V. &amp; </a:t>
            </a:r>
            <a:r>
              <a:rPr lang="de-DE" sz="1400" dirty="0" err="1">
                <a:latin typeface="Arial" panose="020B0604020202020204" pitchFamily="34" charset="0"/>
                <a:cs typeface="Arial" panose="020B0604020202020204" pitchFamily="34" charset="0"/>
              </a:rPr>
              <a:t>Krommer</a:t>
            </a:r>
            <a:r>
              <a:rPr lang="de-DE" sz="1400" dirty="0">
                <a:latin typeface="Arial" panose="020B0604020202020204" pitchFamily="34" charset="0"/>
                <a:cs typeface="Arial" panose="020B0604020202020204" pitchFamily="34" charset="0"/>
              </a:rPr>
              <a:t>, A. (2019, März). </a:t>
            </a:r>
            <a:r>
              <a:rPr lang="de-DE" sz="1400" i="1" dirty="0">
                <a:latin typeface="Arial" panose="020B0604020202020204" pitchFamily="34" charset="0"/>
                <a:cs typeface="Arial" panose="020B0604020202020204" pitchFamily="34" charset="0"/>
              </a:rPr>
              <a:t>Digitale Textkompetenz. Ein theoretisches wie empirisches Forschungsdesiderat im deutschdidaktischen Fokus</a:t>
            </a:r>
            <a:r>
              <a:rPr lang="de-DE" sz="14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https://www.deutschdidaktik.phil.fau.de/files/ 2020/05/frederking-krommer-2019-digitale-textkompetenzpdf.pdf  </a:t>
            </a:r>
            <a:endParaRPr lang="de-DE" sz="1400" dirty="0">
              <a:latin typeface="Arial" panose="020B0604020202020204" pitchFamily="34" charset="0"/>
              <a:cs typeface="Arial" panose="020B0604020202020204" pitchFamily="34" charset="0"/>
            </a:endParaRPr>
          </a:p>
          <a:p>
            <a:pPr marL="457200" indent="-457200">
              <a:spcBef>
                <a:spcPts val="0"/>
              </a:spcBef>
              <a:spcAft>
                <a:spcPts val="600"/>
              </a:spcAft>
              <a:buNone/>
            </a:pPr>
            <a:r>
              <a:rPr lang="de-DE" altLang="de-DE" sz="1400" dirty="0" err="1">
                <a:latin typeface="Arial" panose="020B0604020202020204" pitchFamily="34" charset="0"/>
                <a:cs typeface="Arial" panose="020B0604020202020204" pitchFamily="34" charset="0"/>
              </a:rPr>
              <a:t>Kniffka</a:t>
            </a:r>
            <a:r>
              <a:rPr lang="de-DE" altLang="de-DE" sz="1400" dirty="0">
                <a:latin typeface="Arial" panose="020B0604020202020204" pitchFamily="34" charset="0"/>
                <a:cs typeface="Arial" panose="020B0604020202020204" pitchFamily="34" charset="0"/>
              </a:rPr>
              <a:t>, G. (2010, November). </a:t>
            </a:r>
            <a:r>
              <a:rPr lang="de-DE" altLang="de-DE" sz="1400" i="1" dirty="0" err="1">
                <a:latin typeface="Arial" panose="020B0604020202020204" pitchFamily="34" charset="0"/>
                <a:cs typeface="Arial" panose="020B0604020202020204" pitchFamily="34" charset="0"/>
              </a:rPr>
              <a:t>Scaffolding</a:t>
            </a:r>
            <a:r>
              <a:rPr lang="de-DE" altLang="de-DE" sz="1400" dirty="0">
                <a:latin typeface="Arial" panose="020B0604020202020204" pitchFamily="34" charset="0"/>
                <a:cs typeface="Arial" panose="020B0604020202020204" pitchFamily="34" charset="0"/>
              </a:rPr>
              <a:t>. Veröffentlichung im Rahmen des Projektes Pro DaZ. Deutsch in allen Fächern. </a:t>
            </a:r>
            <a:r>
              <a:rPr lang="de-DE" altLang="de-DE"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www.uni-due.de/imperia/md/content/prodaz/scaffolding.pdf</a:t>
            </a:r>
            <a:endParaRPr lang="de-DE" altLang="de-DE" sz="1400" dirty="0">
              <a:latin typeface="Arial" panose="020B0604020202020204" pitchFamily="34" charset="0"/>
              <a:cs typeface="Arial" panose="020B0604020202020204" pitchFamily="34" charset="0"/>
            </a:endParaRPr>
          </a:p>
          <a:p>
            <a:pPr marL="457200" indent="-457200">
              <a:spcBef>
                <a:spcPts val="0"/>
              </a:spcBef>
              <a:spcAft>
                <a:spcPts val="600"/>
              </a:spcAft>
              <a:buNone/>
            </a:pPr>
            <a:r>
              <a:rPr lang="de-DE" sz="1400" dirty="0" err="1">
                <a:latin typeface="Arial" panose="020B0604020202020204" pitchFamily="34" charset="0"/>
                <a:cs typeface="Arial" panose="020B0604020202020204" pitchFamily="34" charset="0"/>
              </a:rPr>
              <a:t>Kniffka</a:t>
            </a:r>
            <a:r>
              <a:rPr lang="de-DE" sz="1400" dirty="0">
                <a:latin typeface="Arial" panose="020B0604020202020204" pitchFamily="34" charset="0"/>
                <a:cs typeface="Arial" panose="020B0604020202020204" pitchFamily="34" charset="0"/>
              </a:rPr>
              <a:t>, G. (2012). </a:t>
            </a:r>
            <a:r>
              <a:rPr lang="de-DE" sz="1400" dirty="0" err="1">
                <a:latin typeface="Arial" panose="020B0604020202020204" pitchFamily="34" charset="0"/>
                <a:cs typeface="Arial" panose="020B0604020202020204" pitchFamily="34" charset="0"/>
              </a:rPr>
              <a:t>Scaffolding</a:t>
            </a:r>
            <a:r>
              <a:rPr lang="de-DE" sz="1400" dirty="0">
                <a:latin typeface="Arial" panose="020B0604020202020204" pitchFamily="34" charset="0"/>
                <a:cs typeface="Arial" panose="020B0604020202020204" pitchFamily="34" charset="0"/>
              </a:rPr>
              <a:t> – Möglichkeiten, im Fachunterricht sprachliche Kompetenzen zu vermitteln. In M. Michalak &amp; M. Kuchenreuther (Hrsg.), </a:t>
            </a:r>
            <a:r>
              <a:rPr lang="de-DE" sz="1400" i="1" dirty="0">
                <a:latin typeface="Arial" panose="020B0604020202020204" pitchFamily="34" charset="0"/>
                <a:cs typeface="Arial" panose="020B0604020202020204" pitchFamily="34" charset="0"/>
              </a:rPr>
              <a:t>Grundlagen der Sprachdidaktik Deutsch als Zweitsprache</a:t>
            </a:r>
            <a:r>
              <a:rPr lang="de-DE" sz="1400" dirty="0">
                <a:latin typeface="Arial" panose="020B0604020202020204" pitchFamily="34" charset="0"/>
                <a:cs typeface="Arial" panose="020B0604020202020204" pitchFamily="34" charset="0"/>
              </a:rPr>
              <a:t> (S. 208–225). Schneider Hohengehren.</a:t>
            </a:r>
            <a:endParaRPr lang="de-DE" altLang="de-DE" sz="1400" dirty="0">
              <a:latin typeface="Arial" panose="020B0604020202020204" pitchFamily="34" charset="0"/>
              <a:cs typeface="Arial" panose="020B0604020202020204" pitchFamily="34" charset="0"/>
            </a:endParaRPr>
          </a:p>
          <a:p>
            <a:pPr marL="457200" indent="-457200">
              <a:spcBef>
                <a:spcPts val="0"/>
              </a:spcBef>
              <a:spcAft>
                <a:spcPts val="600"/>
              </a:spcAft>
              <a:buNone/>
            </a:pPr>
            <a:endParaRPr lang="de-DE" sz="1400" dirty="0"/>
          </a:p>
          <a:p>
            <a:pPr marL="0" indent="0">
              <a:spcBef>
                <a:spcPts val="0"/>
              </a:spcBef>
              <a:spcAft>
                <a:spcPts val="600"/>
              </a:spcAft>
              <a:buNone/>
            </a:pPr>
            <a:endParaRPr lang="de-DE" sz="1400"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65D9E26E-5FA3-884A-B9DE-D1AF287AE2D2}"/>
              </a:ext>
            </a:extLst>
          </p:cNvPr>
          <p:cNvSpPr>
            <a:spLocks noGrp="1"/>
          </p:cNvSpPr>
          <p:nvPr>
            <p:ph type="sldNum" sz="quarter" idx="12"/>
          </p:nvPr>
        </p:nvSpPr>
        <p:spPr/>
        <p:txBody>
          <a:bodyPr/>
          <a:lstStyle/>
          <a:p>
            <a:pPr>
              <a:defRPr/>
            </a:pPr>
            <a:fld id="{68EB983F-8B0B-4AF9-B95F-82DF6E329D7A}" type="slidenum">
              <a:rPr lang="de-DE" smtClean="0"/>
              <a:t>15</a:t>
            </a:fld>
            <a:endParaRPr lang="de-DE" dirty="0"/>
          </a:p>
        </p:txBody>
      </p:sp>
    </p:spTree>
    <p:extLst>
      <p:ext uri="{BB962C8B-B14F-4D97-AF65-F5344CB8AC3E}">
        <p14:creationId xmlns:p14="http://schemas.microsoft.com/office/powerpoint/2010/main" val="153333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Untertitel 2"/>
          <p:cNvSpPr>
            <a:spLocks noGrp="1"/>
          </p:cNvSpPr>
          <p:nvPr>
            <p:ph type="subTitle" idx="1"/>
          </p:nvPr>
        </p:nvSpPr>
        <p:spPr bwMode="auto">
          <a:xfrm>
            <a:off x="179512" y="4140679"/>
            <a:ext cx="6984776" cy="2573629"/>
          </a:xfrm>
        </p:spPr>
        <p:txBody>
          <a:bodyPr>
            <a:normAutofit/>
          </a:bodyPr>
          <a:lstStyle/>
          <a:p>
            <a:pPr>
              <a:lnSpc>
                <a:spcPct val="120000"/>
              </a:lnSpc>
              <a:defRPr/>
            </a:pPr>
            <a:r>
              <a:rPr lang="de-DE" sz="2000" b="1" dirty="0"/>
              <a:t>Sprachsensibler Chemieunterricht digital umgesetzt</a:t>
            </a:r>
          </a:p>
          <a:p>
            <a:pPr>
              <a:lnSpc>
                <a:spcPct val="120000"/>
              </a:lnSpc>
              <a:defRPr/>
            </a:pPr>
            <a:r>
              <a:rPr lang="de-DE" sz="3200" b="1" dirty="0"/>
              <a:t>Unterrichtsplanung</a:t>
            </a:r>
            <a:endParaRPr lang="de-DE" sz="2000" b="1" dirty="0"/>
          </a:p>
        </p:txBody>
      </p:sp>
      <p:pic>
        <p:nvPicPr>
          <p:cNvPr id="6" name="Grafik 5"/>
          <p:cNvPicPr>
            <a:picLocks noChangeAspect="1"/>
          </p:cNvPicPr>
          <p:nvPr/>
        </p:nvPicPr>
        <p:blipFill>
          <a:blip r:embed="rId3"/>
          <a:srcRect l="2227" t="21463" r="1772" b="21964"/>
          <a:stretch/>
        </p:blipFill>
        <p:spPr bwMode="auto">
          <a:xfrm>
            <a:off x="179512" y="134471"/>
            <a:ext cx="8778240" cy="3879748"/>
          </a:xfrm>
          <a:prstGeom prst="rect">
            <a:avLst/>
          </a:prstGeom>
        </p:spPr>
      </p:pic>
      <p:pic>
        <p:nvPicPr>
          <p:cNvPr id="5" name="Grafik 4" descr="C:\Users\bq0000\AppData\Local\Microsoft\Windows\INetCache\Content.Word\Logo ComeIn.JPG"/>
          <p:cNvPicPr/>
          <p:nvPr/>
        </p:nvPicPr>
        <p:blipFill>
          <a:blip r:embed="rId4"/>
          <a:stretch/>
        </p:blipFill>
        <p:spPr bwMode="auto">
          <a:xfrm>
            <a:off x="93247" y="819682"/>
            <a:ext cx="6984776" cy="1873885"/>
          </a:xfrm>
          <a:prstGeom prst="rect">
            <a:avLst/>
          </a:prstGeom>
          <a:noFill/>
          <a:ln>
            <a:noFill/>
          </a:ln>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1" y="5850210"/>
            <a:ext cx="1296145" cy="864097"/>
          </a:xfrm>
          <a:prstGeom prst="rect">
            <a:avLst/>
          </a:prstGeom>
        </p:spPr>
      </p:pic>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120" y="5893200"/>
            <a:ext cx="1641954" cy="947568"/>
          </a:xfrm>
          <a:prstGeom prst="rect">
            <a:avLst/>
          </a:prstGeom>
        </p:spPr>
      </p:pic>
      <p:sp>
        <p:nvSpPr>
          <p:cNvPr id="9" name="Foliennummernplatzhalter 8"/>
          <p:cNvSpPr>
            <a:spLocks noGrp="1"/>
          </p:cNvSpPr>
          <p:nvPr>
            <p:ph type="sldNum" sz="quarter" idx="12"/>
          </p:nvPr>
        </p:nvSpPr>
        <p:spPr/>
        <p:txBody>
          <a:bodyPr/>
          <a:lstStyle/>
          <a:p>
            <a:pPr>
              <a:defRPr/>
            </a:pPr>
            <a:fld id="{68EB983F-8B0B-4AF9-B95F-82DF6E329D7A}" type="slidenum">
              <a:rPr lang="de-DE" smtClean="0"/>
              <a:t>2</a:t>
            </a:fld>
            <a:endParaRPr lang="de-DE"/>
          </a:p>
        </p:txBody>
      </p:sp>
      <p:pic>
        <p:nvPicPr>
          <p:cNvPr id="10" name="Grafik 9">
            <a:extLst>
              <a:ext uri="{FF2B5EF4-FFF2-40B4-BE49-F238E27FC236}">
                <a16:creationId xmlns:a16="http://schemas.microsoft.com/office/drawing/2014/main" id="{A18BB1D7-DA97-4E2B-9539-C5CBBB3EB5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2243"/>
          <a:stretch/>
        </p:blipFill>
        <p:spPr bwMode="auto">
          <a:xfrm>
            <a:off x="7238350" y="5678201"/>
            <a:ext cx="1883485" cy="11359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94302" y="2419784"/>
            <a:ext cx="8555396" cy="1873312"/>
          </a:xfrm>
        </p:spPr>
        <p:txBody>
          <a:bodyPr>
            <a:normAutofit/>
          </a:bodyPr>
          <a:lstStyle/>
          <a:p>
            <a:pPr marL="457200" indent="-457200">
              <a:lnSpc>
                <a:spcPct val="100000"/>
              </a:lnSpc>
              <a:buFont typeface="+mj-lt"/>
              <a:buAutoNum type="arabicPeriod"/>
            </a:pPr>
            <a:r>
              <a:rPr lang="de-DE" dirty="0"/>
              <a:t>Input: </a:t>
            </a:r>
            <a:r>
              <a:rPr lang="de-DE" dirty="0" err="1"/>
              <a:t>Makroscaffolding</a:t>
            </a:r>
            <a:r>
              <a:rPr lang="de-DE" dirty="0"/>
              <a:t> Teil 3: Unterrichtsplanung</a:t>
            </a:r>
          </a:p>
          <a:p>
            <a:pPr marL="457200" indent="-457200">
              <a:lnSpc>
                <a:spcPct val="100000"/>
              </a:lnSpc>
              <a:buFont typeface="+mj-lt"/>
              <a:buAutoNum type="arabicPeriod"/>
            </a:pPr>
            <a:r>
              <a:rPr lang="de-DE" dirty="0"/>
              <a:t>Organisatorisches: Beratungstermine &amp; Reflexion</a:t>
            </a:r>
          </a:p>
          <a:p>
            <a:pPr marL="457200" indent="-457200">
              <a:lnSpc>
                <a:spcPct val="100000"/>
              </a:lnSpc>
              <a:buFont typeface="+mj-lt"/>
              <a:buAutoNum type="arabicPeriod"/>
            </a:pPr>
            <a:r>
              <a:rPr lang="de-DE" dirty="0"/>
              <a:t>Arbeitsphase: Beginn der Planung einer sprachsensiblen Unterrichtseinheit mit digitalen Texten</a:t>
            </a:r>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3</a:t>
            </a:fld>
            <a:endParaRPr lang="de-DE"/>
          </a:p>
        </p:txBody>
      </p:sp>
      <p:sp>
        <p:nvSpPr>
          <p:cNvPr id="4" name="Titel 3"/>
          <p:cNvSpPr>
            <a:spLocks noGrp="1"/>
          </p:cNvSpPr>
          <p:nvPr>
            <p:ph type="title"/>
          </p:nvPr>
        </p:nvSpPr>
        <p:spPr/>
        <p:txBody>
          <a:bodyPr/>
          <a:lstStyle/>
          <a:p>
            <a:pPr algn="r"/>
            <a:r>
              <a:rPr lang="de-DE" sz="4000" b="1" dirty="0"/>
              <a:t>Agenda</a:t>
            </a:r>
            <a:endParaRPr lang="de-DE" b="1" dirty="0"/>
          </a:p>
        </p:txBody>
      </p:sp>
    </p:spTree>
    <p:extLst>
      <p:ext uri="{BB962C8B-B14F-4D97-AF65-F5344CB8AC3E}">
        <p14:creationId xmlns:p14="http://schemas.microsoft.com/office/powerpoint/2010/main" val="27315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bwMode="auto">
          <a:xfrm>
            <a:off x="2987824" y="188640"/>
            <a:ext cx="5832648"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09" tIns="41154" rIns="82309" bIns="41154" numCol="1" rtlCol="0" anchor="t" anchorCtr="0" compatLnSpc="1">
            <a:prstTxWarp prst="textNoShape">
              <a:avLst/>
            </a:prstTxWarp>
            <a:normAutofit fontScale="90000"/>
          </a:bodyPr>
          <a:lstStyle/>
          <a:p>
            <a:r>
              <a:rPr lang="de-DE" altLang="de-DE" sz="3240" b="1" dirty="0">
                <a:ea typeface="Geneva" pitchFamily="-112" charset="-128"/>
              </a:rPr>
              <a:t>Sprachsensibler Fachunterricht nach dem </a:t>
            </a:r>
            <a:r>
              <a:rPr lang="de-DE" altLang="de-DE" sz="3240" b="1" i="1" dirty="0" err="1">
                <a:ea typeface="Geneva" pitchFamily="-112" charset="-128"/>
              </a:rPr>
              <a:t>Scaffolding</a:t>
            </a:r>
            <a:r>
              <a:rPr lang="de-DE" altLang="de-DE" sz="3240" b="1" dirty="0">
                <a:ea typeface="Geneva" pitchFamily="-112" charset="-128"/>
              </a:rPr>
              <a:t>-Prinzip </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962219308"/>
              </p:ext>
            </p:extLst>
          </p:nvPr>
        </p:nvGraphicFramePr>
        <p:xfrm>
          <a:off x="245864" y="3429000"/>
          <a:ext cx="8568951" cy="250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245864" y="1412776"/>
            <a:ext cx="8568952" cy="1515800"/>
          </a:xfrm>
          <a:prstGeom prst="rect">
            <a:avLst/>
          </a:prstGeom>
          <a:solidFill>
            <a:srgbClr val="DFE4F2"/>
          </a:solidFill>
        </p:spPr>
        <p:txBody>
          <a:bodyPr wrap="square">
            <a:spAutoFit/>
          </a:bodyPr>
          <a:lstStyle/>
          <a:p>
            <a:pPr marL="285750" indent="-285750">
              <a:spcAft>
                <a:spcPts val="333"/>
              </a:spcAft>
              <a:buFont typeface="Arial" panose="020B0604020202020204" pitchFamily="34" charset="0"/>
              <a:buChar char="•"/>
            </a:pPr>
            <a:r>
              <a:rPr lang="de-DE" u="sng" dirty="0"/>
              <a:t>vorübergehende</a:t>
            </a:r>
            <a:r>
              <a:rPr lang="de-DE" dirty="0"/>
              <a:t> Hilfestellung/temporäre Unterstützung, mit der die Distanz zwischen bereits Erlerntem und noch zu Erwerbendem überbrückt wird (vgl. </a:t>
            </a:r>
            <a:r>
              <a:rPr lang="de-DE" dirty="0" err="1"/>
              <a:t>Vygotskij</a:t>
            </a:r>
            <a:r>
              <a:rPr lang="de-DE" dirty="0"/>
              <a:t>: </a:t>
            </a:r>
            <a:r>
              <a:rPr lang="de-DE" i="1" dirty="0"/>
              <a:t>Zone der nächsten Entwicklung</a:t>
            </a:r>
            <a:r>
              <a:rPr lang="de-DE" dirty="0"/>
              <a:t>)</a:t>
            </a:r>
          </a:p>
          <a:p>
            <a:pPr marL="285750" indent="-285750">
              <a:spcAft>
                <a:spcPts val="333"/>
              </a:spcAft>
              <a:buFont typeface="Arial" panose="020B0604020202020204" pitchFamily="34" charset="0"/>
              <a:buChar char="•"/>
            </a:pPr>
            <a:r>
              <a:rPr lang="de-DE" dirty="0"/>
              <a:t>„Lernende sollen [...] dazu gebracht werden, anspruchsvollere Aufgaben zu lösen als solche, die sie allein bewältigen können.“ (</a:t>
            </a:r>
            <a:r>
              <a:rPr lang="de-DE" dirty="0" err="1"/>
              <a:t>Kniffka</a:t>
            </a:r>
            <a:r>
              <a:rPr lang="de-DE" dirty="0"/>
              <a:t>, 2010, S. 1) </a:t>
            </a:r>
          </a:p>
        </p:txBody>
      </p:sp>
      <p:sp>
        <p:nvSpPr>
          <p:cNvPr id="4" name="Abgerundetes Rechteck 3">
            <a:extLst>
              <a:ext uri="{FF2B5EF4-FFF2-40B4-BE49-F238E27FC236}">
                <a16:creationId xmlns:a16="http://schemas.microsoft.com/office/drawing/2014/main" id="{CDDF3C60-5856-C248-A6C2-9EC30471CF2F}"/>
              </a:ext>
            </a:extLst>
          </p:cNvPr>
          <p:cNvSpPr/>
          <p:nvPr/>
        </p:nvSpPr>
        <p:spPr>
          <a:xfrm>
            <a:off x="245864" y="6073534"/>
            <a:ext cx="641436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Makroscaffolding</a:t>
            </a:r>
          </a:p>
        </p:txBody>
      </p:sp>
      <p:sp>
        <p:nvSpPr>
          <p:cNvPr id="8" name="Abgerundetes Rechteck 7">
            <a:extLst>
              <a:ext uri="{FF2B5EF4-FFF2-40B4-BE49-F238E27FC236}">
                <a16:creationId xmlns:a16="http://schemas.microsoft.com/office/drawing/2014/main" id="{3DAA6D84-62C8-3E42-9550-B51B1058CBFE}"/>
              </a:ext>
            </a:extLst>
          </p:cNvPr>
          <p:cNvSpPr/>
          <p:nvPr/>
        </p:nvSpPr>
        <p:spPr>
          <a:xfrm>
            <a:off x="6828327" y="6073534"/>
            <a:ext cx="198648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Mikroscaffolding</a:t>
            </a:r>
          </a:p>
        </p:txBody>
      </p:sp>
      <p:sp>
        <p:nvSpPr>
          <p:cNvPr id="9" name="Foliennummernplatzhalter 8"/>
          <p:cNvSpPr>
            <a:spLocks noGrp="1"/>
          </p:cNvSpPr>
          <p:nvPr>
            <p:ph type="sldNum" sz="quarter" idx="12"/>
          </p:nvPr>
        </p:nvSpPr>
        <p:spPr/>
        <p:txBody>
          <a:bodyPr/>
          <a:lstStyle/>
          <a:p>
            <a:pPr>
              <a:defRPr/>
            </a:pPr>
            <a:fld id="{68EB983F-8B0B-4AF9-B95F-82DF6E329D7A}" type="slidenum">
              <a:rPr lang="de-DE" smtClean="0"/>
              <a:t>4</a:t>
            </a:fld>
            <a:endParaRPr lang="de-DE"/>
          </a:p>
        </p:txBody>
      </p:sp>
      <p:sp>
        <p:nvSpPr>
          <p:cNvPr id="13" name="Ellipse 2">
            <a:extLst>
              <a:ext uri="{FF2B5EF4-FFF2-40B4-BE49-F238E27FC236}">
                <a16:creationId xmlns:a16="http://schemas.microsoft.com/office/drawing/2014/main" id="{B0DD91A9-934C-9648-981C-3061D2E7B3E6}"/>
              </a:ext>
            </a:extLst>
          </p:cNvPr>
          <p:cNvSpPr/>
          <p:nvPr/>
        </p:nvSpPr>
        <p:spPr>
          <a:xfrm>
            <a:off x="4567993" y="4681075"/>
            <a:ext cx="2097328" cy="136967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8491955"/>
      </p:ext>
    </p:extLst>
  </p:cSld>
  <p:clrMapOvr>
    <a:masterClrMapping/>
  </p:clrMapOvr>
  <p:extLst>
    <p:ext uri="{6950BFC3-D8DA-4A85-94F7-54DA5524770B}">
      <p188:commentRel xmlns:p188="http://schemas.microsoft.com/office/powerpoint/2018/8/main" xmlns="" r:id="rId8"/>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709739"/>
            <a:ext cx="8208912" cy="2852737"/>
          </a:xfrm>
        </p:spPr>
        <p:txBody>
          <a:bodyPr>
            <a:normAutofit/>
          </a:bodyPr>
          <a:lstStyle/>
          <a:p>
            <a:r>
              <a:rPr lang="de-DE" sz="4000" dirty="0" err="1"/>
              <a:t>Makroscaffolding</a:t>
            </a:r>
            <a:r>
              <a:rPr lang="de-DE" sz="4000" dirty="0"/>
              <a:t>: </a:t>
            </a:r>
            <a:br>
              <a:rPr lang="de-DE" sz="4000" dirty="0"/>
            </a:br>
            <a:r>
              <a:rPr lang="de-DE" sz="4000" dirty="0"/>
              <a:t>Sprachsensible Unterrichtsplanung </a:t>
            </a:r>
          </a:p>
        </p:txBody>
      </p:sp>
      <p:sp>
        <p:nvSpPr>
          <p:cNvPr id="3" name="Textplatzhalter 2"/>
          <p:cNvSpPr>
            <a:spLocks noGrp="1"/>
          </p:cNvSpPr>
          <p:nvPr>
            <p:ph type="body" idx="1"/>
          </p:nvPr>
        </p:nvSpPr>
        <p:spPr>
          <a:xfrm>
            <a:off x="623888" y="4725144"/>
            <a:ext cx="7886700" cy="1364507"/>
          </a:xfrm>
        </p:spPr>
        <p:txBody>
          <a:bodyPr/>
          <a:lstStyle/>
          <a:p>
            <a:endParaRPr lang="de-DE" dirty="0"/>
          </a:p>
          <a:p>
            <a:r>
              <a:rPr lang="de-DE" dirty="0"/>
              <a:t>Input</a:t>
            </a:r>
          </a:p>
        </p:txBody>
      </p:sp>
      <p:sp>
        <p:nvSpPr>
          <p:cNvPr id="4" name="Foliennummernplatzhalter 3"/>
          <p:cNvSpPr>
            <a:spLocks noGrp="1"/>
          </p:cNvSpPr>
          <p:nvPr>
            <p:ph type="sldNum" sz="quarter" idx="12"/>
          </p:nvPr>
        </p:nvSpPr>
        <p:spPr/>
        <p:txBody>
          <a:bodyPr/>
          <a:lstStyle/>
          <a:p>
            <a:pPr>
              <a:defRPr/>
            </a:pPr>
            <a:fld id="{68EB983F-8B0B-4AF9-B95F-82DF6E329D7A}" type="slidenum">
              <a:rPr lang="de-DE" smtClean="0"/>
              <a:t>5</a:t>
            </a:fld>
            <a:endParaRPr lang="de-DE"/>
          </a:p>
        </p:txBody>
      </p:sp>
    </p:spTree>
    <p:extLst>
      <p:ext uri="{BB962C8B-B14F-4D97-AF65-F5344CB8AC3E}">
        <p14:creationId xmlns:p14="http://schemas.microsoft.com/office/powerpoint/2010/main" val="336411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943B2E68-5BEF-3D4F-98C2-F023A7F90D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333" y="1739206"/>
            <a:ext cx="4694056" cy="2681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liennummernplatzhalter 2">
            <a:extLst>
              <a:ext uri="{FF2B5EF4-FFF2-40B4-BE49-F238E27FC236}">
                <a16:creationId xmlns:a16="http://schemas.microsoft.com/office/drawing/2014/main" id="{7A8B711C-B8D2-DB42-A0FF-EF34943B23EF}"/>
              </a:ext>
            </a:extLst>
          </p:cNvPr>
          <p:cNvSpPr>
            <a:spLocks noGrp="1"/>
          </p:cNvSpPr>
          <p:nvPr>
            <p:ph type="sldNum" sz="quarter" idx="12"/>
          </p:nvPr>
        </p:nvSpPr>
        <p:spPr/>
        <p:txBody>
          <a:bodyPr/>
          <a:lstStyle/>
          <a:p>
            <a:pPr>
              <a:defRPr/>
            </a:pPr>
            <a:fld id="{68EB983F-8B0B-4AF9-B95F-82DF6E329D7A}" type="slidenum">
              <a:rPr lang="de-DE" smtClean="0"/>
              <a:t>6</a:t>
            </a:fld>
            <a:endParaRPr lang="de-DE"/>
          </a:p>
        </p:txBody>
      </p:sp>
      <p:sp>
        <p:nvSpPr>
          <p:cNvPr id="4" name="Titel 3">
            <a:extLst>
              <a:ext uri="{FF2B5EF4-FFF2-40B4-BE49-F238E27FC236}">
                <a16:creationId xmlns:a16="http://schemas.microsoft.com/office/drawing/2014/main" id="{A746EAF0-ADC9-1840-AC4F-5BF409B476F6}"/>
              </a:ext>
            </a:extLst>
          </p:cNvPr>
          <p:cNvSpPr>
            <a:spLocks noGrp="1"/>
          </p:cNvSpPr>
          <p:nvPr>
            <p:ph type="title"/>
          </p:nvPr>
        </p:nvSpPr>
        <p:spPr>
          <a:xfrm>
            <a:off x="2843816" y="188639"/>
            <a:ext cx="6003322" cy="720081"/>
          </a:xfrm>
        </p:spPr>
        <p:txBody>
          <a:bodyPr/>
          <a:lstStyle/>
          <a:p>
            <a:pPr algn="r"/>
            <a:r>
              <a:rPr lang="de-DE" sz="2400" b="1" dirty="0"/>
              <a:t>Sprachsensible Unterrichtsplanung </a:t>
            </a:r>
            <a:br>
              <a:rPr lang="de-DE" sz="2400" b="1" dirty="0"/>
            </a:br>
            <a:r>
              <a:rPr lang="de-DE" sz="2400" b="1" dirty="0"/>
              <a:t>mit digitalen Ressourcen</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020" y="4018115"/>
            <a:ext cx="2175026" cy="2341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hteck 7"/>
          <p:cNvSpPr/>
          <p:nvPr/>
        </p:nvSpPr>
        <p:spPr>
          <a:xfrm>
            <a:off x="5945611" y="3620593"/>
            <a:ext cx="2419292" cy="363176"/>
          </a:xfrm>
          <a:prstGeom prst="rect">
            <a:avLst/>
          </a:prstGeom>
        </p:spPr>
        <p:txBody>
          <a:bodyPr wrap="square">
            <a:spAutoFit/>
          </a:bodyPr>
          <a:lstStyle/>
          <a:p>
            <a:pPr>
              <a:lnSpc>
                <a:spcPct val="110000"/>
              </a:lnSpc>
            </a:pPr>
            <a:r>
              <a:rPr lang="de-DE" sz="1600" b="1" dirty="0" err="1">
                <a:latin typeface="Calibri" panose="020F0502020204030204" pitchFamily="34" charset="0"/>
                <a:cs typeface="Calibri" panose="020F0502020204030204" pitchFamily="34" charset="0"/>
                <a:hlinkClick r:id="rId5"/>
              </a:rPr>
              <a:t>Kollaborative</a:t>
            </a:r>
            <a:r>
              <a:rPr lang="de-DE" sz="1600" b="1" dirty="0">
                <a:latin typeface="Calibri" panose="020F0502020204030204" pitchFamily="34" charset="0"/>
                <a:cs typeface="Calibri" panose="020F0502020204030204" pitchFamily="34" charset="0"/>
                <a:hlinkClick r:id="rId5"/>
              </a:rPr>
              <a:t> Dokumente</a:t>
            </a:r>
            <a:endParaRPr lang="de-DE" sz="1600" b="1" dirty="0">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A0F297C8-91E8-E046-B6E1-F44D16AEF4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5331418"/>
            <a:ext cx="2189817" cy="1390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feld 10">
            <a:extLst>
              <a:ext uri="{FF2B5EF4-FFF2-40B4-BE49-F238E27FC236}">
                <a16:creationId xmlns:a16="http://schemas.microsoft.com/office/drawing/2014/main" id="{F8F05D31-001D-A744-BB2C-33A79CE06532}"/>
              </a:ext>
            </a:extLst>
          </p:cNvPr>
          <p:cNvSpPr txBox="1"/>
          <p:nvPr/>
        </p:nvSpPr>
        <p:spPr>
          <a:xfrm>
            <a:off x="387127" y="4939185"/>
            <a:ext cx="2292615" cy="338554"/>
          </a:xfrm>
          <a:prstGeom prst="rect">
            <a:avLst/>
          </a:prstGeom>
          <a:noFill/>
        </p:spPr>
        <p:txBody>
          <a:bodyPr wrap="none" rtlCol="0">
            <a:spAutoFit/>
          </a:bodyPr>
          <a:lstStyle/>
          <a:p>
            <a:r>
              <a:rPr lang="de-DE" sz="1600" b="1" dirty="0">
                <a:hlinkClick r:id="rId7"/>
              </a:rPr>
              <a:t>Interaktive Simulationen</a:t>
            </a:r>
            <a:endParaRPr lang="de-DE" sz="1600" b="1" dirty="0"/>
          </a:p>
        </p:txBody>
      </p:sp>
      <p:sp>
        <p:nvSpPr>
          <p:cNvPr id="2" name="Textfeld 1"/>
          <p:cNvSpPr txBox="1"/>
          <p:nvPr/>
        </p:nvSpPr>
        <p:spPr>
          <a:xfrm>
            <a:off x="187730" y="1371934"/>
            <a:ext cx="4963218" cy="338554"/>
          </a:xfrm>
          <a:prstGeom prst="rect">
            <a:avLst/>
          </a:prstGeom>
          <a:noFill/>
        </p:spPr>
        <p:txBody>
          <a:bodyPr wrap="none" rtlCol="0">
            <a:spAutoFit/>
          </a:bodyPr>
          <a:lstStyle/>
          <a:p>
            <a:r>
              <a:rPr lang="de-DE" sz="1600" b="1" dirty="0">
                <a:hlinkClick r:id="rId8"/>
              </a:rPr>
              <a:t>Digital umgesetzte sprachsensible Unterrichtsmethoden</a:t>
            </a:r>
            <a:endParaRPr lang="de-DE" sz="1600" b="1" dirty="0"/>
          </a:p>
        </p:txBody>
      </p:sp>
      <p:pic>
        <p:nvPicPr>
          <p:cNvPr id="12" name="Grafik 11">
            <a:extLst>
              <a:ext uri="{FF2B5EF4-FFF2-40B4-BE49-F238E27FC236}">
                <a16:creationId xmlns:a16="http://schemas.microsoft.com/office/drawing/2014/main" id="{F645D436-EA05-E042-A893-EE37161F26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3521" y="5006128"/>
            <a:ext cx="1720289" cy="1511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feld 12">
            <a:extLst>
              <a:ext uri="{FF2B5EF4-FFF2-40B4-BE49-F238E27FC236}">
                <a16:creationId xmlns:a16="http://schemas.microsoft.com/office/drawing/2014/main" id="{E6519CD2-F175-D644-9E34-20EBD1875859}"/>
              </a:ext>
            </a:extLst>
          </p:cNvPr>
          <p:cNvSpPr txBox="1"/>
          <p:nvPr/>
        </p:nvSpPr>
        <p:spPr>
          <a:xfrm>
            <a:off x="3523480" y="4611179"/>
            <a:ext cx="1233030" cy="338554"/>
          </a:xfrm>
          <a:prstGeom prst="rect">
            <a:avLst/>
          </a:prstGeom>
          <a:noFill/>
        </p:spPr>
        <p:txBody>
          <a:bodyPr wrap="none" rtlCol="0">
            <a:spAutoFit/>
          </a:bodyPr>
          <a:lstStyle/>
          <a:p>
            <a:r>
              <a:rPr lang="de-DE" sz="1600" b="1" dirty="0" err="1">
                <a:hlinkClick r:id="rId10"/>
              </a:rPr>
              <a:t>Erklärvideos</a:t>
            </a:r>
            <a:endParaRPr lang="de-DE" sz="1600" b="1" dirty="0"/>
          </a:p>
        </p:txBody>
      </p:sp>
      <p:pic>
        <p:nvPicPr>
          <p:cNvPr id="14" name="Grafik 13">
            <a:extLst>
              <a:ext uri="{FF2B5EF4-FFF2-40B4-BE49-F238E27FC236}">
                <a16:creationId xmlns:a16="http://schemas.microsoft.com/office/drawing/2014/main" id="{DF618D32-0D8C-ED41-B2C9-447FA4AF5C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5451" y="1716568"/>
            <a:ext cx="2481176" cy="1551870"/>
          </a:xfrm>
          <a:prstGeom prst="rect">
            <a:avLst/>
          </a:prstGeom>
        </p:spPr>
      </p:pic>
      <p:sp>
        <p:nvSpPr>
          <p:cNvPr id="15" name="Textfeld 14">
            <a:extLst>
              <a:ext uri="{FF2B5EF4-FFF2-40B4-BE49-F238E27FC236}">
                <a16:creationId xmlns:a16="http://schemas.microsoft.com/office/drawing/2014/main" id="{5CB473AD-0E50-194F-B351-4F4C91775E91}"/>
              </a:ext>
            </a:extLst>
          </p:cNvPr>
          <p:cNvSpPr txBox="1"/>
          <p:nvPr/>
        </p:nvSpPr>
        <p:spPr>
          <a:xfrm>
            <a:off x="6247589" y="1389963"/>
            <a:ext cx="2097049" cy="338554"/>
          </a:xfrm>
          <a:prstGeom prst="rect">
            <a:avLst/>
          </a:prstGeom>
          <a:noFill/>
        </p:spPr>
        <p:txBody>
          <a:bodyPr wrap="none" rtlCol="0">
            <a:spAutoFit/>
          </a:bodyPr>
          <a:lstStyle/>
          <a:p>
            <a:r>
              <a:rPr lang="de-DE" sz="1600" b="1" dirty="0">
                <a:hlinkClick r:id="rId12"/>
              </a:rPr>
              <a:t>Point-</a:t>
            </a:r>
            <a:r>
              <a:rPr lang="de-DE" sz="1600" b="1" dirty="0" err="1">
                <a:hlinkClick r:id="rId12"/>
              </a:rPr>
              <a:t>and</a:t>
            </a:r>
            <a:r>
              <a:rPr lang="de-DE" sz="1600" b="1" dirty="0">
                <a:hlinkClick r:id="rId12"/>
              </a:rPr>
              <a:t>-Click-Spiele </a:t>
            </a:r>
            <a:endParaRPr lang="de-DE" sz="1600" b="1" dirty="0"/>
          </a:p>
        </p:txBody>
      </p:sp>
      <p:pic>
        <p:nvPicPr>
          <p:cNvPr id="16" name="Grafik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04784" y="4602001"/>
            <a:ext cx="695464" cy="695464"/>
          </a:xfrm>
          <a:prstGeom prst="rect">
            <a:avLst/>
          </a:prstGeom>
        </p:spPr>
      </p:pic>
      <p:pic>
        <p:nvPicPr>
          <p:cNvPr id="17" name="Grafik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28606" y="6071736"/>
            <a:ext cx="703419" cy="703419"/>
          </a:xfrm>
          <a:prstGeom prst="rect">
            <a:avLst/>
          </a:prstGeom>
        </p:spPr>
      </p:pic>
      <p:pic>
        <p:nvPicPr>
          <p:cNvPr id="18" name="Grafik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10868" y="2667549"/>
            <a:ext cx="729554" cy="729554"/>
          </a:xfrm>
          <a:prstGeom prst="rect">
            <a:avLst/>
          </a:prstGeom>
        </p:spPr>
      </p:pic>
      <p:pic>
        <p:nvPicPr>
          <p:cNvPr id="19" name="Grafik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7654173" y="5864378"/>
            <a:ext cx="710730" cy="710730"/>
          </a:xfrm>
          <a:prstGeom prst="rect">
            <a:avLst/>
          </a:prstGeom>
        </p:spPr>
      </p:pic>
      <p:pic>
        <p:nvPicPr>
          <p:cNvPr id="5" name="Grafik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56510" y="1635322"/>
            <a:ext cx="764704" cy="764704"/>
          </a:xfrm>
          <a:prstGeom prst="rect">
            <a:avLst/>
          </a:prstGeom>
        </p:spPr>
      </p:pic>
      <p:sp>
        <p:nvSpPr>
          <p:cNvPr id="10" name="Textfeld 9">
            <a:extLst>
              <a:ext uri="{FF2B5EF4-FFF2-40B4-BE49-F238E27FC236}">
                <a16:creationId xmlns:a16="http://schemas.microsoft.com/office/drawing/2014/main" id="{978DE766-CADE-4698-9A67-0BAABD0BB8AB}"/>
              </a:ext>
            </a:extLst>
          </p:cNvPr>
          <p:cNvSpPr txBox="1"/>
          <p:nvPr/>
        </p:nvSpPr>
        <p:spPr>
          <a:xfrm>
            <a:off x="5373810" y="6659739"/>
            <a:ext cx="3401893" cy="230832"/>
          </a:xfrm>
          <a:prstGeom prst="rect">
            <a:avLst/>
          </a:prstGeom>
          <a:noFill/>
        </p:spPr>
        <p:txBody>
          <a:bodyPr wrap="none" rtlCol="0">
            <a:spAutoFit/>
          </a:bodyPr>
          <a:lstStyle/>
          <a:p>
            <a:r>
              <a:rPr lang="de-DE" sz="900" dirty="0">
                <a:solidFill>
                  <a:schemeClr val="bg1">
                    <a:lumMod val="50000"/>
                  </a:schemeClr>
                </a:solidFill>
              </a:rPr>
              <a:t>Die Screenshots der Websites sind von der CC-Lizenz ausgenommen.</a:t>
            </a:r>
          </a:p>
        </p:txBody>
      </p:sp>
    </p:spTree>
    <p:extLst>
      <p:ext uri="{BB962C8B-B14F-4D97-AF65-F5344CB8AC3E}">
        <p14:creationId xmlns:p14="http://schemas.microsoft.com/office/powerpoint/2010/main" val="1858489101"/>
      </p:ext>
    </p:extLst>
  </p:cSld>
  <p:clrMapOvr>
    <a:masterClrMapping/>
  </p:clrMapOvr>
  <p:extLst>
    <p:ext uri="{6950BFC3-D8DA-4A85-94F7-54DA5524770B}">
      <p188:commentRel xmlns:p188="http://schemas.microsoft.com/office/powerpoint/2018/8/main" xmlns="" r:id="rId18"/>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1DB41C-C42E-BC45-8D48-AD0646E82B76}"/>
              </a:ext>
            </a:extLst>
          </p:cNvPr>
          <p:cNvSpPr>
            <a:spLocks noGrp="1"/>
          </p:cNvSpPr>
          <p:nvPr>
            <p:ph type="sldNum" sz="quarter" idx="12"/>
          </p:nvPr>
        </p:nvSpPr>
        <p:spPr/>
        <p:txBody>
          <a:bodyPr/>
          <a:lstStyle/>
          <a:p>
            <a:pPr>
              <a:defRPr/>
            </a:pPr>
            <a:fld id="{68EB983F-8B0B-4AF9-B95F-82DF6E329D7A}" type="slidenum">
              <a:rPr lang="de-DE" smtClean="0"/>
              <a:t>7</a:t>
            </a:fld>
            <a:endParaRPr lang="de-DE" dirty="0"/>
          </a:p>
        </p:txBody>
      </p:sp>
      <p:sp>
        <p:nvSpPr>
          <p:cNvPr id="4" name="Titel 3">
            <a:extLst>
              <a:ext uri="{FF2B5EF4-FFF2-40B4-BE49-F238E27FC236}">
                <a16:creationId xmlns:a16="http://schemas.microsoft.com/office/drawing/2014/main" id="{3190A988-335B-F54D-A54F-2A7ECC7912AF}"/>
              </a:ext>
            </a:extLst>
          </p:cNvPr>
          <p:cNvSpPr>
            <a:spLocks noGrp="1"/>
          </p:cNvSpPr>
          <p:nvPr>
            <p:ph type="title"/>
          </p:nvPr>
        </p:nvSpPr>
        <p:spPr/>
        <p:txBody>
          <a:bodyPr/>
          <a:lstStyle/>
          <a:p>
            <a:pPr algn="r"/>
            <a:r>
              <a:rPr lang="de-DE" b="1" dirty="0"/>
              <a:t>Gestaltung sprachsensiblen Fachunterrichts </a:t>
            </a:r>
            <a:r>
              <a:rPr lang="de-DE" sz="2000" dirty="0"/>
              <a:t>(vgl. </a:t>
            </a:r>
            <a:r>
              <a:rPr lang="de-DE" sz="2000" dirty="0" err="1"/>
              <a:t>Kniffka</a:t>
            </a:r>
            <a:r>
              <a:rPr lang="de-DE" sz="2000" dirty="0"/>
              <a:t>, 2012)</a:t>
            </a:r>
            <a:endParaRPr lang="de-DE" dirty="0"/>
          </a:p>
        </p:txBody>
      </p:sp>
      <p:sp>
        <p:nvSpPr>
          <p:cNvPr id="5" name="Abgerundetes Rechteck 4">
            <a:extLst>
              <a:ext uri="{FF2B5EF4-FFF2-40B4-BE49-F238E27FC236}">
                <a16:creationId xmlns:a16="http://schemas.microsoft.com/office/drawing/2014/main" id="{A38E2541-8FFA-E441-ABA4-EB9C5454DDD6}"/>
              </a:ext>
            </a:extLst>
          </p:cNvPr>
          <p:cNvSpPr/>
          <p:nvPr/>
        </p:nvSpPr>
        <p:spPr bwMode="auto">
          <a:xfrm>
            <a:off x="323525" y="1079583"/>
            <a:ext cx="3480018" cy="696113"/>
          </a:xfrm>
          <a:prstGeom prst="roundRect">
            <a:avLst>
              <a:gd name="adj" fmla="val 16667"/>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b="1" dirty="0">
                <a:solidFill>
                  <a:schemeClr val="bg1"/>
                </a:solidFill>
              </a:rPr>
              <a:t>In der Unterrichtsplanung</a:t>
            </a:r>
          </a:p>
          <a:p>
            <a:pPr algn="ctr">
              <a:defRPr/>
            </a:pPr>
            <a:r>
              <a:rPr lang="de-DE" b="1" dirty="0">
                <a:solidFill>
                  <a:schemeClr val="bg1"/>
                </a:solidFill>
              </a:rPr>
              <a:t>(Makroscaffolding)</a:t>
            </a:r>
            <a:endParaRPr b="1" dirty="0">
              <a:solidFill>
                <a:schemeClr val="bg1"/>
              </a:solidFill>
            </a:endParaRPr>
          </a:p>
        </p:txBody>
      </p:sp>
      <p:sp>
        <p:nvSpPr>
          <p:cNvPr id="6" name="Abgerundetes Rechteck 5">
            <a:extLst>
              <a:ext uri="{FF2B5EF4-FFF2-40B4-BE49-F238E27FC236}">
                <a16:creationId xmlns:a16="http://schemas.microsoft.com/office/drawing/2014/main" id="{BBA6CC15-E27B-264C-93B4-568AE7AECF58}"/>
              </a:ext>
            </a:extLst>
          </p:cNvPr>
          <p:cNvSpPr/>
          <p:nvPr/>
        </p:nvSpPr>
        <p:spPr bwMode="auto">
          <a:xfrm>
            <a:off x="5423061" y="1091290"/>
            <a:ext cx="3351932" cy="684406"/>
          </a:xfrm>
          <a:prstGeom prst="roundRect">
            <a:avLst>
              <a:gd name="adj" fmla="val 1666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b="1" dirty="0">
                <a:solidFill>
                  <a:schemeClr val="tx1"/>
                </a:solidFill>
              </a:rPr>
              <a:t>In der Unterrichtsinteraktion (Mikroscaffolding)</a:t>
            </a:r>
            <a:endParaRPr b="1" dirty="0">
              <a:solidFill>
                <a:schemeClr val="tx1"/>
              </a:solidFill>
            </a:endParaRPr>
          </a:p>
        </p:txBody>
      </p:sp>
      <p:sp>
        <p:nvSpPr>
          <p:cNvPr id="8" name="Abgerundetes Rechteck 7">
            <a:extLst>
              <a:ext uri="{FF2B5EF4-FFF2-40B4-BE49-F238E27FC236}">
                <a16:creationId xmlns:a16="http://schemas.microsoft.com/office/drawing/2014/main" id="{095047D2-E314-994F-8AE9-FE6F0991A09C}"/>
              </a:ext>
            </a:extLst>
          </p:cNvPr>
          <p:cNvSpPr/>
          <p:nvPr/>
        </p:nvSpPr>
        <p:spPr bwMode="auto">
          <a:xfrm>
            <a:off x="346507" y="5633014"/>
            <a:ext cx="3220279" cy="925253"/>
          </a:xfrm>
          <a:prstGeom prst="roundRect">
            <a:avLst>
              <a:gd name="adj" fmla="val 16667"/>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tx1"/>
                </a:solidFill>
              </a:rPr>
              <a:t>Zusatz- und Veranschaulichungsmaterial  </a:t>
            </a:r>
            <a:r>
              <a:rPr lang="de-DE" sz="1600" dirty="0">
                <a:solidFill>
                  <a:schemeClr val="tx1"/>
                </a:solidFill>
              </a:rPr>
              <a:t>bereitstellen</a:t>
            </a:r>
            <a:endParaRPr dirty="0">
              <a:solidFill>
                <a:schemeClr val="tx1"/>
              </a:solidFill>
            </a:endParaRPr>
          </a:p>
        </p:txBody>
      </p:sp>
      <p:sp>
        <p:nvSpPr>
          <p:cNvPr id="10" name="Abgerundetes Rechteck 9">
            <a:extLst>
              <a:ext uri="{FF2B5EF4-FFF2-40B4-BE49-F238E27FC236}">
                <a16:creationId xmlns:a16="http://schemas.microsoft.com/office/drawing/2014/main" id="{3944CE71-8292-B640-B851-5461C5C60F29}"/>
              </a:ext>
            </a:extLst>
          </p:cNvPr>
          <p:cNvSpPr/>
          <p:nvPr/>
        </p:nvSpPr>
        <p:spPr bwMode="auto">
          <a:xfrm>
            <a:off x="323525" y="3501382"/>
            <a:ext cx="3220279" cy="903397"/>
          </a:xfrm>
          <a:prstGeom prst="roundRect">
            <a:avLst>
              <a:gd name="adj" fmla="val 16667"/>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geeignete </a:t>
            </a:r>
            <a:r>
              <a:rPr lang="de-DE" sz="1600" b="1" dirty="0">
                <a:solidFill>
                  <a:schemeClr val="tx1"/>
                </a:solidFill>
              </a:rPr>
              <a:t>Lern- und Arbeitsformen </a:t>
            </a:r>
            <a:r>
              <a:rPr lang="de-DE" sz="1600" dirty="0">
                <a:solidFill>
                  <a:schemeClr val="tx1"/>
                </a:solidFill>
              </a:rPr>
              <a:t>planen</a:t>
            </a:r>
          </a:p>
        </p:txBody>
      </p:sp>
      <p:sp>
        <p:nvSpPr>
          <p:cNvPr id="12" name="Abgerundetes Rechteck 11">
            <a:extLst>
              <a:ext uri="{FF2B5EF4-FFF2-40B4-BE49-F238E27FC236}">
                <a16:creationId xmlns:a16="http://schemas.microsoft.com/office/drawing/2014/main" id="{38EA80D8-2471-8E4E-8B4F-BBE8845D3849}"/>
              </a:ext>
            </a:extLst>
          </p:cNvPr>
          <p:cNvSpPr/>
          <p:nvPr/>
        </p:nvSpPr>
        <p:spPr bwMode="auto">
          <a:xfrm>
            <a:off x="5815129" y="1958948"/>
            <a:ext cx="2959864" cy="880454"/>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tx1"/>
                </a:solidFill>
              </a:rPr>
              <a:t>Verlangsamung</a:t>
            </a:r>
            <a:r>
              <a:rPr lang="de-DE" sz="1600" dirty="0">
                <a:solidFill>
                  <a:schemeClr val="tx1"/>
                </a:solidFill>
              </a:rPr>
              <a:t> der Unterrichtsinteraktion</a:t>
            </a:r>
            <a:endParaRPr dirty="0">
              <a:solidFill>
                <a:schemeClr val="tx1"/>
              </a:solidFill>
            </a:endParaRPr>
          </a:p>
        </p:txBody>
      </p:sp>
      <p:sp>
        <p:nvSpPr>
          <p:cNvPr id="13" name="Abgerundetes Rechteck 12">
            <a:extLst>
              <a:ext uri="{FF2B5EF4-FFF2-40B4-BE49-F238E27FC236}">
                <a16:creationId xmlns:a16="http://schemas.microsoft.com/office/drawing/2014/main" id="{0C12A93F-815E-9D4E-B63E-F704B29D04C9}"/>
              </a:ext>
            </a:extLst>
          </p:cNvPr>
          <p:cNvSpPr/>
          <p:nvPr/>
        </p:nvSpPr>
        <p:spPr bwMode="auto">
          <a:xfrm>
            <a:off x="5895115" y="3194307"/>
            <a:ext cx="2879878" cy="810758"/>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err="1">
                <a:solidFill>
                  <a:schemeClr val="tx1"/>
                </a:solidFill>
              </a:rPr>
              <a:t>Rekodierung</a:t>
            </a:r>
            <a:r>
              <a:rPr lang="de-DE" sz="1600" dirty="0">
                <a:solidFill>
                  <a:schemeClr val="tx1"/>
                </a:solidFill>
              </a:rPr>
              <a:t> von </a:t>
            </a:r>
            <a:r>
              <a:rPr lang="de-DE" sz="1600" dirty="0" err="1">
                <a:solidFill>
                  <a:schemeClr val="tx1"/>
                </a:solidFill>
              </a:rPr>
              <a:t>Lernendenäußerungen</a:t>
            </a:r>
            <a:endParaRPr lang="de-DE" sz="1600" dirty="0">
              <a:solidFill>
                <a:schemeClr val="tx1"/>
              </a:solidFill>
            </a:endParaRPr>
          </a:p>
        </p:txBody>
      </p:sp>
      <p:sp>
        <p:nvSpPr>
          <p:cNvPr id="16" name="Abgerundetes Rechteck 15">
            <a:extLst>
              <a:ext uri="{FF2B5EF4-FFF2-40B4-BE49-F238E27FC236}">
                <a16:creationId xmlns:a16="http://schemas.microsoft.com/office/drawing/2014/main" id="{97C51590-1FB8-874F-BE32-1533F57C855F}"/>
              </a:ext>
            </a:extLst>
          </p:cNvPr>
          <p:cNvSpPr/>
          <p:nvPr/>
        </p:nvSpPr>
        <p:spPr bwMode="auto">
          <a:xfrm>
            <a:off x="323525" y="2580668"/>
            <a:ext cx="3220279" cy="803124"/>
          </a:xfrm>
          <a:prstGeom prst="roundRect">
            <a:avLst>
              <a:gd name="adj" fmla="val 16667"/>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passende </a:t>
            </a:r>
            <a:r>
              <a:rPr lang="de-DE" sz="1600" b="1" dirty="0">
                <a:solidFill>
                  <a:schemeClr val="tx1"/>
                </a:solidFill>
              </a:rPr>
              <a:t>Darstellungsformen</a:t>
            </a:r>
            <a:r>
              <a:rPr lang="de-DE" sz="1600" dirty="0">
                <a:solidFill>
                  <a:schemeClr val="tx1"/>
                </a:solidFill>
              </a:rPr>
              <a:t> wählen</a:t>
            </a:r>
            <a:endParaRPr dirty="0">
              <a:solidFill>
                <a:schemeClr val="tx1"/>
              </a:solidFill>
            </a:endParaRPr>
          </a:p>
        </p:txBody>
      </p:sp>
      <p:sp>
        <p:nvSpPr>
          <p:cNvPr id="18" name="Abgerundetes Rechteck 17">
            <a:extLst>
              <a:ext uri="{FF2B5EF4-FFF2-40B4-BE49-F238E27FC236}">
                <a16:creationId xmlns:a16="http://schemas.microsoft.com/office/drawing/2014/main" id="{938D15FA-9683-A946-A8A9-7CB89FED09C7}"/>
              </a:ext>
            </a:extLst>
          </p:cNvPr>
          <p:cNvSpPr/>
          <p:nvPr/>
        </p:nvSpPr>
        <p:spPr bwMode="auto">
          <a:xfrm>
            <a:off x="323528" y="1884322"/>
            <a:ext cx="3220279" cy="571104"/>
          </a:xfrm>
          <a:prstGeom prst="roundRect">
            <a:avLst>
              <a:gd name="adj" fmla="val 16667"/>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(sprachliches) </a:t>
            </a:r>
            <a:r>
              <a:rPr lang="de-DE" sz="1600" b="1" dirty="0">
                <a:solidFill>
                  <a:schemeClr val="tx1"/>
                </a:solidFill>
              </a:rPr>
              <a:t>Vorwissen</a:t>
            </a:r>
            <a:r>
              <a:rPr lang="de-DE" sz="1600" dirty="0">
                <a:solidFill>
                  <a:schemeClr val="tx1"/>
                </a:solidFill>
              </a:rPr>
              <a:t> aktivieren &amp; daran anknüpfen</a:t>
            </a:r>
            <a:endParaRPr dirty="0">
              <a:solidFill>
                <a:schemeClr val="tx1"/>
              </a:solidFill>
            </a:endParaRPr>
          </a:p>
        </p:txBody>
      </p:sp>
      <p:sp>
        <p:nvSpPr>
          <p:cNvPr id="19" name="Abgerundetes Rechteck 18">
            <a:extLst>
              <a:ext uri="{FF2B5EF4-FFF2-40B4-BE49-F238E27FC236}">
                <a16:creationId xmlns:a16="http://schemas.microsoft.com/office/drawing/2014/main" id="{A16BDAA7-A0E0-664A-9FC7-ACC25D41982B}"/>
              </a:ext>
            </a:extLst>
          </p:cNvPr>
          <p:cNvSpPr/>
          <p:nvPr/>
        </p:nvSpPr>
        <p:spPr bwMode="auto">
          <a:xfrm>
            <a:off x="323526" y="4527545"/>
            <a:ext cx="3220279" cy="996843"/>
          </a:xfrm>
          <a:prstGeom prst="roundRect">
            <a:avLst>
              <a:gd name="adj" fmla="val 16667"/>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tx1"/>
                </a:solidFill>
              </a:rPr>
              <a:t>Sprache anreichern</a:t>
            </a:r>
            <a:r>
              <a:rPr lang="de-DE" sz="1600" dirty="0">
                <a:solidFill>
                  <a:schemeClr val="tx1"/>
                </a:solidFill>
              </a:rPr>
              <a:t> statt zu vereinfachen</a:t>
            </a:r>
            <a:endParaRPr dirty="0">
              <a:solidFill>
                <a:schemeClr val="tx1"/>
              </a:solidFill>
            </a:endParaRPr>
          </a:p>
        </p:txBody>
      </p:sp>
      <p:sp>
        <p:nvSpPr>
          <p:cNvPr id="2" name="Textfeld 1"/>
          <p:cNvSpPr txBox="1"/>
          <p:nvPr/>
        </p:nvSpPr>
        <p:spPr>
          <a:xfrm>
            <a:off x="3566786" y="3618565"/>
            <a:ext cx="2305348" cy="830997"/>
          </a:xfrm>
          <a:prstGeom prst="rect">
            <a:avLst/>
          </a:prstGeom>
          <a:noFill/>
        </p:spPr>
        <p:txBody>
          <a:bodyPr wrap="square" rtlCol="0">
            <a:spAutoFit/>
          </a:bodyPr>
          <a:lstStyle/>
          <a:p>
            <a:r>
              <a:rPr lang="de-DE" sz="1600" dirty="0">
                <a:sym typeface="Wingdings" pitchFamily="2" charset="2"/>
              </a:rPr>
              <a:t></a:t>
            </a:r>
            <a:r>
              <a:rPr lang="de-DE" sz="1600" dirty="0"/>
              <a:t> sprachlichen Austausch &amp; sprachliches Handeln initiieren</a:t>
            </a:r>
          </a:p>
        </p:txBody>
      </p:sp>
      <p:sp>
        <p:nvSpPr>
          <p:cNvPr id="7" name="Rechteck 6"/>
          <p:cNvSpPr/>
          <p:nvPr/>
        </p:nvSpPr>
        <p:spPr>
          <a:xfrm>
            <a:off x="3566786" y="5816182"/>
            <a:ext cx="1680581" cy="584775"/>
          </a:xfrm>
          <a:prstGeom prst="rect">
            <a:avLst/>
          </a:prstGeom>
        </p:spPr>
        <p:txBody>
          <a:bodyPr wrap="square">
            <a:spAutoFit/>
          </a:bodyPr>
          <a:lstStyle/>
          <a:p>
            <a:pPr>
              <a:defRPr/>
            </a:pPr>
            <a:r>
              <a:rPr lang="de-DE" sz="1600" dirty="0">
                <a:sym typeface="Wingdings" panose="05000000000000000000" pitchFamily="2" charset="2"/>
              </a:rPr>
              <a:t> </a:t>
            </a:r>
            <a:r>
              <a:rPr lang="de-DE" sz="1600" dirty="0"/>
              <a:t>z.B. Modelle, Visualisierungen</a:t>
            </a:r>
          </a:p>
        </p:txBody>
      </p:sp>
      <p:sp>
        <p:nvSpPr>
          <p:cNvPr id="9" name="Rechteck 8"/>
          <p:cNvSpPr/>
          <p:nvPr/>
        </p:nvSpPr>
        <p:spPr>
          <a:xfrm>
            <a:off x="3566785" y="2734439"/>
            <a:ext cx="1777387" cy="584775"/>
          </a:xfrm>
          <a:prstGeom prst="rect">
            <a:avLst/>
          </a:prstGeom>
        </p:spPr>
        <p:txBody>
          <a:bodyPr wrap="square">
            <a:spAutoFit/>
          </a:bodyPr>
          <a:lstStyle/>
          <a:p>
            <a:pPr>
              <a:defRPr/>
            </a:pPr>
            <a:r>
              <a:rPr lang="de-DE" sz="1600" dirty="0">
                <a:sym typeface="Wingdings" panose="05000000000000000000" pitchFamily="2" charset="2"/>
              </a:rPr>
              <a:t> u.a. </a:t>
            </a:r>
            <a:r>
              <a:rPr lang="de-DE" sz="1600" dirty="0"/>
              <a:t>kontextuelle Hilfen</a:t>
            </a:r>
          </a:p>
        </p:txBody>
      </p:sp>
      <p:sp>
        <p:nvSpPr>
          <p:cNvPr id="11" name="Textfeld 10"/>
          <p:cNvSpPr txBox="1"/>
          <p:nvPr/>
        </p:nvSpPr>
        <p:spPr>
          <a:xfrm>
            <a:off x="3566786" y="4603767"/>
            <a:ext cx="2714572" cy="830997"/>
          </a:xfrm>
          <a:prstGeom prst="rect">
            <a:avLst/>
          </a:prstGeom>
          <a:noFill/>
        </p:spPr>
        <p:txBody>
          <a:bodyPr wrap="square" rtlCol="0">
            <a:spAutoFit/>
          </a:bodyPr>
          <a:lstStyle/>
          <a:p>
            <a:r>
              <a:rPr lang="de-DE" sz="1600" dirty="0">
                <a:sym typeface="Wingdings" panose="05000000000000000000" pitchFamily="2" charset="2"/>
              </a:rPr>
              <a:t> z.B. durch weitere Darstellungsformen, Erläuterungen, Übersetzungen</a:t>
            </a:r>
            <a:endParaRPr lang="de-DE" sz="1600" dirty="0"/>
          </a:p>
        </p:txBody>
      </p:sp>
    </p:spTree>
    <p:extLst>
      <p:ext uri="{BB962C8B-B14F-4D97-AF65-F5344CB8AC3E}">
        <p14:creationId xmlns:p14="http://schemas.microsoft.com/office/powerpoint/2010/main" val="30376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P spid="18" grpId="0" animBg="1"/>
      <p:bldP spid="19" grpId="0" animBg="1"/>
      <p:bldP spid="2" grpId="0"/>
      <p:bldP spid="7" grpId="0"/>
      <p:bldP spid="9" grpId="0"/>
      <p:bldP spid="11" grpId="0"/>
    </p:bldLst>
  </p:timing>
  <p:extLst mod="1">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843807" y="159746"/>
            <a:ext cx="6107009" cy="874510"/>
          </a:xfrm>
        </p:spPr>
        <p:txBody>
          <a:bodyPr>
            <a:normAutofit fontScale="90000"/>
          </a:bodyPr>
          <a:lstStyle/>
          <a:p>
            <a:pPr algn="r">
              <a:defRPr/>
            </a:pPr>
            <a:r>
              <a:rPr lang="de-DE" b="1" dirty="0"/>
              <a:t>Potenziale digitaler Ressourcen für den sprachsensiblen Fachunterricht</a:t>
            </a:r>
            <a:endParaRPr b="1" dirty="0"/>
          </a:p>
        </p:txBody>
      </p:sp>
      <p:sp>
        <p:nvSpPr>
          <p:cNvPr id="5" name="Abgerundetes Rechteck 4"/>
          <p:cNvSpPr/>
          <p:nvPr/>
        </p:nvSpPr>
        <p:spPr bwMode="auto">
          <a:xfrm>
            <a:off x="611561" y="1173109"/>
            <a:ext cx="3237580" cy="567234"/>
          </a:xfrm>
          <a:prstGeom prst="roundRect">
            <a:avLst>
              <a:gd name="adj" fmla="val 1666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(sprachliches) </a:t>
            </a:r>
            <a:r>
              <a:rPr lang="de-DE" sz="1600" b="1" dirty="0">
                <a:solidFill>
                  <a:schemeClr val="tx1"/>
                </a:solidFill>
              </a:rPr>
              <a:t>Vorwissen</a:t>
            </a:r>
            <a:r>
              <a:rPr lang="de-DE" sz="1600" dirty="0">
                <a:solidFill>
                  <a:schemeClr val="tx1"/>
                </a:solidFill>
              </a:rPr>
              <a:t> aktivieren</a:t>
            </a:r>
            <a:endParaRPr dirty="0">
              <a:solidFill>
                <a:schemeClr val="tx1"/>
              </a:solidFill>
            </a:endParaRPr>
          </a:p>
        </p:txBody>
      </p:sp>
      <p:sp>
        <p:nvSpPr>
          <p:cNvPr id="7" name="Abgerundetes Rechteck 6"/>
          <p:cNvSpPr/>
          <p:nvPr/>
        </p:nvSpPr>
        <p:spPr bwMode="auto">
          <a:xfrm>
            <a:off x="592496" y="4517177"/>
            <a:ext cx="3275710" cy="760758"/>
          </a:xfrm>
          <a:prstGeom prst="roundRect">
            <a:avLst>
              <a:gd name="adj" fmla="val 1666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tx1"/>
                </a:solidFill>
              </a:rPr>
              <a:t>Zusatz- und Veranschaulichungsmaterial </a:t>
            </a:r>
            <a:r>
              <a:rPr lang="de-DE" sz="1600" dirty="0">
                <a:solidFill>
                  <a:schemeClr val="tx1"/>
                </a:solidFill>
              </a:rPr>
              <a:t>bereitstellen</a:t>
            </a:r>
          </a:p>
        </p:txBody>
      </p:sp>
      <p:sp>
        <p:nvSpPr>
          <p:cNvPr id="9" name="Abgerundetes Rechteck 8"/>
          <p:cNvSpPr/>
          <p:nvPr/>
        </p:nvSpPr>
        <p:spPr bwMode="auto">
          <a:xfrm>
            <a:off x="599594" y="2646398"/>
            <a:ext cx="3249546" cy="728242"/>
          </a:xfrm>
          <a:prstGeom prst="roundRect">
            <a:avLst>
              <a:gd name="adj" fmla="val 1666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geeignete </a:t>
            </a:r>
            <a:r>
              <a:rPr lang="de-DE" sz="1600" b="1" dirty="0">
                <a:solidFill>
                  <a:schemeClr val="tx1"/>
                </a:solidFill>
              </a:rPr>
              <a:t>Lern- und Arbeitsformen </a:t>
            </a:r>
            <a:r>
              <a:rPr lang="de-DE" sz="1600" dirty="0">
                <a:solidFill>
                  <a:schemeClr val="tx1"/>
                </a:solidFill>
              </a:rPr>
              <a:t>planen</a:t>
            </a:r>
            <a:endParaRPr lang="de-DE" sz="1100" dirty="0">
              <a:solidFill>
                <a:schemeClr val="tx1"/>
              </a:solidFill>
            </a:endParaRPr>
          </a:p>
        </p:txBody>
      </p:sp>
      <p:sp>
        <p:nvSpPr>
          <p:cNvPr id="10" name="Abgerundetes Rechteck 9"/>
          <p:cNvSpPr/>
          <p:nvPr/>
        </p:nvSpPr>
        <p:spPr bwMode="auto">
          <a:xfrm>
            <a:off x="604262" y="1858045"/>
            <a:ext cx="3237781" cy="642798"/>
          </a:xfrm>
          <a:prstGeom prst="roundRect">
            <a:avLst>
              <a:gd name="adj" fmla="val 1666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passende </a:t>
            </a:r>
            <a:r>
              <a:rPr lang="de-DE" sz="1600" b="1" dirty="0">
                <a:solidFill>
                  <a:schemeClr val="tx1"/>
                </a:solidFill>
              </a:rPr>
              <a:t>Darstellungsformen</a:t>
            </a:r>
            <a:r>
              <a:rPr lang="de-DE" sz="1600" dirty="0">
                <a:solidFill>
                  <a:schemeClr val="tx1"/>
                </a:solidFill>
              </a:rPr>
              <a:t> wählen</a:t>
            </a:r>
          </a:p>
        </p:txBody>
      </p:sp>
      <p:sp>
        <p:nvSpPr>
          <p:cNvPr id="11" name="Abgerundetes Rechteck 10"/>
          <p:cNvSpPr/>
          <p:nvPr/>
        </p:nvSpPr>
        <p:spPr bwMode="auto">
          <a:xfrm>
            <a:off x="608829" y="3488889"/>
            <a:ext cx="3240312" cy="876048"/>
          </a:xfrm>
          <a:prstGeom prst="roundRect">
            <a:avLst>
              <a:gd name="adj" fmla="val 1666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tx1"/>
                </a:solidFill>
              </a:rPr>
              <a:t>Sprache anreichern</a:t>
            </a:r>
            <a:r>
              <a:rPr lang="de-DE" sz="1600" dirty="0">
                <a:solidFill>
                  <a:schemeClr val="tx1"/>
                </a:solidFill>
              </a:rPr>
              <a:t> statt zu vereinfachen</a:t>
            </a:r>
            <a:endParaRPr dirty="0">
              <a:solidFill>
                <a:schemeClr val="tx1"/>
              </a:solidFill>
            </a:endParaRPr>
          </a:p>
        </p:txBody>
      </p:sp>
      <p:cxnSp>
        <p:nvCxnSpPr>
          <p:cNvPr id="29" name="Gerade Verbindung 28"/>
          <p:cNvCxnSpPr>
            <a:cxnSpLocks/>
            <a:stCxn id="10" idx="3"/>
            <a:endCxn id="50" idx="1"/>
          </p:cNvCxnSpPr>
          <p:nvPr/>
        </p:nvCxnSpPr>
        <p:spPr bwMode="auto">
          <a:xfrm>
            <a:off x="3842043" y="2179444"/>
            <a:ext cx="1801757" cy="3213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a:cxnSpLocks/>
            <a:stCxn id="5" idx="3"/>
            <a:endCxn id="52" idx="1"/>
          </p:cNvCxnSpPr>
          <p:nvPr/>
        </p:nvCxnSpPr>
        <p:spPr bwMode="auto">
          <a:xfrm>
            <a:off x="3849141" y="1456726"/>
            <a:ext cx="1801757" cy="2621346"/>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2" name="Gerade Verbindung 31"/>
          <p:cNvCxnSpPr>
            <a:cxnSpLocks/>
            <a:stCxn id="5" idx="3"/>
            <a:endCxn id="42" idx="1"/>
          </p:cNvCxnSpPr>
          <p:nvPr/>
        </p:nvCxnSpPr>
        <p:spPr bwMode="auto">
          <a:xfrm>
            <a:off x="3849141" y="1456726"/>
            <a:ext cx="1801758" cy="186939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5" name="Gerade Verbindung 34"/>
          <p:cNvCxnSpPr>
            <a:cxnSpLocks/>
            <a:stCxn id="9" idx="3"/>
            <a:endCxn id="52" idx="1"/>
          </p:cNvCxnSpPr>
          <p:nvPr/>
        </p:nvCxnSpPr>
        <p:spPr bwMode="auto">
          <a:xfrm>
            <a:off x="3849140" y="3010519"/>
            <a:ext cx="1801758" cy="106755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7" name="Gerade Verbindung 36"/>
          <p:cNvCxnSpPr>
            <a:cxnSpLocks/>
            <a:stCxn id="7" idx="3"/>
            <a:endCxn id="42" idx="1"/>
          </p:cNvCxnSpPr>
          <p:nvPr/>
        </p:nvCxnSpPr>
        <p:spPr bwMode="auto">
          <a:xfrm flipV="1">
            <a:off x="3868206" y="3326122"/>
            <a:ext cx="1782693" cy="1571434"/>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9" name="Gerade Verbindung 38"/>
          <p:cNvCxnSpPr>
            <a:cxnSpLocks/>
            <a:stCxn id="11" idx="3"/>
            <a:endCxn id="50" idx="1"/>
          </p:cNvCxnSpPr>
          <p:nvPr/>
        </p:nvCxnSpPr>
        <p:spPr bwMode="auto">
          <a:xfrm flipV="1">
            <a:off x="3849141" y="2500843"/>
            <a:ext cx="1794659" cy="142607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EDD306CF-C015-CA44-AE2C-69E895F7A502}"/>
              </a:ext>
            </a:extLst>
          </p:cNvPr>
          <p:cNvSpPr>
            <a:spLocks noGrp="1"/>
          </p:cNvSpPr>
          <p:nvPr>
            <p:ph type="sldNum" sz="quarter" idx="12"/>
          </p:nvPr>
        </p:nvSpPr>
        <p:spPr/>
        <p:txBody>
          <a:bodyPr/>
          <a:lstStyle/>
          <a:p>
            <a:pPr>
              <a:defRPr/>
            </a:pPr>
            <a:fld id="{C8DADE80-13C5-411A-9513-2D5B09D76034}" type="slidenum">
              <a:rPr lang="de-DE" smtClean="0"/>
              <a:t>8</a:t>
            </a:fld>
            <a:endParaRPr lang="de-DE"/>
          </a:p>
        </p:txBody>
      </p:sp>
      <p:sp>
        <p:nvSpPr>
          <p:cNvPr id="42" name="Abgerundetes Rechteck 41">
            <a:extLst>
              <a:ext uri="{FF2B5EF4-FFF2-40B4-BE49-F238E27FC236}">
                <a16:creationId xmlns:a16="http://schemas.microsoft.com/office/drawing/2014/main" id="{00359333-621C-AA5A-5E3D-ADAFCCDD070F}"/>
              </a:ext>
            </a:extLst>
          </p:cNvPr>
          <p:cNvSpPr/>
          <p:nvPr/>
        </p:nvSpPr>
        <p:spPr>
          <a:xfrm>
            <a:off x="5650899" y="3088727"/>
            <a:ext cx="3148279" cy="474789"/>
          </a:xfrm>
          <a:prstGeom prst="roundRect">
            <a:avLst/>
          </a:prstGeom>
          <a:solidFill>
            <a:schemeClr val="accent6">
              <a:lumMod val="20000"/>
              <a:lumOff val="80000"/>
            </a:schemeClr>
          </a:solidFill>
          <a:ln w="28575">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de-DE" sz="2000" b="1" dirty="0" err="1">
                <a:solidFill>
                  <a:schemeClr val="tx1"/>
                </a:solidFill>
              </a:rPr>
              <a:t>Hypertextualität</a:t>
            </a:r>
            <a:endParaRPr lang="de-DE" sz="2000" b="1" dirty="0">
              <a:solidFill>
                <a:schemeClr val="tx1"/>
              </a:solidFill>
            </a:endParaRPr>
          </a:p>
        </p:txBody>
      </p:sp>
      <p:sp>
        <p:nvSpPr>
          <p:cNvPr id="50" name="Abgerundetes Rechteck 49">
            <a:extLst>
              <a:ext uri="{FF2B5EF4-FFF2-40B4-BE49-F238E27FC236}">
                <a16:creationId xmlns:a16="http://schemas.microsoft.com/office/drawing/2014/main" id="{03640623-5870-9149-9734-B6FDC101EEBC}"/>
              </a:ext>
            </a:extLst>
          </p:cNvPr>
          <p:cNvSpPr/>
          <p:nvPr/>
        </p:nvSpPr>
        <p:spPr>
          <a:xfrm>
            <a:off x="5643800" y="2246599"/>
            <a:ext cx="3121368" cy="508488"/>
          </a:xfrm>
          <a:prstGeom prst="roundRect">
            <a:avLst/>
          </a:prstGeom>
          <a:solidFill>
            <a:schemeClr val="accent1"/>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de-DE" sz="2000" b="1" dirty="0" err="1">
                <a:solidFill>
                  <a:schemeClr val="tx1"/>
                </a:solidFill>
              </a:rPr>
              <a:t>Symmedialität</a:t>
            </a:r>
            <a:endParaRPr lang="de-DE" sz="2000" b="1" dirty="0">
              <a:solidFill>
                <a:schemeClr val="tx1"/>
              </a:solidFill>
            </a:endParaRPr>
          </a:p>
        </p:txBody>
      </p:sp>
      <p:sp>
        <p:nvSpPr>
          <p:cNvPr id="52" name="Abgerundetes Rechteck 51">
            <a:extLst>
              <a:ext uri="{FF2B5EF4-FFF2-40B4-BE49-F238E27FC236}">
                <a16:creationId xmlns:a16="http://schemas.microsoft.com/office/drawing/2014/main" id="{C2869615-BB34-A848-BC78-E8AF46A2E849}"/>
              </a:ext>
            </a:extLst>
          </p:cNvPr>
          <p:cNvSpPr/>
          <p:nvPr/>
        </p:nvSpPr>
        <p:spPr bwMode="auto">
          <a:xfrm>
            <a:off x="5650898" y="3859236"/>
            <a:ext cx="3148279" cy="437671"/>
          </a:xfrm>
          <a:prstGeom prst="roundRect">
            <a:avLst/>
          </a:prstGeom>
          <a:solidFill>
            <a:schemeClr val="accent4">
              <a:lumMod val="20000"/>
              <a:lumOff val="80000"/>
            </a:schemeClr>
          </a:solidFill>
          <a:ln w="28575">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de-DE" sz="2000" b="1" dirty="0">
                <a:solidFill>
                  <a:schemeClr val="tx1"/>
                </a:solidFill>
                <a:latin typeface="Calibri" panose="020F0502020204030204"/>
              </a:rPr>
              <a:t>Interaktivität</a:t>
            </a:r>
          </a:p>
        </p:txBody>
      </p:sp>
      <p:sp>
        <p:nvSpPr>
          <p:cNvPr id="27" name="Abgerundetes Rechteck 26"/>
          <p:cNvSpPr/>
          <p:nvPr/>
        </p:nvSpPr>
        <p:spPr bwMode="auto">
          <a:xfrm>
            <a:off x="608829" y="5407232"/>
            <a:ext cx="3240312" cy="759106"/>
          </a:xfrm>
          <a:prstGeom prst="roundRect">
            <a:avLst>
              <a:gd name="adj" fmla="val 1666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600" b="1" dirty="0">
                <a:solidFill>
                  <a:schemeClr val="tx1"/>
                </a:solidFill>
              </a:rPr>
              <a:t>Verlangsamung</a:t>
            </a:r>
            <a:r>
              <a:rPr lang="de-DE" sz="1600" dirty="0">
                <a:solidFill>
                  <a:schemeClr val="tx1"/>
                </a:solidFill>
              </a:rPr>
              <a:t> der </a:t>
            </a:r>
            <a:r>
              <a:rPr lang="de-DE" sz="1600" b="1" dirty="0">
                <a:solidFill>
                  <a:schemeClr val="tx1"/>
                </a:solidFill>
              </a:rPr>
              <a:t>Unterrichtskommunikation</a:t>
            </a:r>
          </a:p>
        </p:txBody>
      </p:sp>
      <p:cxnSp>
        <p:nvCxnSpPr>
          <p:cNvPr id="33" name="Gerade Verbindung 42"/>
          <p:cNvCxnSpPr>
            <a:cxnSpLocks/>
            <a:stCxn id="27" idx="3"/>
            <a:endCxn id="52" idx="1"/>
          </p:cNvCxnSpPr>
          <p:nvPr/>
        </p:nvCxnSpPr>
        <p:spPr bwMode="auto">
          <a:xfrm flipV="1">
            <a:off x="3849141" y="4078072"/>
            <a:ext cx="1801757" cy="170871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53" name="Gerade Verbindung 38"/>
          <p:cNvCxnSpPr>
            <a:cxnSpLocks/>
            <a:stCxn id="7" idx="3"/>
            <a:endCxn id="50" idx="1"/>
          </p:cNvCxnSpPr>
          <p:nvPr/>
        </p:nvCxnSpPr>
        <p:spPr bwMode="auto">
          <a:xfrm flipV="1">
            <a:off x="3868206" y="2500843"/>
            <a:ext cx="1775594" cy="239671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Gerade Verbindung 40"/>
          <p:cNvCxnSpPr>
            <a:cxnSpLocks/>
            <a:stCxn id="11" idx="3"/>
            <a:endCxn id="42" idx="1"/>
          </p:cNvCxnSpPr>
          <p:nvPr/>
        </p:nvCxnSpPr>
        <p:spPr bwMode="auto">
          <a:xfrm flipV="1">
            <a:off x="3849141" y="3326122"/>
            <a:ext cx="1801758" cy="600791"/>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65" name="Rechteck 64"/>
          <p:cNvSpPr/>
          <p:nvPr/>
        </p:nvSpPr>
        <p:spPr>
          <a:xfrm>
            <a:off x="2557758" y="6174008"/>
            <a:ext cx="1358064" cy="261610"/>
          </a:xfrm>
          <a:prstGeom prst="rect">
            <a:avLst/>
          </a:prstGeom>
        </p:spPr>
        <p:txBody>
          <a:bodyPr wrap="none">
            <a:spAutoFit/>
          </a:bodyPr>
          <a:lstStyle/>
          <a:p>
            <a:r>
              <a:rPr lang="de-DE" sz="1100" dirty="0">
                <a:latin typeface="Arial" panose="020B0604020202020204" pitchFamily="34" charset="0"/>
                <a:cs typeface="Arial" panose="020B0604020202020204" pitchFamily="34" charset="0"/>
              </a:rPr>
              <a:t>(vgl. </a:t>
            </a:r>
            <a:r>
              <a:rPr lang="de-DE" sz="1100" dirty="0" err="1">
                <a:latin typeface="Arial" panose="020B0604020202020204" pitchFamily="34" charset="0"/>
                <a:cs typeface="Arial" panose="020B0604020202020204" pitchFamily="34" charset="0"/>
              </a:rPr>
              <a:t>Kniffka</a:t>
            </a:r>
            <a:r>
              <a:rPr lang="de-DE" sz="1100" dirty="0">
                <a:latin typeface="Arial" panose="020B0604020202020204" pitchFamily="34" charset="0"/>
                <a:cs typeface="Arial" panose="020B0604020202020204" pitchFamily="34" charset="0"/>
              </a:rPr>
              <a:t>, 2012)</a:t>
            </a:r>
          </a:p>
        </p:txBody>
      </p:sp>
      <p:sp>
        <p:nvSpPr>
          <p:cNvPr id="48" name="Rechteck 47">
            <a:extLst>
              <a:ext uri="{FF2B5EF4-FFF2-40B4-BE49-F238E27FC236}">
                <a16:creationId xmlns:a16="http://schemas.microsoft.com/office/drawing/2014/main" id="{F30F7000-BC5B-4648-AD7A-7424C758F11C}"/>
              </a:ext>
            </a:extLst>
          </p:cNvPr>
          <p:cNvSpPr/>
          <p:nvPr/>
        </p:nvSpPr>
        <p:spPr bwMode="auto">
          <a:xfrm>
            <a:off x="6486263" y="4343099"/>
            <a:ext cx="2351926" cy="261610"/>
          </a:xfrm>
          <a:prstGeom prst="rect">
            <a:avLst/>
          </a:prstGeom>
        </p:spPr>
        <p:txBody>
          <a:bodyPr wrap="none">
            <a:spAutoFit/>
          </a:bodyPr>
          <a:lstStyle/>
          <a:p>
            <a:r>
              <a:rPr lang="de-DE" sz="1100" dirty="0">
                <a:latin typeface="Arial" panose="020B0604020202020204" pitchFamily="34" charset="0"/>
                <a:cs typeface="Arial" panose="020B0604020202020204" pitchFamily="34" charset="0"/>
              </a:rPr>
              <a:t>(vgl. Frederking &amp; </a:t>
            </a:r>
            <a:r>
              <a:rPr lang="de-DE" sz="1100" dirty="0" err="1">
                <a:latin typeface="Arial" panose="020B0604020202020204" pitchFamily="34" charset="0"/>
                <a:cs typeface="Arial" panose="020B0604020202020204" pitchFamily="34" charset="0"/>
              </a:rPr>
              <a:t>Krommer</a:t>
            </a:r>
            <a:r>
              <a:rPr lang="de-DE" sz="1100" dirty="0">
                <a:latin typeface="Arial" panose="020B0604020202020204" pitchFamily="34" charset="0"/>
                <a:cs typeface="Arial" panose="020B0604020202020204" pitchFamily="34" charset="0"/>
              </a:rPr>
              <a:t>, 2019)</a:t>
            </a:r>
          </a:p>
        </p:txBody>
      </p:sp>
      <p:cxnSp>
        <p:nvCxnSpPr>
          <p:cNvPr id="51" name="Gerade Verbindung 50">
            <a:extLst>
              <a:ext uri="{FF2B5EF4-FFF2-40B4-BE49-F238E27FC236}">
                <a16:creationId xmlns:a16="http://schemas.microsoft.com/office/drawing/2014/main" id="{2A2036F1-0F9D-0A4D-9A36-8A08BEEE5189}"/>
              </a:ext>
            </a:extLst>
          </p:cNvPr>
          <p:cNvCxnSpPr>
            <a:cxnSpLocks/>
            <a:stCxn id="27" idx="3"/>
            <a:endCxn id="50" idx="1"/>
          </p:cNvCxnSpPr>
          <p:nvPr/>
        </p:nvCxnSpPr>
        <p:spPr bwMode="auto">
          <a:xfrm flipV="1">
            <a:off x="3849141" y="2500843"/>
            <a:ext cx="1794659" cy="328594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Fußzeilenplatzhalter 4"/>
          <p:cNvSpPr txBox="1">
            <a:spLocks/>
          </p:cNvSpPr>
          <p:nvPr/>
        </p:nvSpPr>
        <p:spPr bwMode="auto">
          <a:xfrm>
            <a:off x="1144349" y="6566367"/>
            <a:ext cx="6956043" cy="256473"/>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l">
              <a:defRPr/>
            </a:pPr>
            <a:r>
              <a:rPr lang="de-DE" sz="1000" dirty="0">
                <a:solidFill>
                  <a:schemeClr val="tx1">
                    <a:lumMod val="50000"/>
                    <a:lumOff val="50000"/>
                  </a:schemeClr>
                </a:solidFill>
              </a:rPr>
              <a:t>CC-BY Ilka Huesmann, Cedric </a:t>
            </a:r>
            <a:r>
              <a:rPr lang="de-DE" sz="1000" dirty="0" err="1">
                <a:solidFill>
                  <a:schemeClr val="tx1">
                    <a:lumMod val="50000"/>
                    <a:lumOff val="50000"/>
                  </a:schemeClr>
                </a:solidFill>
              </a:rPr>
              <a:t>Lawida</a:t>
            </a:r>
            <a:r>
              <a:rPr lang="de-DE" sz="1000" dirty="0">
                <a:solidFill>
                  <a:schemeClr val="tx1">
                    <a:lumMod val="50000"/>
                    <a:lumOff val="50000"/>
                  </a:schemeClr>
                </a:solidFill>
              </a:rPr>
              <a:t>, Till </a:t>
            </a:r>
            <a:r>
              <a:rPr lang="de-DE" sz="1000" dirty="0" err="1">
                <a:solidFill>
                  <a:schemeClr val="tx1">
                    <a:lumMod val="50000"/>
                    <a:lumOff val="50000"/>
                  </a:schemeClr>
                </a:solidFill>
              </a:rPr>
              <a:t>Woerfel</a:t>
            </a:r>
            <a:r>
              <a:rPr lang="de-DE" sz="1000" dirty="0">
                <a:solidFill>
                  <a:schemeClr val="tx1">
                    <a:lumMod val="50000"/>
                    <a:lumOff val="50000"/>
                  </a:schemeClr>
                </a:solidFill>
              </a:rPr>
              <a:t>, Janna Gutenberg, Universität zu Köln, &amp; Anne Wernicke, Universität Bielefeld. </a:t>
            </a:r>
          </a:p>
        </p:txBody>
      </p:sp>
      <p:pic>
        <p:nvPicPr>
          <p:cNvPr id="36" name="Grafi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82" y="6462078"/>
            <a:ext cx="855927" cy="300912"/>
          </a:xfrm>
          <a:prstGeom prst="rect">
            <a:avLst/>
          </a:prstGeom>
        </p:spPr>
      </p:pic>
    </p:spTree>
    <p:extLst>
      <p:ext uri="{BB962C8B-B14F-4D97-AF65-F5344CB8AC3E}">
        <p14:creationId xmlns:p14="http://schemas.microsoft.com/office/powerpoint/2010/main" val="231187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Grafik 15">
            <a:extLst>
              <a:ext uri="{FF2B5EF4-FFF2-40B4-BE49-F238E27FC236}">
                <a16:creationId xmlns:a16="http://schemas.microsoft.com/office/drawing/2014/main" id="{835A2663-FDEF-404C-8391-697FC2594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360150"/>
            <a:ext cx="4680520" cy="2423665"/>
          </a:xfrm>
          <a:prstGeom prst="rect">
            <a:avLst/>
          </a:prstGeom>
          <a:ln>
            <a:noFill/>
          </a:ln>
          <a:effectLst>
            <a:outerShdw blurRad="190500" algn="tl" rotWithShape="0">
              <a:srgbClr val="000000">
                <a:alpha val="70000"/>
              </a:srgbClr>
            </a:outerShdw>
          </a:effectLst>
        </p:spPr>
      </p:pic>
      <p:sp>
        <p:nvSpPr>
          <p:cNvPr id="2" name="Titel 1"/>
          <p:cNvSpPr>
            <a:spLocks noGrp="1"/>
          </p:cNvSpPr>
          <p:nvPr>
            <p:ph type="title"/>
          </p:nvPr>
        </p:nvSpPr>
        <p:spPr bwMode="auto">
          <a:xfrm>
            <a:off x="2842882" y="211714"/>
            <a:ext cx="6089671" cy="684145"/>
          </a:xfrm>
        </p:spPr>
        <p:txBody>
          <a:bodyPr/>
          <a:lstStyle/>
          <a:p>
            <a:pPr algn="r">
              <a:defRPr/>
            </a:pPr>
            <a:r>
              <a:rPr lang="de-DE" b="1" dirty="0"/>
              <a:t>Beispiel: Brainstorming und Clustern mit </a:t>
            </a:r>
            <a:r>
              <a:rPr lang="de-DE" b="1" i="1" dirty="0" err="1"/>
              <a:t>Mural</a:t>
            </a:r>
            <a:endParaRPr lang="de-DE" b="1" i="1" dirty="0"/>
          </a:p>
        </p:txBody>
      </p:sp>
      <p:sp>
        <p:nvSpPr>
          <p:cNvPr id="3" name="Foliennummernplatzhalter 2">
            <a:extLst>
              <a:ext uri="{FF2B5EF4-FFF2-40B4-BE49-F238E27FC236}">
                <a16:creationId xmlns:a16="http://schemas.microsoft.com/office/drawing/2014/main" id="{9CCBF51A-58EF-9C4D-808F-D27A9C77D96E}"/>
              </a:ext>
            </a:extLst>
          </p:cNvPr>
          <p:cNvSpPr>
            <a:spLocks noGrp="1"/>
          </p:cNvSpPr>
          <p:nvPr>
            <p:ph type="sldNum" sz="quarter" idx="12"/>
          </p:nvPr>
        </p:nvSpPr>
        <p:spPr/>
        <p:txBody>
          <a:bodyPr/>
          <a:lstStyle/>
          <a:p>
            <a:pPr>
              <a:defRPr/>
            </a:pPr>
            <a:fld id="{C8DADE80-13C5-411A-9513-2D5B09D76034}" type="slidenum">
              <a:rPr lang="de-DE" smtClean="0"/>
              <a:t>9</a:t>
            </a:fld>
            <a:endParaRPr lang="de-DE"/>
          </a:p>
        </p:txBody>
      </p:sp>
      <p:graphicFrame>
        <p:nvGraphicFramePr>
          <p:cNvPr id="14" name="Diagramm 13">
            <a:extLst>
              <a:ext uri="{FF2B5EF4-FFF2-40B4-BE49-F238E27FC236}">
                <a16:creationId xmlns:a16="http://schemas.microsoft.com/office/drawing/2014/main" id="{58AB70DB-DFED-BB49-8F78-DFFF44C9150B}"/>
              </a:ext>
            </a:extLst>
          </p:cNvPr>
          <p:cNvGraphicFramePr/>
          <p:nvPr>
            <p:extLst>
              <p:ext uri="{D42A27DB-BD31-4B8C-83A1-F6EECF244321}">
                <p14:modId xmlns:p14="http://schemas.microsoft.com/office/powerpoint/2010/main" val="3542200501"/>
              </p:ext>
            </p:extLst>
          </p:nvPr>
        </p:nvGraphicFramePr>
        <p:xfrm>
          <a:off x="5569266" y="1165985"/>
          <a:ext cx="3344558" cy="4920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Gerade Verbindung 12">
            <a:extLst>
              <a:ext uri="{FF2B5EF4-FFF2-40B4-BE49-F238E27FC236}">
                <a16:creationId xmlns:a16="http://schemas.microsoft.com/office/drawing/2014/main" id="{CF7071AF-6ACA-1C48-BC66-FFF04B770D9F}"/>
              </a:ext>
            </a:extLst>
          </p:cNvPr>
          <p:cNvCxnSpPr>
            <a:cxnSpLocks/>
          </p:cNvCxnSpPr>
          <p:nvPr/>
        </p:nvCxnSpPr>
        <p:spPr bwMode="auto">
          <a:xfrm flipH="1" flipV="1">
            <a:off x="4697027" y="3501008"/>
            <a:ext cx="1099109" cy="2188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a:extLst>
              <a:ext uri="{FF2B5EF4-FFF2-40B4-BE49-F238E27FC236}">
                <a16:creationId xmlns:a16="http://schemas.microsoft.com/office/drawing/2014/main" id="{10B42EE9-3646-EA49-9DDA-08A1A443919D}"/>
              </a:ext>
            </a:extLst>
          </p:cNvPr>
          <p:cNvCxnSpPr>
            <a:cxnSpLocks/>
          </p:cNvCxnSpPr>
          <p:nvPr/>
        </p:nvCxnSpPr>
        <p:spPr bwMode="auto">
          <a:xfrm flipH="1">
            <a:off x="2842882" y="3861048"/>
            <a:ext cx="288124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654BA383-9375-C547-A0FB-C6172EF9DFC4}"/>
              </a:ext>
            </a:extLst>
          </p:cNvPr>
          <p:cNvCxnSpPr>
            <a:cxnSpLocks/>
          </p:cNvCxnSpPr>
          <p:nvPr/>
        </p:nvCxnSpPr>
        <p:spPr bwMode="auto">
          <a:xfrm flipH="1">
            <a:off x="3779912" y="2060848"/>
            <a:ext cx="2160240"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CD58193B-482E-4A48-BC6E-CB704D2C2911}"/>
              </a:ext>
            </a:extLst>
          </p:cNvPr>
          <p:cNvCxnSpPr>
            <a:cxnSpLocks/>
          </p:cNvCxnSpPr>
          <p:nvPr/>
        </p:nvCxnSpPr>
        <p:spPr bwMode="auto">
          <a:xfrm flipH="1">
            <a:off x="395536" y="2578690"/>
            <a:ext cx="5193386" cy="58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63F23A17-0A51-CA42-BEB5-895D37938ECC}"/>
              </a:ext>
            </a:extLst>
          </p:cNvPr>
          <p:cNvCxnSpPr>
            <a:cxnSpLocks/>
          </p:cNvCxnSpPr>
          <p:nvPr/>
        </p:nvCxnSpPr>
        <p:spPr bwMode="auto">
          <a:xfrm flipH="1">
            <a:off x="2915816" y="2488551"/>
            <a:ext cx="2952329" cy="137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fik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310082" y="6426915"/>
            <a:ext cx="855927" cy="300912"/>
          </a:xfrm>
          <a:prstGeom prst="rect">
            <a:avLst/>
          </a:prstGeom>
        </p:spPr>
      </p:pic>
      <p:sp>
        <p:nvSpPr>
          <p:cNvPr id="19" name="Fußzeilenplatzhalter 4"/>
          <p:cNvSpPr txBox="1">
            <a:spLocks/>
          </p:cNvSpPr>
          <p:nvPr/>
        </p:nvSpPr>
        <p:spPr bwMode="auto">
          <a:xfrm>
            <a:off x="1166009" y="6523986"/>
            <a:ext cx="6956043" cy="253916"/>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l">
              <a:defRPr/>
            </a:pPr>
            <a:r>
              <a:rPr lang="de-DE" sz="1000" dirty="0">
                <a:solidFill>
                  <a:schemeClr val="tx1">
                    <a:lumMod val="50000"/>
                    <a:lumOff val="50000"/>
                  </a:schemeClr>
                </a:solidFill>
              </a:rPr>
              <a:t>CC-BY Ilka Huesmann, Cedric </a:t>
            </a:r>
            <a:r>
              <a:rPr lang="de-DE" sz="1000" dirty="0" err="1">
                <a:solidFill>
                  <a:schemeClr val="tx1">
                    <a:lumMod val="50000"/>
                    <a:lumOff val="50000"/>
                  </a:schemeClr>
                </a:solidFill>
              </a:rPr>
              <a:t>Lawida</a:t>
            </a:r>
            <a:r>
              <a:rPr lang="de-DE" sz="1000" dirty="0">
                <a:solidFill>
                  <a:schemeClr val="tx1">
                    <a:lumMod val="50000"/>
                    <a:lumOff val="50000"/>
                  </a:schemeClr>
                </a:solidFill>
              </a:rPr>
              <a:t>, Till </a:t>
            </a:r>
            <a:r>
              <a:rPr lang="de-DE" sz="1000" dirty="0" err="1">
                <a:solidFill>
                  <a:schemeClr val="tx1">
                    <a:lumMod val="50000"/>
                    <a:lumOff val="50000"/>
                  </a:schemeClr>
                </a:solidFill>
              </a:rPr>
              <a:t>Woerfel</a:t>
            </a:r>
            <a:r>
              <a:rPr lang="de-DE" sz="1000" dirty="0">
                <a:solidFill>
                  <a:schemeClr val="tx1">
                    <a:lumMod val="50000"/>
                    <a:lumOff val="50000"/>
                  </a:schemeClr>
                </a:solidFill>
              </a:rPr>
              <a:t>, Janna Gutenberg, Universität zu Köln, &amp; Anne Wernicke, Universität Bielefeld. </a:t>
            </a:r>
          </a:p>
        </p:txBody>
      </p:sp>
    </p:spTree>
    <p:extLst>
      <p:ext uri="{BB962C8B-B14F-4D97-AF65-F5344CB8AC3E}">
        <p14:creationId xmlns:p14="http://schemas.microsoft.com/office/powerpoint/2010/main" val="1802697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1810</Words>
  <Application>Microsoft Office PowerPoint</Application>
  <DocSecurity>0</DocSecurity>
  <PresentationFormat>Bildschirmpräsentation (4:3)</PresentationFormat>
  <Paragraphs>186</Paragraphs>
  <Slides>15</Slides>
  <Notes>12</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15</vt:i4>
      </vt:variant>
    </vt:vector>
  </HeadingPairs>
  <TitlesOfParts>
    <vt:vector size="24" baseType="lpstr">
      <vt:lpstr>Arial</vt:lpstr>
      <vt:lpstr>Calibri</vt:lpstr>
      <vt:lpstr>Calibri Light</vt:lpstr>
      <vt:lpstr>Geneva</vt:lpstr>
      <vt:lpstr>Tahoma</vt:lpstr>
      <vt:lpstr>Times New Roman</vt:lpstr>
      <vt:lpstr>Wingdings</vt:lpstr>
      <vt:lpstr>Office</vt:lpstr>
      <vt:lpstr>1_Office</vt:lpstr>
      <vt:lpstr>PowerPoint-Präsentation</vt:lpstr>
      <vt:lpstr>PowerPoint-Präsentation</vt:lpstr>
      <vt:lpstr>Agenda</vt:lpstr>
      <vt:lpstr>Sprachsensibler Fachunterricht nach dem Scaffolding-Prinzip </vt:lpstr>
      <vt:lpstr>Makroscaffolding:  Sprachsensible Unterrichtsplanung </vt:lpstr>
      <vt:lpstr>Sprachsensible Unterrichtsplanung  mit digitalen Ressourcen</vt:lpstr>
      <vt:lpstr>Gestaltung sprachsensiblen Fachunterrichts (vgl. Kniffka, 2012)</vt:lpstr>
      <vt:lpstr>Potenziale digitaler Ressourcen für den sprachsensiblen Fachunterricht</vt:lpstr>
      <vt:lpstr>Beispiel: Brainstorming und Clustern mit Mural</vt:lpstr>
      <vt:lpstr>Beratung &amp; Reflexion</vt:lpstr>
      <vt:lpstr>Beratung bei der Unterrichtsplanung</vt:lpstr>
      <vt:lpstr>Reflexion</vt:lpstr>
      <vt:lpstr>Unterrichtsplanung</vt:lpstr>
      <vt:lpstr>Makroscaffolding Teil 3: Unterrichtsplanung</vt:lpstr>
      <vt:lpstr>Literatur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Charlyn Lipke (ZLB)</dc:creator>
  <cp:keywords/>
  <dc:description/>
  <cp:lastModifiedBy>Schütze, Sylvia Birgit</cp:lastModifiedBy>
  <cp:revision>549</cp:revision>
  <cp:lastPrinted>2024-08-09T11:40:29Z</cp:lastPrinted>
  <dcterms:created xsi:type="dcterms:W3CDTF">2020-04-15T09:57:38Z</dcterms:created>
  <dcterms:modified xsi:type="dcterms:W3CDTF">2024-10-20T15:35:23Z</dcterms:modified>
  <cp:category/>
  <dc:identifier/>
  <cp:contentStatus/>
  <dc:language/>
  <cp:version/>
</cp:coreProperties>
</file>