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5_0.xml" ContentType="application/vnd.ms-powerpoint.comments+xml"/>
  <Override PartName="/ppt/comments/modernComment_108_0.xml" ContentType="application/vnd.ms-powerpoint.comments+xml"/>
  <Override PartName="/ppt/comments/modernComment_10F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79" r:id="rId28"/>
    <p:sldId id="280" r:id="rId29"/>
  </p:sldIdLst>
  <p:sldSz cx="9144000" cy="6858000" type="screen4x3"/>
  <p:notesSz cx="9926638" cy="6797675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273BB5-FA71-15B4-6423-CA8BF5DB5F3B}" name="Marie Drasnin" initials="MD" userId="cc485446bed5bbc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weitzer, Julia" initials="S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2359" autoAdjust="0"/>
  </p:normalViewPr>
  <p:slideViewPr>
    <p:cSldViewPr>
      <p:cViewPr varScale="1">
        <p:scale>
          <a:sx n="81" d="100"/>
          <a:sy n="81" d="100"/>
        </p:scale>
        <p:origin x="24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3BEE49-60B1-1D45-9F04-8CA71D99D316}" authorId="{81273BB5-FA71-15B4-6423-CA8BF5DB5F3B}" created="2024-07-31T09:30:38.5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spMk id="11" creationId="{00000000-0000-0000-0000-000000000000}"/>
      <ac:txMk cp="226" len="32">
        <ac:context len="349" hash="2447081613"/>
      </ac:txMk>
    </ac:txMkLst>
    <p188:pos x="5444072" y="1329204"/>
    <p188:txBody>
      <a:bodyPr/>
      <a:lstStyle/>
      <a:p>
        <a:r>
          <a:rPr lang="en-GB"/>
          <a:t>Ich würde die zweite Worthälfte auch großschreiben, aber vielleicht hat das hier einen didaktischen Sinn?</a:t>
        </a:r>
      </a:p>
    </p188:txBody>
  </p188:cm>
</p188:cmLst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965E73-B6B6-0544-A864-17E680726B8A}" authorId="{81273BB5-FA71-15B4-6423-CA8BF5DB5F3B}" created="2024-07-31T10:34:36.6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spMk id="5" creationId="{00000000-0000-0000-0000-000000000000}"/>
      <ac:txMk cp="26" len="25">
        <ac:context len="737" hash="1042893778"/>
      </ac:txMk>
    </ac:txMkLst>
    <p188:pos x="2599939" y="602106"/>
    <p188:txBody>
      <a:bodyPr/>
      <a:lstStyle/>
      <a:p>
        <a:r>
          <a:rPr lang="en-GB"/>
          <a:t>Schüler*innen? Oder zählt das als Zitat?</a:t>
        </a:r>
      </a:p>
    </p188:txBody>
  </p188:cm>
  <p188:cm id="{3DD680EA-4E65-3842-A2D0-64342020F14A}" authorId="{81273BB5-FA71-15B4-6423-CA8BF5DB5F3B}" created="2024-07-31T10:35:53.70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spMk id="5" creationId="{00000000-0000-0000-0000-000000000000}"/>
      <ac:txMk cp="576" len="25">
        <ac:context len="737" hash="1042893778"/>
      </ac:txMk>
    </ac:txMkLst>
    <p188:pos x="2599939" y="3526539"/>
    <p188:txBody>
      <a:bodyPr/>
      <a:lstStyle/>
      <a:p>
        <a:r>
          <a:rPr lang="en-GB"/>
          <a:t>s.o.</a:t>
        </a:r>
      </a:p>
    </p188:txBody>
  </p188:cm>
</p188:cmLst>
</file>

<file path=ppt/comments/modernComment_10F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A78FDF-E4F4-4042-B88A-0305C8BC9237}" authorId="{81273BB5-FA71-15B4-6423-CA8BF5DB5F3B}" created="2024-07-31T10:44:20.0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24" creationId="{00000000-0000-0000-0000-000000000000}"/>
      <ac:txMk cp="161" len="9">
        <ac:context len="256" hash="3590030220"/>
      </ac:txMk>
    </ac:txMkLst>
    <p188:pos x="2860179" y="1956688"/>
    <p188:txBody>
      <a:bodyPr/>
      <a:lstStyle/>
      <a:p>
        <a:r>
          <a:rPr lang="en-GB"/>
          <a:t>Lesewege?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779CD-7CDF-4A4E-9782-AA27F9A1AD53}" type="doc">
      <dgm:prSet loTypeId="urn:microsoft.com/office/officeart/2005/8/layout/hierarchy4#1" loCatId="hierarchy" qsTypeId="urn:microsoft.com/office/officeart/2005/8/quickstyle/simple1" qsCatId="simple" csTypeId="urn:microsoft.com/office/officeart/2005/8/colors/accent5_4" csCatId="accent5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96DF1653-D89E-4D58-BEF3-C6C1348D34F5}">
      <dgm:prSet phldrT="[Text]"/>
      <dgm:spPr bwMode="auto"/>
      <dgm:t>
        <a:bodyPr/>
        <a:lstStyle/>
        <a:p>
          <a:pPr>
            <a:defRPr/>
          </a:pPr>
          <a:r>
            <a:rPr lang="de-DE" b="1"/>
            <a:t>Scaffolding</a:t>
          </a:r>
          <a:endParaRPr/>
        </a:p>
      </dgm:t>
    </dgm:pt>
    <dgm:pt modelId="{EE265EAF-7FB8-4246-BDF8-C8CEC8068DF6}" type="parTrans" cxnId="{8358AA46-1C02-48FB-A124-9B41F02EBDF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1FC7D0F6-CE64-470E-9E2C-4C254611AEA0}" type="sibTrans" cxnId="{8358AA46-1C02-48FB-A124-9B41F02EBDF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2FCDEE0-7652-4097-91D2-9CFBA9E8D955}">
      <dgm:prSet phldrT="[Text]"/>
      <dgm:spPr bwMode="auto"/>
      <dgm:t>
        <a:bodyPr/>
        <a:lstStyle/>
        <a:p>
          <a:pPr>
            <a:defRPr/>
          </a:pPr>
          <a:r>
            <a:rPr lang="de-DE" b="1"/>
            <a:t>Lernstands-analyse</a:t>
          </a:r>
          <a:endParaRPr/>
        </a:p>
      </dgm:t>
    </dgm:pt>
    <dgm:pt modelId="{E089B169-58AA-4ED7-BC6D-5E360B9932F6}" type="parTrans" cxnId="{503511A8-702A-433C-A5AF-B28DD3B51EC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F9545AD-9C5C-43CB-BEF0-2A9807C29246}" type="sibTrans" cxnId="{503511A8-702A-433C-A5AF-B28DD3B51EC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DF5DA53-C33E-4FDF-BF14-B712B87BD0CE}">
      <dgm:prSet phldrT="[Text]"/>
      <dgm:spPr bwMode="auto"/>
      <dgm:t>
        <a:bodyPr/>
        <a:lstStyle/>
        <a:p>
          <a:pPr>
            <a:defRPr/>
          </a:pPr>
          <a:r>
            <a:rPr lang="de-DE" b="1"/>
            <a:t>Bedarfs-</a:t>
          </a:r>
          <a:br>
            <a:rPr lang="de-DE" b="1"/>
          </a:br>
          <a:r>
            <a:rPr lang="de-DE" b="1"/>
            <a:t>analyse</a:t>
          </a:r>
          <a:endParaRPr/>
        </a:p>
      </dgm:t>
    </dgm:pt>
    <dgm:pt modelId="{FAB0837D-74EC-4CC8-B35A-4A6A0EAA6A32}" type="parTrans" cxnId="{61839B0D-FB45-490C-856E-4F502DCED6A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C7DF6285-AF89-4AE4-AFDA-F5E75CD4DBB1}" type="sibTrans" cxnId="{61839B0D-FB45-490C-856E-4F502DCED6A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1A33621-B883-465E-8B11-2B67BEB65FA0}">
      <dgm:prSet phldrT="[Text]"/>
      <dgm:spPr bwMode="auto"/>
      <dgm:t>
        <a:bodyPr/>
        <a:lstStyle/>
        <a:p>
          <a:pPr>
            <a:defRPr/>
          </a:pPr>
          <a:r>
            <a:rPr lang="de-DE" b="1"/>
            <a:t>Unterrichts-kommunikation</a:t>
          </a:r>
          <a:endParaRPr/>
        </a:p>
      </dgm:t>
    </dgm:pt>
    <dgm:pt modelId="{27A19F0F-249C-4DD2-B3F5-5001406C9506}" type="parTrans" cxnId="{96A0CFA4-06EA-4073-A3C3-31E3EFB47E0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51C5F4A9-4B6B-4221-93C6-9D67F61D4E75}" type="sibTrans" cxnId="{96A0CFA4-06EA-4073-A3C3-31E3EFB47E0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38D8EF7-4CFF-4738-ACBC-617BCABC3AF9}">
      <dgm:prSet phldrT=""/>
      <dgm:spPr bwMode="auto"/>
      <dgm:t>
        <a:bodyPr/>
        <a:lstStyle/>
        <a:p>
          <a:pPr>
            <a:defRPr/>
          </a:pPr>
          <a:r>
            <a:rPr lang="de-DE" b="1"/>
            <a:t>Unterrichts-planung</a:t>
          </a:r>
          <a:endParaRPr/>
        </a:p>
      </dgm:t>
    </dgm:pt>
    <dgm:pt modelId="{98329236-A220-4C3B-86DD-2E850F0C6E8F}" type="parTrans" cxnId="{21649DE5-6E64-4F93-BE19-8D33A16911F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BC7057F-9D81-4880-98D6-FE64C75A83BE}" type="sibTrans" cxnId="{21649DE5-6E64-4F93-BE19-8D33A16911F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031034E4-6323-4DDC-AD92-E36AE1691E90}" type="pres">
      <dgm:prSet presAssocID="{CA9779CD-7CDF-4A4E-9782-AA27F9A1AD5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 bwMode="auto"/>
    </dgm:pt>
    <dgm:pt modelId="{6A0D3601-B6F0-4C56-A5B9-3F232C39088F}" type="pres">
      <dgm:prSet presAssocID="{96DF1653-D89E-4D58-BEF3-C6C1348D34F5}" presName="vertOne" presStyleCnt="0"/>
      <dgm:spPr bwMode="auto"/>
    </dgm:pt>
    <dgm:pt modelId="{8866CFE7-CD6B-4152-97BE-9E749E4687AC}" type="pres">
      <dgm:prSet presAssocID="{96DF1653-D89E-4D58-BEF3-C6C1348D34F5}" presName="txOne" presStyleLbl="node0" presStyleIdx="0" presStyleCnt="1">
        <dgm:presLayoutVars>
          <dgm:chPref val="3"/>
        </dgm:presLayoutVars>
      </dgm:prSet>
      <dgm:spPr bwMode="auto"/>
    </dgm:pt>
    <dgm:pt modelId="{22A553FD-00E6-4C16-A8E8-CB7BB6087B21}" type="pres">
      <dgm:prSet presAssocID="{96DF1653-D89E-4D58-BEF3-C6C1348D34F5}" presName="parTransOne" presStyleCnt="0"/>
      <dgm:spPr bwMode="auto"/>
    </dgm:pt>
    <dgm:pt modelId="{2979CABA-FE3A-41D6-9B6F-8284C23B1EC8}" type="pres">
      <dgm:prSet presAssocID="{96DF1653-D89E-4D58-BEF3-C6C1348D34F5}" presName="horzOne" presStyleCnt="0"/>
      <dgm:spPr bwMode="auto"/>
    </dgm:pt>
    <dgm:pt modelId="{E615ED3A-4B6F-42F0-A226-5B79D4220546}" type="pres">
      <dgm:prSet presAssocID="{9DF5DA53-C33E-4FDF-BF14-B712B87BD0CE}" presName="vertTwo" presStyleCnt="0"/>
      <dgm:spPr bwMode="auto"/>
    </dgm:pt>
    <dgm:pt modelId="{E775521C-4A6E-49D3-8D4C-098A954AF810}" type="pres">
      <dgm:prSet presAssocID="{9DF5DA53-C33E-4FDF-BF14-B712B87BD0CE}" presName="txTwo" presStyleLbl="node2" presStyleIdx="0" presStyleCnt="4">
        <dgm:presLayoutVars>
          <dgm:chPref val="3"/>
        </dgm:presLayoutVars>
      </dgm:prSet>
      <dgm:spPr bwMode="auto"/>
    </dgm:pt>
    <dgm:pt modelId="{AFDAB742-308E-4C0A-9F93-28319664CFD1}" type="pres">
      <dgm:prSet presAssocID="{9DF5DA53-C33E-4FDF-BF14-B712B87BD0CE}" presName="horzTwo" presStyleCnt="0"/>
      <dgm:spPr bwMode="auto"/>
    </dgm:pt>
    <dgm:pt modelId="{E32AC2CA-4F5F-4534-B0D6-CB3B70A95067}" type="pres">
      <dgm:prSet presAssocID="{C7DF6285-AF89-4AE4-AFDA-F5E75CD4DBB1}" presName="sibSpaceTwo" presStyleCnt="0"/>
      <dgm:spPr bwMode="auto"/>
    </dgm:pt>
    <dgm:pt modelId="{B3B78F71-5282-4CE9-B5AD-371A053D156C}" type="pres">
      <dgm:prSet presAssocID="{22FCDEE0-7652-4097-91D2-9CFBA9E8D955}" presName="vertTwo" presStyleCnt="0"/>
      <dgm:spPr bwMode="auto"/>
    </dgm:pt>
    <dgm:pt modelId="{78546249-519C-40BE-816A-D91A24FF8FA4}" type="pres">
      <dgm:prSet presAssocID="{22FCDEE0-7652-4097-91D2-9CFBA9E8D955}" presName="txTwo" presStyleLbl="node2" presStyleIdx="1" presStyleCnt="4">
        <dgm:presLayoutVars>
          <dgm:chPref val="3"/>
        </dgm:presLayoutVars>
      </dgm:prSet>
      <dgm:spPr bwMode="auto"/>
    </dgm:pt>
    <dgm:pt modelId="{2D84C9A9-9537-4B7A-BE7D-1B8A41B26A4D}" type="pres">
      <dgm:prSet presAssocID="{22FCDEE0-7652-4097-91D2-9CFBA9E8D955}" presName="horzTwo" presStyleCnt="0"/>
      <dgm:spPr bwMode="auto"/>
    </dgm:pt>
    <dgm:pt modelId="{BE9D07CF-6790-482B-96E0-5AFA72BCA9C4}" type="pres">
      <dgm:prSet presAssocID="{BF9545AD-9C5C-43CB-BEF0-2A9807C29246}" presName="sibSpaceTwo" presStyleCnt="0"/>
      <dgm:spPr bwMode="auto"/>
    </dgm:pt>
    <dgm:pt modelId="{215512BE-C47F-451A-BE7F-21AD1FD2ECE1}" type="pres">
      <dgm:prSet presAssocID="{838D8EF7-4CFF-4738-ACBC-617BCABC3AF9}" presName="vertTwo" presStyleCnt="0"/>
      <dgm:spPr bwMode="auto"/>
    </dgm:pt>
    <dgm:pt modelId="{589C3D70-0088-4088-85A6-D3988CB7AE6D}" type="pres">
      <dgm:prSet presAssocID="{838D8EF7-4CFF-4738-ACBC-617BCABC3AF9}" presName="txTwo" presStyleLbl="node2" presStyleIdx="2" presStyleCnt="4">
        <dgm:presLayoutVars>
          <dgm:chPref val="3"/>
        </dgm:presLayoutVars>
      </dgm:prSet>
      <dgm:spPr bwMode="auto"/>
    </dgm:pt>
    <dgm:pt modelId="{6631CA10-5E51-49CB-BAC1-0CFD98A3FA45}" type="pres">
      <dgm:prSet presAssocID="{838D8EF7-4CFF-4738-ACBC-617BCABC3AF9}" presName="horzTwo" presStyleCnt="0"/>
      <dgm:spPr bwMode="auto"/>
    </dgm:pt>
    <dgm:pt modelId="{2089C4E2-E6B8-4371-9F38-3C07F85D7114}" type="pres">
      <dgm:prSet presAssocID="{8BC7057F-9D81-4880-98D6-FE64C75A83BE}" presName="sibSpaceTwo" presStyleCnt="0"/>
      <dgm:spPr bwMode="auto"/>
    </dgm:pt>
    <dgm:pt modelId="{3DB5D14C-2C85-400B-A8EB-EBC243BDCAFC}" type="pres">
      <dgm:prSet presAssocID="{A1A33621-B883-465E-8B11-2B67BEB65FA0}" presName="vertTwo" presStyleCnt="0"/>
      <dgm:spPr bwMode="auto"/>
    </dgm:pt>
    <dgm:pt modelId="{C312E681-CE22-49B3-A1D9-3A21E41158AA}" type="pres">
      <dgm:prSet presAssocID="{A1A33621-B883-465E-8B11-2B67BEB65FA0}" presName="txTwo" presStyleLbl="node2" presStyleIdx="3" presStyleCnt="4">
        <dgm:presLayoutVars>
          <dgm:chPref val="3"/>
        </dgm:presLayoutVars>
      </dgm:prSet>
      <dgm:spPr bwMode="auto"/>
    </dgm:pt>
    <dgm:pt modelId="{0927D086-5185-405E-B7F7-C1293A8B7AA1}" type="pres">
      <dgm:prSet presAssocID="{A1A33621-B883-465E-8B11-2B67BEB65FA0}" presName="horzTwo" presStyleCnt="0"/>
      <dgm:spPr bwMode="auto"/>
    </dgm:pt>
  </dgm:ptLst>
  <dgm:cxnLst>
    <dgm:cxn modelId="{61839B0D-FB45-490C-856E-4F502DCED6AF}" srcId="{96DF1653-D89E-4D58-BEF3-C6C1348D34F5}" destId="{9DF5DA53-C33E-4FDF-BF14-B712B87BD0CE}" srcOrd="0" destOrd="0" parTransId="{FAB0837D-74EC-4CC8-B35A-4A6A0EAA6A32}" sibTransId="{C7DF6285-AF89-4AE4-AFDA-F5E75CD4DBB1}"/>
    <dgm:cxn modelId="{8358AA46-1C02-48FB-A124-9B41F02EBDFB}" srcId="{CA9779CD-7CDF-4A4E-9782-AA27F9A1AD53}" destId="{96DF1653-D89E-4D58-BEF3-C6C1348D34F5}" srcOrd="0" destOrd="0" parTransId="{EE265EAF-7FB8-4246-BDF8-C8CEC8068DF6}" sibTransId="{1FC7D0F6-CE64-470E-9E2C-4C254611AEA0}"/>
    <dgm:cxn modelId="{E85A1648-C923-4B2C-9722-066E5459BFE0}" type="presOf" srcId="{9DF5DA53-C33E-4FDF-BF14-B712B87BD0CE}" destId="{E775521C-4A6E-49D3-8D4C-098A954AF810}" srcOrd="0" destOrd="0" presId="urn:microsoft.com/office/officeart/2005/8/layout/hierarchy4#1"/>
    <dgm:cxn modelId="{91540E4B-F23F-41A8-9188-4C2872BDC377}" type="presOf" srcId="{96DF1653-D89E-4D58-BEF3-C6C1348D34F5}" destId="{8866CFE7-CD6B-4152-97BE-9E749E4687AC}" srcOrd="0" destOrd="0" presId="urn:microsoft.com/office/officeart/2005/8/layout/hierarchy4#1"/>
    <dgm:cxn modelId="{AAAA3A6C-71FC-492E-84B2-773156F7BED0}" type="presOf" srcId="{22FCDEE0-7652-4097-91D2-9CFBA9E8D955}" destId="{78546249-519C-40BE-816A-D91A24FF8FA4}" srcOrd="0" destOrd="0" presId="urn:microsoft.com/office/officeart/2005/8/layout/hierarchy4#1"/>
    <dgm:cxn modelId="{2FEB2E5A-A49A-4F18-8E7D-C57BB1E49B0F}" type="presOf" srcId="{CA9779CD-7CDF-4A4E-9782-AA27F9A1AD53}" destId="{031034E4-6323-4DDC-AD92-E36AE1691E90}" srcOrd="0" destOrd="0" presId="urn:microsoft.com/office/officeart/2005/8/layout/hierarchy4#1"/>
    <dgm:cxn modelId="{7E67FB87-5441-4DDF-80D2-A26C8FFFE049}" type="presOf" srcId="{838D8EF7-4CFF-4738-ACBC-617BCABC3AF9}" destId="{589C3D70-0088-4088-85A6-D3988CB7AE6D}" srcOrd="0" destOrd="0" presId="urn:microsoft.com/office/officeart/2005/8/layout/hierarchy4#1"/>
    <dgm:cxn modelId="{96A0CFA4-06EA-4073-A3C3-31E3EFB47E06}" srcId="{96DF1653-D89E-4D58-BEF3-C6C1348D34F5}" destId="{A1A33621-B883-465E-8B11-2B67BEB65FA0}" srcOrd="3" destOrd="0" parTransId="{27A19F0F-249C-4DD2-B3F5-5001406C9506}" sibTransId="{51C5F4A9-4B6B-4221-93C6-9D67F61D4E75}"/>
    <dgm:cxn modelId="{503511A8-702A-433C-A5AF-B28DD3B51ECE}" srcId="{96DF1653-D89E-4D58-BEF3-C6C1348D34F5}" destId="{22FCDEE0-7652-4097-91D2-9CFBA9E8D955}" srcOrd="1" destOrd="0" parTransId="{E089B169-58AA-4ED7-BC6D-5E360B9932F6}" sibTransId="{BF9545AD-9C5C-43CB-BEF0-2A9807C29246}"/>
    <dgm:cxn modelId="{21649DE5-6E64-4F93-BE19-8D33A16911F8}" srcId="{96DF1653-D89E-4D58-BEF3-C6C1348D34F5}" destId="{838D8EF7-4CFF-4738-ACBC-617BCABC3AF9}" srcOrd="2" destOrd="0" parTransId="{98329236-A220-4C3B-86DD-2E850F0C6E8F}" sibTransId="{8BC7057F-9D81-4880-98D6-FE64C75A83BE}"/>
    <dgm:cxn modelId="{9C31D1E7-B046-4102-B95E-FEA2B266AD4B}" type="presOf" srcId="{A1A33621-B883-465E-8B11-2B67BEB65FA0}" destId="{C312E681-CE22-49B3-A1D9-3A21E41158AA}" srcOrd="0" destOrd="0" presId="urn:microsoft.com/office/officeart/2005/8/layout/hierarchy4#1"/>
    <dgm:cxn modelId="{EE94F4F2-D305-4897-A071-6C9E4A16EFDC}" type="presParOf" srcId="{031034E4-6323-4DDC-AD92-E36AE1691E90}" destId="{6A0D3601-B6F0-4C56-A5B9-3F232C39088F}" srcOrd="0" destOrd="0" presId="urn:microsoft.com/office/officeart/2005/8/layout/hierarchy4#1"/>
    <dgm:cxn modelId="{B16705A0-7BDD-4A89-B8DE-04FB9A964FFC}" type="presParOf" srcId="{6A0D3601-B6F0-4C56-A5B9-3F232C39088F}" destId="{8866CFE7-CD6B-4152-97BE-9E749E4687AC}" srcOrd="0" destOrd="0" presId="urn:microsoft.com/office/officeart/2005/8/layout/hierarchy4#1"/>
    <dgm:cxn modelId="{7129B9A5-5170-4C13-99E3-8470D7973103}" type="presParOf" srcId="{6A0D3601-B6F0-4C56-A5B9-3F232C39088F}" destId="{22A553FD-00E6-4C16-A8E8-CB7BB6087B21}" srcOrd="1" destOrd="0" presId="urn:microsoft.com/office/officeart/2005/8/layout/hierarchy4#1"/>
    <dgm:cxn modelId="{4EFA3F1C-60D0-4C77-8AE3-1945C1072C44}" type="presParOf" srcId="{6A0D3601-B6F0-4C56-A5B9-3F232C39088F}" destId="{2979CABA-FE3A-41D6-9B6F-8284C23B1EC8}" srcOrd="2" destOrd="0" presId="urn:microsoft.com/office/officeart/2005/8/layout/hierarchy4#1"/>
    <dgm:cxn modelId="{81F8209E-06DB-42AB-BAC7-8D09B3AF680B}" type="presParOf" srcId="{2979CABA-FE3A-41D6-9B6F-8284C23B1EC8}" destId="{E615ED3A-4B6F-42F0-A226-5B79D4220546}" srcOrd="0" destOrd="0" presId="urn:microsoft.com/office/officeart/2005/8/layout/hierarchy4#1"/>
    <dgm:cxn modelId="{2B005327-2AF9-4327-BC7C-FABF6FDBFFDC}" type="presParOf" srcId="{E615ED3A-4B6F-42F0-A226-5B79D4220546}" destId="{E775521C-4A6E-49D3-8D4C-098A954AF810}" srcOrd="0" destOrd="0" presId="urn:microsoft.com/office/officeart/2005/8/layout/hierarchy4#1"/>
    <dgm:cxn modelId="{6846C48E-913F-4CFB-A8A0-34F96860A256}" type="presParOf" srcId="{E615ED3A-4B6F-42F0-A226-5B79D4220546}" destId="{AFDAB742-308E-4C0A-9F93-28319664CFD1}" srcOrd="1" destOrd="0" presId="urn:microsoft.com/office/officeart/2005/8/layout/hierarchy4#1"/>
    <dgm:cxn modelId="{0B7CC3E1-4D95-47D2-8CB8-20BE6C7DCFE8}" type="presParOf" srcId="{2979CABA-FE3A-41D6-9B6F-8284C23B1EC8}" destId="{E32AC2CA-4F5F-4534-B0D6-CB3B70A95067}" srcOrd="1" destOrd="0" presId="urn:microsoft.com/office/officeart/2005/8/layout/hierarchy4#1"/>
    <dgm:cxn modelId="{DC659EC4-6D8F-4A19-BEF8-D4C02BA5776F}" type="presParOf" srcId="{2979CABA-FE3A-41D6-9B6F-8284C23B1EC8}" destId="{B3B78F71-5282-4CE9-B5AD-371A053D156C}" srcOrd="2" destOrd="0" presId="urn:microsoft.com/office/officeart/2005/8/layout/hierarchy4#1"/>
    <dgm:cxn modelId="{E802B031-AEBF-4652-A6EF-EC2296C69BDE}" type="presParOf" srcId="{B3B78F71-5282-4CE9-B5AD-371A053D156C}" destId="{78546249-519C-40BE-816A-D91A24FF8FA4}" srcOrd="0" destOrd="0" presId="urn:microsoft.com/office/officeart/2005/8/layout/hierarchy4#1"/>
    <dgm:cxn modelId="{730FFE64-C2B8-4CE3-90A5-4B296420D31A}" type="presParOf" srcId="{B3B78F71-5282-4CE9-B5AD-371A053D156C}" destId="{2D84C9A9-9537-4B7A-BE7D-1B8A41B26A4D}" srcOrd="1" destOrd="0" presId="urn:microsoft.com/office/officeart/2005/8/layout/hierarchy4#1"/>
    <dgm:cxn modelId="{4D31612C-6291-481A-BDBF-38FA8AEE49EC}" type="presParOf" srcId="{2979CABA-FE3A-41D6-9B6F-8284C23B1EC8}" destId="{BE9D07CF-6790-482B-96E0-5AFA72BCA9C4}" srcOrd="3" destOrd="0" presId="urn:microsoft.com/office/officeart/2005/8/layout/hierarchy4#1"/>
    <dgm:cxn modelId="{4355F56E-F1BF-4E4A-8D3A-B993D05BB5E3}" type="presParOf" srcId="{2979CABA-FE3A-41D6-9B6F-8284C23B1EC8}" destId="{215512BE-C47F-451A-BE7F-21AD1FD2ECE1}" srcOrd="4" destOrd="0" presId="urn:microsoft.com/office/officeart/2005/8/layout/hierarchy4#1"/>
    <dgm:cxn modelId="{A9447824-EA22-4463-BB02-5AD488025A41}" type="presParOf" srcId="{215512BE-C47F-451A-BE7F-21AD1FD2ECE1}" destId="{589C3D70-0088-4088-85A6-D3988CB7AE6D}" srcOrd="0" destOrd="0" presId="urn:microsoft.com/office/officeart/2005/8/layout/hierarchy4#1"/>
    <dgm:cxn modelId="{C6E526E3-726E-4AA2-99C9-8EB76A4AAD4D}" type="presParOf" srcId="{215512BE-C47F-451A-BE7F-21AD1FD2ECE1}" destId="{6631CA10-5E51-49CB-BAC1-0CFD98A3FA45}" srcOrd="1" destOrd="0" presId="urn:microsoft.com/office/officeart/2005/8/layout/hierarchy4#1"/>
    <dgm:cxn modelId="{D113600D-B802-4EE7-8728-5ACA444C328B}" type="presParOf" srcId="{2979CABA-FE3A-41D6-9B6F-8284C23B1EC8}" destId="{2089C4E2-E6B8-4371-9F38-3C07F85D7114}" srcOrd="5" destOrd="0" presId="urn:microsoft.com/office/officeart/2005/8/layout/hierarchy4#1"/>
    <dgm:cxn modelId="{072810D2-E695-451F-886D-8091BA316E26}" type="presParOf" srcId="{2979CABA-FE3A-41D6-9B6F-8284C23B1EC8}" destId="{3DB5D14C-2C85-400B-A8EB-EBC243BDCAFC}" srcOrd="6" destOrd="0" presId="urn:microsoft.com/office/officeart/2005/8/layout/hierarchy4#1"/>
    <dgm:cxn modelId="{E56021A7-44BB-439B-BA3F-DBAF412E68A3}" type="presParOf" srcId="{3DB5D14C-2C85-400B-A8EB-EBC243BDCAFC}" destId="{C312E681-CE22-49B3-A1D9-3A21E41158AA}" srcOrd="0" destOrd="0" presId="urn:microsoft.com/office/officeart/2005/8/layout/hierarchy4#1"/>
    <dgm:cxn modelId="{6A053161-5C8C-414F-849D-B0E08D58C360}" type="presParOf" srcId="{3DB5D14C-2C85-400B-A8EB-EBC243BDCAFC}" destId="{0927D086-5185-405E-B7F7-C1293A8B7AA1}" srcOrd="1" destOrd="0" presId="urn:microsoft.com/office/officeart/2005/8/layout/hierarchy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B268D-51F0-FD4C-B74B-AB44476E0389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564ADE52-7B16-1A41-AFEB-A539932BEDCA}">
      <dgm:prSet phldrT="[Text]"/>
      <dgm:spPr bwMode="auto"/>
      <dgm:t>
        <a:bodyPr/>
        <a:lstStyle/>
        <a:p>
          <a:pPr>
            <a:defRPr/>
          </a:pPr>
          <a:r>
            <a:rPr lang="de-DE" b="1">
              <a:solidFill>
                <a:schemeClr val="tx1"/>
              </a:solidFill>
            </a:rPr>
            <a:t>multimedial und symmedial</a:t>
          </a:r>
          <a:endParaRPr b="1">
            <a:solidFill>
              <a:schemeClr val="tx1"/>
            </a:solidFill>
          </a:endParaRPr>
        </a:p>
      </dgm:t>
    </dgm:pt>
    <dgm:pt modelId="{379B24D6-39F5-9146-9201-CF2F330F6EE0}" type="parTrans" cxnId="{FD5BE58F-9565-A243-852C-E88E7923DE5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62480404-1A17-6941-91D6-E91F1ED152BD}" type="sibTrans" cxnId="{FD5BE58F-9565-A243-852C-E88E7923DE5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6DCD5FA-D47E-1447-8A99-47003F946352}">
      <dgm:prSet phldrT="[Text]"/>
      <dgm:spPr bwMode="auto"/>
      <dgm:t>
        <a:bodyPr/>
        <a:lstStyle/>
        <a:p>
          <a:pPr>
            <a:buFont typeface="Arial"/>
            <a:buChar char="•"/>
            <a:defRPr/>
          </a:pPr>
          <a:r>
            <a:rPr lang="de-DE" dirty="0"/>
            <a:t>Unterschiedliche mediale Formen werden miteinander kombiniert (multimedial).</a:t>
          </a:r>
          <a:endParaRPr dirty="0"/>
        </a:p>
      </dgm:t>
    </dgm:pt>
    <dgm:pt modelId="{15AA8CBC-9027-4545-A778-340A6205ECD3}" type="parTrans" cxnId="{5620B9C2-2FF7-5141-8057-D9B6E945931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4ADA001-DF12-A14E-9126-7603895923DD}" type="sibTrans" cxnId="{5620B9C2-2FF7-5141-8057-D9B6E945931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AA9CB45-B4F9-BD42-8457-18F102BE31F1}">
      <dgm:prSet phldrT="[Text]"/>
      <dgm:spPr bwMode="auto">
        <a:solidFill>
          <a:srgbClr val="E3F1E3"/>
        </a:solidFill>
      </dgm:spPr>
      <dgm:t>
        <a:bodyPr/>
        <a:lstStyle/>
        <a:p>
          <a:pPr>
            <a:defRPr/>
          </a:pPr>
          <a:r>
            <a:rPr lang="de-DE" b="1">
              <a:solidFill>
                <a:schemeClr val="tx1"/>
              </a:solidFill>
            </a:rPr>
            <a:t>hypertextuell</a:t>
          </a:r>
          <a:endParaRPr b="1">
            <a:solidFill>
              <a:schemeClr val="tx1"/>
            </a:solidFill>
          </a:endParaRPr>
        </a:p>
      </dgm:t>
    </dgm:pt>
    <dgm:pt modelId="{5A19FF06-2C5E-3346-A9E2-E9297CC11137}" type="parTrans" cxnId="{9D3D95CA-D0E1-9846-AC35-99EE2F25AA1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0C1AC3C1-CC63-2149-A68B-D7FAA12B7035}" type="sibTrans" cxnId="{9D3D95CA-D0E1-9846-AC35-99EE2F25AA1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3652F375-0EBE-7948-B84A-E3F52334C01C}">
      <dgm:prSet phldrT="[Text]"/>
      <dgm:spPr bwMode="auto"/>
      <dgm:t>
        <a:bodyPr/>
        <a:lstStyle/>
        <a:p>
          <a:pPr>
            <a:buFont typeface="Arial"/>
            <a:buChar char="•"/>
            <a:defRPr/>
          </a:pPr>
          <a:r>
            <a:rPr lang="de-DE" dirty="0"/>
            <a:t>Informationseinheiten sind durch Links miteinander verknüpft.</a:t>
          </a:r>
          <a:endParaRPr dirty="0"/>
        </a:p>
      </dgm:t>
    </dgm:pt>
    <dgm:pt modelId="{ECFE88C3-B19B-D24E-935A-9B8B0B78FD92}" type="parTrans" cxnId="{876AFE7B-C7BB-0447-8249-11B566DC6BE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F5661B8-B5E2-5D47-9A73-1AF2CB10B2DF}" type="sibTrans" cxnId="{876AFE7B-C7BB-0447-8249-11B566DC6BE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ED683D1D-B600-F046-B605-C308F1C2C0BC}">
      <dgm:prSet phldrT="[Text]"/>
      <dgm:spPr bwMode="auto"/>
      <dgm:t>
        <a:bodyPr/>
        <a:lstStyle/>
        <a:p>
          <a:pPr>
            <a:buFont typeface="Arial"/>
            <a:buChar char="•"/>
            <a:defRPr/>
          </a:pPr>
          <a:r>
            <a:rPr lang="de-DE" dirty="0"/>
            <a:t>Die einzelnen medialen Formen sind in einem digitalen Text als komplexes Zeichensystem aufeinander bezogen (</a:t>
          </a:r>
          <a:r>
            <a:rPr lang="de-DE" dirty="0" err="1"/>
            <a:t>symmedial</a:t>
          </a:r>
          <a:r>
            <a:rPr lang="de-DE" dirty="0"/>
            <a:t>).</a:t>
          </a:r>
          <a:endParaRPr dirty="0"/>
        </a:p>
      </dgm:t>
    </dgm:pt>
    <dgm:pt modelId="{BA56DDF5-758F-DB43-B7B0-6F4639675B0D}" type="parTrans" cxnId="{3950A996-16C3-7340-AF46-7F05D987F04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9944428-CB77-DB47-9DDE-24BD7726A9F1}" type="sibTrans" cxnId="{3950A996-16C3-7340-AF46-7F05D987F04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5C4215A-DFAA-2044-839C-2A889D04F874}">
      <dgm:prSet phldrT="[Text]"/>
      <dgm:spPr bwMode="auto"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Font typeface="Arial"/>
            <a:buNone/>
            <a:defRPr/>
          </a:pPr>
          <a:r>
            <a:rPr lang="de-DE" b="1">
              <a:solidFill>
                <a:schemeClr val="tx1"/>
              </a:solidFill>
            </a:rPr>
            <a:t>interaktiv</a:t>
          </a:r>
          <a:endParaRPr/>
        </a:p>
      </dgm:t>
    </dgm:pt>
    <dgm:pt modelId="{038773CF-2272-8B46-9561-3A078C2068B8}" type="parTrans" cxnId="{F0AB53BD-7F7E-C542-B109-44616995B55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36894769-D56B-FF43-88BB-6A46F890D7DD}" type="sibTrans" cxnId="{F0AB53BD-7F7E-C542-B109-44616995B55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61C425F6-E78D-1944-B0C5-85010EA16E17}">
      <dgm:prSet phldrT="[Text]"/>
      <dgm:spPr bwMode="auto"/>
      <dgm:t>
        <a:bodyPr/>
        <a:lstStyle/>
        <a:p>
          <a:pPr>
            <a:buFont typeface="Arial"/>
            <a:buChar char="•"/>
            <a:defRPr/>
          </a:pPr>
          <a:r>
            <a:rPr lang="de-DE" dirty="0"/>
            <a:t>Elemente können bearbeitet werden, Möglichkeiten zur Kommunikation sind gegeben.</a:t>
          </a:r>
          <a:endParaRPr dirty="0"/>
        </a:p>
      </dgm:t>
    </dgm:pt>
    <dgm:pt modelId="{FA39B952-1195-154C-A2EA-914E46588AC5}" type="parTrans" cxnId="{238349A4-5E05-9544-83E1-F309A28F7B3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687F6D8D-606F-AC4E-8F0B-42C119FE0675}" type="sibTrans" cxnId="{238349A4-5E05-9544-83E1-F309A28F7B3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F1A9B65D-0A81-3740-99B0-4E516596D2E4}" type="pres">
      <dgm:prSet presAssocID="{20AB268D-51F0-FD4C-B74B-AB44476E0389}" presName="linear" presStyleCnt="0">
        <dgm:presLayoutVars>
          <dgm:animLvl val="lvl"/>
          <dgm:resizeHandles val="exact"/>
        </dgm:presLayoutVars>
      </dgm:prSet>
      <dgm:spPr bwMode="auto"/>
    </dgm:pt>
    <dgm:pt modelId="{F9F39BF4-848B-0141-A4BD-079D9D9403C1}" type="pres">
      <dgm:prSet presAssocID="{564ADE52-7B16-1A41-AFEB-A539932BEDCA}" presName="parentText" presStyleLbl="node1" presStyleIdx="0" presStyleCnt="3">
        <dgm:presLayoutVars>
          <dgm:chMax val="0"/>
          <dgm:bulletEnabled val="1"/>
        </dgm:presLayoutVars>
      </dgm:prSet>
      <dgm:spPr bwMode="auto"/>
    </dgm:pt>
    <dgm:pt modelId="{38DFEF9C-B5FD-3F4F-9ACB-CFE5EBA050FC}" type="pres">
      <dgm:prSet presAssocID="{564ADE52-7B16-1A41-AFEB-A539932BEDCA}" presName="childText" presStyleLbl="revTx" presStyleIdx="0" presStyleCnt="3">
        <dgm:presLayoutVars>
          <dgm:bulletEnabled val="1"/>
        </dgm:presLayoutVars>
      </dgm:prSet>
      <dgm:spPr bwMode="auto"/>
    </dgm:pt>
    <dgm:pt modelId="{A3C9F81F-3782-D24B-AE1B-FAF3C40E2E49}" type="pres">
      <dgm:prSet presAssocID="{4AA9CB45-B4F9-BD42-8457-18F102BE31F1}" presName="parentText" presStyleLbl="node1" presStyleIdx="1" presStyleCnt="3">
        <dgm:presLayoutVars>
          <dgm:chMax val="0"/>
          <dgm:bulletEnabled val="1"/>
        </dgm:presLayoutVars>
      </dgm:prSet>
      <dgm:spPr bwMode="auto"/>
    </dgm:pt>
    <dgm:pt modelId="{6F123396-B4D2-384B-82C0-F2C74A68ED89}" type="pres">
      <dgm:prSet presAssocID="{4AA9CB45-B4F9-BD42-8457-18F102BE31F1}" presName="childText" presStyleLbl="revTx" presStyleIdx="1" presStyleCnt="3">
        <dgm:presLayoutVars>
          <dgm:bulletEnabled val="1"/>
        </dgm:presLayoutVars>
      </dgm:prSet>
      <dgm:spPr bwMode="auto"/>
    </dgm:pt>
    <dgm:pt modelId="{0956E925-BA35-D14F-88F6-B83293EB45F5}" type="pres">
      <dgm:prSet presAssocID="{95C4215A-DFAA-2044-839C-2A889D04F874}" presName="parentText" presStyleLbl="node1" presStyleIdx="2" presStyleCnt="3">
        <dgm:presLayoutVars>
          <dgm:chMax val="0"/>
          <dgm:bulletEnabled val="1"/>
        </dgm:presLayoutVars>
      </dgm:prSet>
      <dgm:spPr bwMode="auto"/>
    </dgm:pt>
    <dgm:pt modelId="{BDEFFF17-5124-8B48-A3EA-4C6F25FE00E1}" type="pres">
      <dgm:prSet presAssocID="{95C4215A-DFAA-2044-839C-2A889D04F874}" presName="childText" presStyleLbl="revTx" presStyleIdx="2" presStyleCnt="3">
        <dgm:presLayoutVars>
          <dgm:bulletEnabled val="1"/>
        </dgm:presLayoutVars>
      </dgm:prSet>
      <dgm:spPr bwMode="auto"/>
    </dgm:pt>
  </dgm:ptLst>
  <dgm:cxnLst>
    <dgm:cxn modelId="{31CBA315-21AB-474B-80B0-8A802ABD3F19}" type="presOf" srcId="{61C425F6-E78D-1944-B0C5-85010EA16E17}" destId="{BDEFFF17-5124-8B48-A3EA-4C6F25FE00E1}" srcOrd="0" destOrd="0" presId="urn:microsoft.com/office/officeart/2005/8/layout/vList2"/>
    <dgm:cxn modelId="{D27E6321-D450-4646-83E5-0BAD974A35BA}" type="presOf" srcId="{D6DCD5FA-D47E-1447-8A99-47003F946352}" destId="{38DFEF9C-B5FD-3F4F-9ACB-CFE5EBA050FC}" srcOrd="0" destOrd="0" presId="urn:microsoft.com/office/officeart/2005/8/layout/vList2"/>
    <dgm:cxn modelId="{B09FB043-2FDB-694D-828A-C5EE8AA7C6D1}" type="presOf" srcId="{95C4215A-DFAA-2044-839C-2A889D04F874}" destId="{0956E925-BA35-D14F-88F6-B83293EB45F5}" srcOrd="0" destOrd="0" presId="urn:microsoft.com/office/officeart/2005/8/layout/vList2"/>
    <dgm:cxn modelId="{6A9CF448-5991-5A4F-981B-7909D3ED1053}" type="presOf" srcId="{564ADE52-7B16-1A41-AFEB-A539932BEDCA}" destId="{F9F39BF4-848B-0141-A4BD-079D9D9403C1}" srcOrd="0" destOrd="0" presId="urn:microsoft.com/office/officeart/2005/8/layout/vList2"/>
    <dgm:cxn modelId="{C892486A-6C52-864A-A570-B3DEDCBF7220}" type="presOf" srcId="{3652F375-0EBE-7948-B84A-E3F52334C01C}" destId="{6F123396-B4D2-384B-82C0-F2C74A68ED89}" srcOrd="0" destOrd="0" presId="urn:microsoft.com/office/officeart/2005/8/layout/vList2"/>
    <dgm:cxn modelId="{876AFE7B-C7BB-0447-8249-11B566DC6BEB}" srcId="{4AA9CB45-B4F9-BD42-8457-18F102BE31F1}" destId="{3652F375-0EBE-7948-B84A-E3F52334C01C}" srcOrd="0" destOrd="0" parTransId="{ECFE88C3-B19B-D24E-935A-9B8B0B78FD92}" sibTransId="{9F5661B8-B5E2-5D47-9A73-1AF2CB10B2DF}"/>
    <dgm:cxn modelId="{FD5BE58F-9565-A243-852C-E88E7923DE5D}" srcId="{20AB268D-51F0-FD4C-B74B-AB44476E0389}" destId="{564ADE52-7B16-1A41-AFEB-A539932BEDCA}" srcOrd="0" destOrd="0" parTransId="{379B24D6-39F5-9146-9201-CF2F330F6EE0}" sibTransId="{62480404-1A17-6941-91D6-E91F1ED152BD}"/>
    <dgm:cxn modelId="{1909A794-5C25-F34D-A720-AD8CF4034A8A}" type="presOf" srcId="{ED683D1D-B600-F046-B605-C308F1C2C0BC}" destId="{38DFEF9C-B5FD-3F4F-9ACB-CFE5EBA050FC}" srcOrd="0" destOrd="1" presId="urn:microsoft.com/office/officeart/2005/8/layout/vList2"/>
    <dgm:cxn modelId="{3950A996-16C3-7340-AF46-7F05D987F047}" srcId="{564ADE52-7B16-1A41-AFEB-A539932BEDCA}" destId="{ED683D1D-B600-F046-B605-C308F1C2C0BC}" srcOrd="1" destOrd="0" parTransId="{BA56DDF5-758F-DB43-B7B0-6F4639675B0D}" sibTransId="{D9944428-CB77-DB47-9DDE-24BD7726A9F1}"/>
    <dgm:cxn modelId="{238349A4-5E05-9544-83E1-F309A28F7B3C}" srcId="{95C4215A-DFAA-2044-839C-2A889D04F874}" destId="{61C425F6-E78D-1944-B0C5-85010EA16E17}" srcOrd="0" destOrd="0" parTransId="{FA39B952-1195-154C-A2EA-914E46588AC5}" sibTransId="{687F6D8D-606F-AC4E-8F0B-42C119FE0675}"/>
    <dgm:cxn modelId="{F0AB53BD-7F7E-C542-B109-44616995B555}" srcId="{20AB268D-51F0-FD4C-B74B-AB44476E0389}" destId="{95C4215A-DFAA-2044-839C-2A889D04F874}" srcOrd="2" destOrd="0" parTransId="{038773CF-2272-8B46-9561-3A078C2068B8}" sibTransId="{36894769-D56B-FF43-88BB-6A46F890D7DD}"/>
    <dgm:cxn modelId="{5620B9C2-2FF7-5141-8057-D9B6E945931F}" srcId="{564ADE52-7B16-1A41-AFEB-A539932BEDCA}" destId="{D6DCD5FA-D47E-1447-8A99-47003F946352}" srcOrd="0" destOrd="0" parTransId="{15AA8CBC-9027-4545-A778-340A6205ECD3}" sibTransId="{D4ADA001-DF12-A14E-9126-7603895923DD}"/>
    <dgm:cxn modelId="{A49D23C9-92E5-8A4B-A6B2-6E2D788879A7}" type="presOf" srcId="{20AB268D-51F0-FD4C-B74B-AB44476E0389}" destId="{F1A9B65D-0A81-3740-99B0-4E516596D2E4}" srcOrd="0" destOrd="0" presId="urn:microsoft.com/office/officeart/2005/8/layout/vList2"/>
    <dgm:cxn modelId="{9D3D95CA-D0E1-9846-AC35-99EE2F25AA16}" srcId="{20AB268D-51F0-FD4C-B74B-AB44476E0389}" destId="{4AA9CB45-B4F9-BD42-8457-18F102BE31F1}" srcOrd="1" destOrd="0" parTransId="{5A19FF06-2C5E-3346-A9E2-E9297CC11137}" sibTransId="{0C1AC3C1-CC63-2149-A68B-D7FAA12B7035}"/>
    <dgm:cxn modelId="{DDD08ED8-C525-7A4E-83D5-396E49092A3A}" type="presOf" srcId="{4AA9CB45-B4F9-BD42-8457-18F102BE31F1}" destId="{A3C9F81F-3782-D24B-AE1B-FAF3C40E2E49}" srcOrd="0" destOrd="0" presId="urn:microsoft.com/office/officeart/2005/8/layout/vList2"/>
    <dgm:cxn modelId="{83819111-463E-D14A-8F25-C9F6620D4A4F}" type="presParOf" srcId="{F1A9B65D-0A81-3740-99B0-4E516596D2E4}" destId="{F9F39BF4-848B-0141-A4BD-079D9D9403C1}" srcOrd="0" destOrd="0" presId="urn:microsoft.com/office/officeart/2005/8/layout/vList2"/>
    <dgm:cxn modelId="{24095807-9087-714D-BB6E-9BC2D37BBEC4}" type="presParOf" srcId="{F1A9B65D-0A81-3740-99B0-4E516596D2E4}" destId="{38DFEF9C-B5FD-3F4F-9ACB-CFE5EBA050FC}" srcOrd="1" destOrd="0" presId="urn:microsoft.com/office/officeart/2005/8/layout/vList2"/>
    <dgm:cxn modelId="{F5A9864A-1CD8-1A40-9A25-0B68DA990E70}" type="presParOf" srcId="{F1A9B65D-0A81-3740-99B0-4E516596D2E4}" destId="{A3C9F81F-3782-D24B-AE1B-FAF3C40E2E49}" srcOrd="2" destOrd="0" presId="urn:microsoft.com/office/officeart/2005/8/layout/vList2"/>
    <dgm:cxn modelId="{CF493A03-4196-A544-9832-C07E4923C3C3}" type="presParOf" srcId="{F1A9B65D-0A81-3740-99B0-4E516596D2E4}" destId="{6F123396-B4D2-384B-82C0-F2C74A68ED89}" srcOrd="3" destOrd="0" presId="urn:microsoft.com/office/officeart/2005/8/layout/vList2"/>
    <dgm:cxn modelId="{BFE5524B-8DD0-FA43-B23D-A46AF3FCF70C}" type="presParOf" srcId="{F1A9B65D-0A81-3740-99B0-4E516596D2E4}" destId="{0956E925-BA35-D14F-88F6-B83293EB45F5}" srcOrd="4" destOrd="0" presId="urn:microsoft.com/office/officeart/2005/8/layout/vList2"/>
    <dgm:cxn modelId="{4EEAB524-FD71-194C-8508-D16C57533C67}" type="presParOf" srcId="{F1A9B65D-0A81-3740-99B0-4E516596D2E4}" destId="{BDEFFF17-5124-8B48-A3EA-4C6F25FE00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6CFE7-CD6B-4152-97BE-9E749E4687AC}">
      <dsp:nvSpPr>
        <dsp:cNvPr id="0" name=""/>
        <dsp:cNvSpPr/>
      </dsp:nvSpPr>
      <dsp:spPr bwMode="auto">
        <a:xfrm>
          <a:off x="1384" y="624"/>
          <a:ext cx="8566181" cy="1142029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4900" b="1" kern="1200"/>
            <a:t>Scaffolding</a:t>
          </a:r>
          <a:endParaRPr sz="4900" kern="1200"/>
        </a:p>
      </dsp:txBody>
      <dsp:txXfrm>
        <a:off x="34833" y="34073"/>
        <a:ext cx="8499283" cy="1075131"/>
      </dsp:txXfrm>
    </dsp:sp>
    <dsp:sp modelId="{E775521C-4A6E-49D3-8D4C-098A954AF810}">
      <dsp:nvSpPr>
        <dsp:cNvPr id="0" name=""/>
        <dsp:cNvSpPr/>
      </dsp:nvSpPr>
      <dsp:spPr bwMode="auto">
        <a:xfrm>
          <a:off x="1384" y="1361496"/>
          <a:ext cx="2014623" cy="114202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000" b="1" kern="1200"/>
            <a:t>Bedarfs-</a:t>
          </a:r>
          <a:br>
            <a:rPr lang="de-DE" sz="2000" b="1" kern="1200"/>
          </a:br>
          <a:r>
            <a:rPr lang="de-DE" sz="2000" b="1" kern="1200"/>
            <a:t>analyse</a:t>
          </a:r>
          <a:endParaRPr sz="2000" kern="1200"/>
        </a:p>
      </dsp:txBody>
      <dsp:txXfrm>
        <a:off x="34833" y="1394945"/>
        <a:ext cx="1947725" cy="1075131"/>
      </dsp:txXfrm>
    </dsp:sp>
    <dsp:sp modelId="{78546249-519C-40BE-816A-D91A24FF8FA4}">
      <dsp:nvSpPr>
        <dsp:cNvPr id="0" name=""/>
        <dsp:cNvSpPr/>
      </dsp:nvSpPr>
      <dsp:spPr bwMode="auto">
        <a:xfrm>
          <a:off x="2185237" y="1361496"/>
          <a:ext cx="2014623" cy="114202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000" b="1" kern="1200"/>
            <a:t>Lernstands-analyse</a:t>
          </a:r>
          <a:endParaRPr sz="2000" kern="1200"/>
        </a:p>
      </dsp:txBody>
      <dsp:txXfrm>
        <a:off x="2218686" y="1394945"/>
        <a:ext cx="1947725" cy="1075131"/>
      </dsp:txXfrm>
    </dsp:sp>
    <dsp:sp modelId="{589C3D70-0088-4088-85A6-D3988CB7AE6D}">
      <dsp:nvSpPr>
        <dsp:cNvPr id="0" name=""/>
        <dsp:cNvSpPr/>
      </dsp:nvSpPr>
      <dsp:spPr bwMode="auto">
        <a:xfrm>
          <a:off x="4369089" y="1361496"/>
          <a:ext cx="2014623" cy="114202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000" b="1" kern="1200"/>
            <a:t>Unterrichts-planung</a:t>
          </a:r>
          <a:endParaRPr sz="2000" kern="1200"/>
        </a:p>
      </dsp:txBody>
      <dsp:txXfrm>
        <a:off x="4402538" y="1394945"/>
        <a:ext cx="1947725" cy="1075131"/>
      </dsp:txXfrm>
    </dsp:sp>
    <dsp:sp modelId="{C312E681-CE22-49B3-A1D9-3A21E41158AA}">
      <dsp:nvSpPr>
        <dsp:cNvPr id="0" name=""/>
        <dsp:cNvSpPr/>
      </dsp:nvSpPr>
      <dsp:spPr bwMode="auto">
        <a:xfrm>
          <a:off x="6552942" y="1361496"/>
          <a:ext cx="2014623" cy="114202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000" b="1" kern="1200"/>
            <a:t>Unterrichts-kommunikation</a:t>
          </a:r>
          <a:endParaRPr sz="2000" kern="1200"/>
        </a:p>
      </dsp:txBody>
      <dsp:txXfrm>
        <a:off x="6586391" y="1394945"/>
        <a:ext cx="1947725" cy="1075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39BF4-848B-0141-A4BD-079D9D9403C1}">
      <dsp:nvSpPr>
        <dsp:cNvPr id="0" name=""/>
        <dsp:cNvSpPr/>
      </dsp:nvSpPr>
      <dsp:spPr bwMode="auto">
        <a:xfrm>
          <a:off x="0" y="103592"/>
          <a:ext cx="3176954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1800" b="1" kern="1200">
              <a:solidFill>
                <a:schemeClr val="tx1"/>
              </a:solidFill>
            </a:rPr>
            <a:t>multimedial und symmedial</a:t>
          </a:r>
          <a:endParaRPr sz="1800" b="1" kern="1200">
            <a:solidFill>
              <a:schemeClr val="tx1"/>
            </a:solidFill>
          </a:endParaRPr>
        </a:p>
      </dsp:txBody>
      <dsp:txXfrm>
        <a:off x="21075" y="124667"/>
        <a:ext cx="3134804" cy="389580"/>
      </dsp:txXfrm>
    </dsp:sp>
    <dsp:sp modelId="{38DFEF9C-B5FD-3F4F-9ACB-CFE5EBA050FC}">
      <dsp:nvSpPr>
        <dsp:cNvPr id="0" name=""/>
        <dsp:cNvSpPr/>
      </dsp:nvSpPr>
      <dsp:spPr bwMode="auto">
        <a:xfrm>
          <a:off x="0" y="535322"/>
          <a:ext cx="3176954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6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/>
            <a:buChar char="•"/>
            <a:defRPr/>
          </a:pPr>
          <a:r>
            <a:rPr lang="de-DE" sz="1400" kern="1200" dirty="0"/>
            <a:t>Unterschiedliche mediale Formen werden miteinander kombiniert (multimedial).</a:t>
          </a:r>
          <a:endParaRPr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/>
            <a:buChar char="•"/>
            <a:defRPr/>
          </a:pPr>
          <a:r>
            <a:rPr lang="de-DE" sz="1400" kern="1200" dirty="0"/>
            <a:t>Die einzelnen medialen Formen sind in einem digitalen Text als komplexes Zeichensystem aufeinander bezogen (</a:t>
          </a:r>
          <a:r>
            <a:rPr lang="de-DE" sz="1400" kern="1200" dirty="0" err="1"/>
            <a:t>symmedial</a:t>
          </a:r>
          <a:r>
            <a:rPr lang="de-DE" sz="1400" kern="1200" dirty="0"/>
            <a:t>).</a:t>
          </a:r>
          <a:endParaRPr sz="1400" kern="1200" dirty="0"/>
        </a:p>
      </dsp:txBody>
      <dsp:txXfrm>
        <a:off x="0" y="535322"/>
        <a:ext cx="3176954" cy="1490400"/>
      </dsp:txXfrm>
    </dsp:sp>
    <dsp:sp modelId="{A3C9F81F-3782-D24B-AE1B-FAF3C40E2E49}">
      <dsp:nvSpPr>
        <dsp:cNvPr id="0" name=""/>
        <dsp:cNvSpPr/>
      </dsp:nvSpPr>
      <dsp:spPr bwMode="auto">
        <a:xfrm>
          <a:off x="0" y="2025722"/>
          <a:ext cx="3176954" cy="431730"/>
        </a:xfrm>
        <a:prstGeom prst="roundRect">
          <a:avLst/>
        </a:prstGeom>
        <a:solidFill>
          <a:srgbClr val="E3F1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1800" b="1" kern="1200">
              <a:solidFill>
                <a:schemeClr val="tx1"/>
              </a:solidFill>
            </a:rPr>
            <a:t>hypertextuell</a:t>
          </a:r>
          <a:endParaRPr sz="1800" b="1" kern="1200">
            <a:solidFill>
              <a:schemeClr val="tx1"/>
            </a:solidFill>
          </a:endParaRPr>
        </a:p>
      </dsp:txBody>
      <dsp:txXfrm>
        <a:off x="21075" y="2046797"/>
        <a:ext cx="3134804" cy="389580"/>
      </dsp:txXfrm>
    </dsp:sp>
    <dsp:sp modelId="{6F123396-B4D2-384B-82C0-F2C74A68ED89}">
      <dsp:nvSpPr>
        <dsp:cNvPr id="0" name=""/>
        <dsp:cNvSpPr/>
      </dsp:nvSpPr>
      <dsp:spPr bwMode="auto">
        <a:xfrm>
          <a:off x="0" y="2457452"/>
          <a:ext cx="3176954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6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/>
            <a:buChar char="•"/>
            <a:defRPr/>
          </a:pPr>
          <a:r>
            <a:rPr lang="de-DE" sz="1400" kern="1200" dirty="0"/>
            <a:t>Informationseinheiten sind durch Links miteinander verknüpft.</a:t>
          </a:r>
          <a:endParaRPr sz="1400" kern="1200" dirty="0"/>
        </a:p>
      </dsp:txBody>
      <dsp:txXfrm>
        <a:off x="0" y="2457452"/>
        <a:ext cx="3176954" cy="437805"/>
      </dsp:txXfrm>
    </dsp:sp>
    <dsp:sp modelId="{0956E925-BA35-D14F-88F6-B83293EB45F5}">
      <dsp:nvSpPr>
        <dsp:cNvPr id="0" name=""/>
        <dsp:cNvSpPr/>
      </dsp:nvSpPr>
      <dsp:spPr bwMode="auto">
        <a:xfrm>
          <a:off x="0" y="2895257"/>
          <a:ext cx="3176954" cy="43173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  <a:defRPr/>
          </a:pPr>
          <a:r>
            <a:rPr lang="de-DE" sz="1800" b="1" kern="1200">
              <a:solidFill>
                <a:schemeClr val="tx1"/>
              </a:solidFill>
            </a:rPr>
            <a:t>interaktiv</a:t>
          </a:r>
          <a:endParaRPr sz="1800" kern="1200"/>
        </a:p>
      </dsp:txBody>
      <dsp:txXfrm>
        <a:off x="21075" y="2916332"/>
        <a:ext cx="3134804" cy="389580"/>
      </dsp:txXfrm>
    </dsp:sp>
    <dsp:sp modelId="{BDEFFF17-5124-8B48-A3EA-4C6F25FE00E1}">
      <dsp:nvSpPr>
        <dsp:cNvPr id="0" name=""/>
        <dsp:cNvSpPr/>
      </dsp:nvSpPr>
      <dsp:spPr bwMode="auto">
        <a:xfrm>
          <a:off x="0" y="3326987"/>
          <a:ext cx="3176954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6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/>
            <a:buChar char="•"/>
            <a:defRPr/>
          </a:pPr>
          <a:r>
            <a:rPr lang="de-DE" sz="1400" kern="1200" dirty="0"/>
            <a:t>Elemente können bearbeitet werden, Möglichkeiten zur Kommunikation sind gegeben.</a:t>
          </a:r>
          <a:endParaRPr sz="1400" kern="1200" dirty="0"/>
        </a:p>
      </dsp:txBody>
      <dsp:txXfrm>
        <a:off x="0" y="3326987"/>
        <a:ext cx="3176954" cy="63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#1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226157" cy="454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217098" y="0"/>
            <a:ext cx="3226157" cy="454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2AC23B-3567-40BA-84F0-B1D122C9F21A}" type="datetimeFigureOut">
              <a:rPr lang="de-DE"/>
              <a:t>20.10.2024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682750" y="1133475"/>
            <a:ext cx="4079875" cy="3059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44498" y="4361842"/>
            <a:ext cx="5955983" cy="35687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08816"/>
            <a:ext cx="3226157" cy="454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217098" y="8608816"/>
            <a:ext cx="3226157" cy="454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24D04A-F8D8-47C8-8520-512198CA74CF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9F1D53-3928-A5CB-FCBA-9F2784FA4593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0" dirty="0"/>
              <a:t>Dies sind die Unterrichtstexte, die in den Aufgaben 1 und 2 von den Gruppen analysiert werden.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24D04A-F8D8-47C8-8520-512198CA74CF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dirty="0"/>
              <a:t>Die Texte sind die aus Folie 11. Sie sind auf der </a:t>
            </a:r>
            <a:r>
              <a:rPr lang="de-DE" i="1" dirty="0" err="1"/>
              <a:t>TaskCards</a:t>
            </a:r>
            <a:r>
              <a:rPr lang="de-DE" dirty="0"/>
              <a:t>-Pinnwand jeweils unter </a:t>
            </a:r>
            <a:r>
              <a:rPr lang="de-DE" i="1" dirty="0"/>
              <a:t>Bedarfsanalyse</a:t>
            </a:r>
            <a:r>
              <a:rPr lang="de-DE" dirty="0"/>
              <a:t> zu finden.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dirty="0"/>
              <a:t>Die Checkliste für sprachliche Anforderungen auf Wort-, Satz- und Textebene ist in Online-Supplement </a:t>
            </a:r>
            <a:r>
              <a:rPr lang="de-DE" dirty="0">
                <a:highlight>
                  <a:srgbClr val="FFFF00"/>
                </a:highlight>
              </a:rPr>
              <a:t>5 oder über die </a:t>
            </a:r>
            <a:r>
              <a:rPr lang="de-DE" i="1" dirty="0" err="1">
                <a:highlight>
                  <a:srgbClr val="FFFF00"/>
                </a:highlight>
              </a:rPr>
              <a:t>TaskCards</a:t>
            </a:r>
            <a:r>
              <a:rPr lang="de-DE" dirty="0">
                <a:highlight>
                  <a:srgbClr val="FFFF00"/>
                </a:highlight>
              </a:rPr>
              <a:t>-Pinnwand (Unterrichtsplanung 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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i="0" dirty="0" err="1">
                <a:highlight>
                  <a:srgbClr val="FFFF00"/>
                </a:highlight>
              </a:rPr>
              <a:t>Cryptpad</a:t>
            </a:r>
            <a:r>
              <a:rPr lang="de-DE" dirty="0">
                <a:highlight>
                  <a:srgbClr val="FFFF00"/>
                </a:highlight>
              </a:rPr>
              <a:t> öffnen 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 nach unten scrollen) zu finden.</a:t>
            </a:r>
            <a:endParaRPr lang="de-DE" dirty="0">
              <a:highlight>
                <a:srgbClr val="FFFF00"/>
              </a:highlight>
            </a:endParaRPr>
          </a:p>
          <a:p>
            <a:pPr>
              <a:defRPr/>
            </a:pPr>
            <a:endParaRPr lang="de-DE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de-DE" dirty="0">
                <a:highlight>
                  <a:srgbClr val="FFFF00"/>
                </a:highlight>
              </a:rPr>
              <a:t>- ca. </a:t>
            </a:r>
            <a:r>
              <a:rPr lang="de-DE" b="1" dirty="0">
                <a:highlight>
                  <a:srgbClr val="FFFF00"/>
                </a:highlight>
              </a:rPr>
              <a:t>20` Zeit </a:t>
            </a:r>
            <a:r>
              <a:rPr lang="de-DE" b="0" dirty="0">
                <a:highlight>
                  <a:srgbClr val="FFFF00"/>
                </a:highlight>
              </a:rPr>
              <a:t>für die Bearbeitung der Aufgabe</a:t>
            </a:r>
            <a:endParaRPr lang="de-DE" dirty="0"/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CEDDA6-28C6-6C30-C0E1-118206DB9B37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98B8F8-B68C-EB69-A091-7C6A9E81A7BE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Zusammentragen von Aufgabe 2.</a:t>
            </a:r>
          </a:p>
          <a:p>
            <a:pPr>
              <a:defRPr/>
            </a:pPr>
            <a:r>
              <a:rPr lang="de-DE" b="0" dirty="0"/>
              <a:t>(Dies sind die Unterrichtstexte, die in Aufgabe 2 von den Gruppen analysiert wurden.)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24D04A-F8D8-47C8-8520-512198CA74CF}" type="slidenum">
              <a:rPr lang="de-DE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827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3F967D-7C5C-FA87-7419-3E717ECECEFF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4B9F7C-E772-30AB-9E1C-4F6D75FAAC44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Nicht-lineare Leseprozesse nehmen im Internet zu.</a:t>
            </a:r>
          </a:p>
          <a:p>
            <a:pPr marL="228600" marR="0" lvl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de-DE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ABBC33A-92B3-4A5D-9901-3C3A30D477B8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Erweiterter Textbegriff … auch </a:t>
            </a:r>
            <a:r>
              <a:rPr lang="de-DE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-Videos, Podcasts etc.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24D04A-F8D8-47C8-8520-512198CA74CF}" type="slidenum">
              <a:rPr lang="de-DE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 die Beispiele aus der Gruppenarbeitsphase beziehen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24D04A-F8D8-47C8-8520-512198CA74CF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de-DE" dirty="0" err="1"/>
              <a:t>Wdh</a:t>
            </a:r>
            <a:r>
              <a:rPr lang="de-DE" dirty="0"/>
              <a:t>. vorherige Sitzung:</a:t>
            </a:r>
            <a:endParaRPr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de-DE" dirty="0"/>
              <a:t>Johnstone-Dreieck ohne Alles zeigen: Partner*</a:t>
            </a:r>
            <a:r>
              <a:rPr lang="de-DE" dirty="0" err="1"/>
              <a:t>innenarbeit</a:t>
            </a:r>
            <a:r>
              <a:rPr lang="de-DE" dirty="0"/>
              <a:t>/Murmelgruppen: </a:t>
            </a:r>
            <a:r>
              <a:rPr lang="de-DE" i="1" dirty="0"/>
              <a:t>Was sind die Ecken des Dreiecks?</a:t>
            </a:r>
            <a:endParaRPr lang="de-DE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de-DE" dirty="0"/>
              <a:t>Plenum [PL]: Ecken des Dreieck zusammentragen</a:t>
            </a:r>
            <a:endParaRPr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de-DE" dirty="0"/>
              <a:t>PL: Sprechen über Chemie auf Stoff- und Teilchenebene zusammentragen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245CA-6D66-4DF5-A9B8-814411703417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5C819A-6D7D-0FAF-6C9B-B863D91645A6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24D04A-F8D8-47C8-8520-512198CA74CF}" type="slidenum">
              <a:rPr lang="de-DE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CA9BAA-30B8-8F6F-B01A-F8066DAE13D6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C020F4-DDBC-31E7-A58F-FC6DC274B6BF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Unter „Einsatz im sprachsensiblen Unterricht“ finden Sie </a:t>
            </a:r>
            <a:endParaRPr dirty="0"/>
          </a:p>
          <a:p>
            <a:pPr marL="171450" indent="-171450">
              <a:buFont typeface="Arial"/>
              <a:buChar char="•"/>
              <a:defRPr/>
            </a:pPr>
            <a:r>
              <a:rPr lang="de-DE" sz="1200" dirty="0">
                <a:solidFill>
                  <a:schemeClr val="tx1"/>
                </a:solidFill>
              </a:rPr>
              <a:t>Hinweise dazu, welche Möglichkeiten der </a:t>
            </a:r>
            <a:r>
              <a:rPr lang="de-DE" sz="1200" b="1" dirty="0">
                <a:solidFill>
                  <a:schemeClr val="tx1"/>
                </a:solidFill>
              </a:rPr>
              <a:t>Gestaltung sprachsensiblen Fachunterrichts </a:t>
            </a:r>
            <a:r>
              <a:rPr lang="de-DE" sz="1200" dirty="0">
                <a:solidFill>
                  <a:schemeClr val="tx1"/>
                </a:solidFill>
              </a:rPr>
              <a:t>das Tool </a:t>
            </a:r>
            <a:r>
              <a:rPr lang="de-DE" sz="1200" i="1" dirty="0" err="1">
                <a:solidFill>
                  <a:schemeClr val="tx1"/>
                </a:solidFill>
              </a:rPr>
              <a:t>Mural</a:t>
            </a:r>
            <a:r>
              <a:rPr lang="de-DE" sz="1200" dirty="0">
                <a:solidFill>
                  <a:schemeClr val="tx1"/>
                </a:solidFill>
              </a:rPr>
              <a:t> für die Methode </a:t>
            </a:r>
            <a:r>
              <a:rPr lang="de-DE" sz="1200" i="1" dirty="0">
                <a:solidFill>
                  <a:schemeClr val="tx1"/>
                </a:solidFill>
              </a:rPr>
              <a:t>Brainstorming</a:t>
            </a:r>
            <a:r>
              <a:rPr lang="de-DE" sz="1200" dirty="0">
                <a:solidFill>
                  <a:schemeClr val="tx1"/>
                </a:solidFill>
              </a:rPr>
              <a:t> eröffnet;</a:t>
            </a:r>
            <a:endParaRPr dirty="0"/>
          </a:p>
          <a:p>
            <a:pPr marL="171450" indent="-171450">
              <a:buFont typeface="Arial"/>
              <a:buChar char="•"/>
              <a:defRPr/>
            </a:pPr>
            <a:r>
              <a:rPr lang="de-DE" sz="1200" dirty="0">
                <a:solidFill>
                  <a:schemeClr val="tx1"/>
                </a:solidFill>
              </a:rPr>
              <a:t>Hinweise dazu, welche </a:t>
            </a:r>
            <a:r>
              <a:rPr lang="de-DE" sz="1200" b="1" dirty="0">
                <a:solidFill>
                  <a:schemeClr val="tx1"/>
                </a:solidFill>
              </a:rPr>
              <a:t>digitalen Textkompetenzen </a:t>
            </a:r>
            <a:r>
              <a:rPr lang="de-DE" sz="1200" dirty="0">
                <a:solidFill>
                  <a:schemeClr val="tx1"/>
                </a:solidFill>
              </a:rPr>
              <a:t>durch den Einsatz des digitalen Tools </a:t>
            </a:r>
            <a:r>
              <a:rPr lang="de-DE" sz="1200" i="1" dirty="0" err="1">
                <a:solidFill>
                  <a:schemeClr val="tx1"/>
                </a:solidFill>
              </a:rPr>
              <a:t>Mural</a:t>
            </a:r>
            <a:r>
              <a:rPr lang="de-DE" sz="1200" i="1" dirty="0">
                <a:solidFill>
                  <a:schemeClr val="tx1"/>
                </a:solidFill>
              </a:rPr>
              <a:t> </a:t>
            </a:r>
            <a:r>
              <a:rPr lang="de-DE" sz="1200" dirty="0">
                <a:solidFill>
                  <a:schemeClr val="tx1"/>
                </a:solidFill>
              </a:rPr>
              <a:t>für diese Methode auf Seiten der Schüler*innen gefördert werden können.</a:t>
            </a:r>
            <a:endParaRPr dirty="0"/>
          </a:p>
          <a:p>
            <a:pPr marL="171450" indent="-171450">
              <a:buFont typeface="Arial"/>
              <a:buChar char="•"/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de-DE" sz="1200" dirty="0">
                <a:solidFill>
                  <a:schemeClr val="tx1"/>
                </a:solidFill>
              </a:rPr>
              <a:t>MI </a:t>
            </a:r>
            <a:r>
              <a:rPr lang="de-DE" sz="1200" dirty="0" err="1">
                <a:solidFill>
                  <a:schemeClr val="tx1"/>
                </a:solidFill>
              </a:rPr>
              <a:t>coorporate</a:t>
            </a:r>
            <a:r>
              <a:rPr lang="de-DE" sz="1200" dirty="0">
                <a:solidFill>
                  <a:schemeClr val="tx1"/>
                </a:solidFill>
              </a:rPr>
              <a:t> design nicht unter freier Lizenz!!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24D04A-F8D8-47C8-8520-512198CA74CF}" type="slidenum">
              <a:rPr lang="de-DE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CA9BAA-30B8-8F6F-B01A-F8066DAE13D6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337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024D04A-F8D8-47C8-8520-512198CA74CF}" type="slidenum">
              <a:rPr lang="de-DE"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465D24-EE72-A5AE-4806-8E9C6510101A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B39FEB7-6FA4-364C-AB48-E04B1ED577EE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i="1" dirty="0"/>
              <a:t>Scaffolding</a:t>
            </a:r>
            <a:r>
              <a:rPr lang="de-DE" i="0" dirty="0"/>
              <a:t> (</a:t>
            </a:r>
            <a:r>
              <a:rPr lang="de-DE" dirty="0"/>
              <a:t>engl. </a:t>
            </a:r>
            <a:r>
              <a:rPr lang="de-DE" i="1" dirty="0"/>
              <a:t>Baugerüst</a:t>
            </a:r>
            <a:r>
              <a:rPr lang="de-DE" i="0" dirty="0"/>
              <a:t>)</a:t>
            </a:r>
            <a:endParaRPr lang="de-DE" dirty="0"/>
          </a:p>
          <a:p>
            <a:pPr marL="171450" indent="-171450">
              <a:buFont typeface="Arial"/>
              <a:buChar char="•"/>
              <a:defRPr/>
            </a:pPr>
            <a:r>
              <a:rPr lang="de-DE" dirty="0" err="1"/>
              <a:t>Scaffolding</a:t>
            </a:r>
            <a:r>
              <a:rPr lang="de-DE" dirty="0"/>
              <a:t> an sich setzt sich aus vier Bausteinen zusammen, welche wiederum auf zwei Ebenen differenziert werden können.</a:t>
            </a:r>
            <a:endParaRPr dirty="0"/>
          </a:p>
          <a:p>
            <a:pPr marL="171450" indent="-171450">
              <a:buFont typeface="Arial"/>
              <a:buChar char="•"/>
              <a:defRPr/>
            </a:pPr>
            <a:r>
              <a:rPr lang="de-DE" dirty="0"/>
              <a:t> Auf der Ebene des </a:t>
            </a:r>
            <a:r>
              <a:rPr lang="de-DE" i="1" dirty="0" err="1"/>
              <a:t>Makroscaffoldings</a:t>
            </a:r>
            <a:r>
              <a:rPr lang="de-DE" dirty="0"/>
              <a:t> sind die Bausteine der </a:t>
            </a:r>
            <a:endParaRPr dirty="0"/>
          </a:p>
          <a:p>
            <a:pPr marL="628650" lvl="1" indent="-171450">
              <a:buFont typeface="Arial"/>
              <a:buChar char="•"/>
              <a:defRPr/>
            </a:pPr>
            <a:r>
              <a:rPr lang="de-DE" i="1" dirty="0"/>
              <a:t>Bedarfsanalyse</a:t>
            </a:r>
            <a:r>
              <a:rPr lang="de-DE" dirty="0"/>
              <a:t> (meint die Einschätzung der sprachlichen Anforderungen innerhalb einer Unterrichtsstunde), </a:t>
            </a:r>
            <a:endParaRPr dirty="0"/>
          </a:p>
          <a:p>
            <a:pPr marL="628650" lvl="1" indent="-171450">
              <a:buFont typeface="Arial"/>
              <a:buChar char="•"/>
              <a:defRPr/>
            </a:pPr>
            <a:r>
              <a:rPr lang="de-DE" dirty="0"/>
              <a:t>der </a:t>
            </a:r>
            <a:r>
              <a:rPr lang="de-DE" i="1" dirty="0"/>
              <a:t>Lernstandsanalyse</a:t>
            </a:r>
            <a:r>
              <a:rPr lang="de-DE" dirty="0"/>
              <a:t> (meint den Sprachstand der individuellen Lerner*innen – brauchen die Lerner*innen Unterstützung oder können sie Erforderliches allein bewältigen?) sowie der </a:t>
            </a:r>
            <a:endParaRPr dirty="0"/>
          </a:p>
          <a:p>
            <a:pPr marL="628650" lvl="1" indent="-171450">
              <a:buFont typeface="Arial"/>
              <a:buChar char="•"/>
              <a:defRPr/>
            </a:pPr>
            <a:r>
              <a:rPr lang="de-DE" i="1" dirty="0"/>
              <a:t>Unterrichtsplanung</a:t>
            </a:r>
            <a:r>
              <a:rPr lang="de-DE" dirty="0"/>
              <a:t> verortet. </a:t>
            </a:r>
            <a:endParaRPr dirty="0"/>
          </a:p>
          <a:p>
            <a:pPr marL="171450" indent="-171450">
              <a:buFont typeface="Arial"/>
              <a:buChar char="•"/>
              <a:defRPr/>
            </a:pPr>
            <a:r>
              <a:rPr lang="de-DE" dirty="0"/>
              <a:t>Auf der Ebene des </a:t>
            </a:r>
            <a:r>
              <a:rPr lang="de-DE" i="1" dirty="0" err="1"/>
              <a:t>Mirkoscaffoldings</a:t>
            </a:r>
            <a:r>
              <a:rPr lang="de-DE" dirty="0"/>
              <a:t> liegt die Unterrichtsinteraktion zugrunde (</a:t>
            </a:r>
            <a:r>
              <a:rPr lang="de-DE" dirty="0" err="1"/>
              <a:t>Kniffka</a:t>
            </a:r>
            <a:r>
              <a:rPr lang="de-DE" dirty="0"/>
              <a:t>, 2010, S. 2–4).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Diese Aufteilung des </a:t>
            </a:r>
            <a:r>
              <a:rPr lang="de-DE" dirty="0" err="1"/>
              <a:t>Makroscaffoldings</a:t>
            </a:r>
            <a:r>
              <a:rPr lang="de-DE" dirty="0"/>
              <a:t> beruht auf Überlegungen von Gabriele </a:t>
            </a:r>
            <a:r>
              <a:rPr lang="de-DE" dirty="0" err="1"/>
              <a:t>Kniffka</a:t>
            </a:r>
            <a:r>
              <a:rPr lang="de-DE" dirty="0"/>
              <a:t>.</a:t>
            </a:r>
            <a:endParaRPr dirty="0"/>
          </a:p>
          <a:p>
            <a:pPr>
              <a:defRPr/>
            </a:pPr>
            <a:r>
              <a:rPr lang="de-DE" dirty="0"/>
              <a:t>Das Prinzip des </a:t>
            </a:r>
            <a:r>
              <a:rPr lang="de-DE" dirty="0" err="1"/>
              <a:t>Scaffolding</a:t>
            </a:r>
            <a:r>
              <a:rPr lang="de-DE" dirty="0"/>
              <a:t> wurde aber bereits von Pauline Gibbons für den Kontext Zweitspracherwerb ausgearbeitet.</a:t>
            </a:r>
            <a:endParaRPr dirty="0"/>
          </a:p>
          <a:p>
            <a:pPr>
              <a:defRPr/>
            </a:pPr>
            <a:endParaRPr lang="de-DE" dirty="0"/>
          </a:p>
          <a:p>
            <a:pPr marL="171450" indent="-171450">
              <a:buFont typeface="Arial"/>
              <a:buChar char="•"/>
              <a:defRPr/>
            </a:pPr>
            <a:r>
              <a:rPr lang="de-DE" b="1" dirty="0"/>
              <a:t>Wir konzentrieren uns heute auf die Unterrichtsplanung.</a:t>
            </a:r>
            <a:endParaRPr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770786-5E72-441C-911C-EC287362F8CB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91A9EB-4AB9-7B43-35AF-ABCC7FA89B0A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1200" dirty="0"/>
              <a:t>unpersönliche Formulierung: </a:t>
            </a:r>
            <a:r>
              <a:rPr lang="de-DE" sz="1200" i="1" dirty="0"/>
              <a:t>man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200" dirty="0"/>
              <a:t>Begriffe, deren Fach- und alltagssprachliche Bedeutung voneinander abweichen: </a:t>
            </a:r>
            <a:r>
              <a:rPr lang="de-DE" sz="1200" i="1" dirty="0"/>
              <a:t>der Stoff; reagieren</a:t>
            </a:r>
            <a:endParaRPr dirty="0"/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1200" dirty="0"/>
              <a:t>fachspezifische Verbindungen von Verb &amp; Präpositionen: </a:t>
            </a:r>
            <a:r>
              <a:rPr lang="de-DE" sz="1200" i="1" dirty="0"/>
              <a:t>reagieren zu/miteinander</a:t>
            </a:r>
            <a:endParaRPr dirty="0"/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1200" dirty="0"/>
              <a:t>fachspezifische Darstellungsformen: das Reaktionsschema</a:t>
            </a:r>
            <a:endParaRPr dirty="0"/>
          </a:p>
          <a:p>
            <a:pPr>
              <a:lnSpc>
                <a:spcPct val="130000"/>
              </a:lnSpc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24D04A-F8D8-47C8-8520-512198CA74CF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0A4309-D9B8-A8BD-C32B-46F5624CF96C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i="0" dirty="0"/>
              <a:t>Spezifische Bedeutungen von Operatoren im Fach Chemie:</a:t>
            </a:r>
            <a:endParaRPr dirty="0"/>
          </a:p>
          <a:p>
            <a:pPr>
              <a:defRPr/>
            </a:pPr>
            <a:r>
              <a:rPr lang="de-DE" b="1" i="1" dirty="0"/>
              <a:t>Erläutern: </a:t>
            </a:r>
            <a:r>
              <a:rPr lang="de-DE" b="0" i="0" dirty="0"/>
              <a:t>schriftlich, auch unter Einbezug von Formeln etc.</a:t>
            </a:r>
            <a:endParaRPr dirty="0"/>
          </a:p>
          <a:p>
            <a:pPr>
              <a:defRPr/>
            </a:pPr>
            <a:r>
              <a:rPr lang="de-DE" b="1" i="1" dirty="0"/>
              <a:t>Erklären: </a:t>
            </a:r>
            <a:r>
              <a:rPr lang="de-DE" b="0" i="0" dirty="0"/>
              <a:t>ausschließlich mündlich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24D04A-F8D8-47C8-8520-512198CA74CF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BB5571-6EAB-E554-D2CA-8E2A86D21C3C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5800" y="3602038"/>
            <a:ext cx="7772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B4EE65-1650-44C2-BC78-A2FEEF1F68C4}" type="datetime1">
              <a:rPr lang="de-DE"/>
              <a:t>20.10.2024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D8A7F-2F58-432F-B20D-360397D236B6}" type="datetime1">
              <a:rPr lang="de-DE"/>
              <a:t>20.10.2024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CBDA366-91E1-4568-9F00-9CBFA05384E2}" type="datetime1">
              <a:rPr lang="de-DE"/>
              <a:t>20.10.2024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00E4F15-9E77-4AF5-9C2A-FBE8394D79C0}"/>
              </a:ext>
            </a:extLst>
          </p:cNvPr>
          <p:cNvSpPr/>
          <p:nvPr userDrawn="1"/>
        </p:nvSpPr>
        <p:spPr>
          <a:xfrm>
            <a:off x="0" y="5948132"/>
            <a:ext cx="9144000" cy="909869"/>
          </a:xfrm>
          <a:prstGeom prst="rect">
            <a:avLst/>
          </a:prstGeom>
          <a:solidFill>
            <a:srgbClr val="60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pic>
        <p:nvPicPr>
          <p:cNvPr id="8" name="Grafik 7" descr="Logo der Zeitschrift &quot;DiMawe - Die Materialwerkstatt. Zeitschrift für Konzepte und Arbeitsmaterialien für Lehrer*innenbildung und Unterricht&quot;">
            <a:extLst>
              <a:ext uri="{FF2B5EF4-FFF2-40B4-BE49-F238E27FC236}">
                <a16:creationId xmlns:a16="http://schemas.microsoft.com/office/drawing/2014/main" id="{12E758EB-549F-4C74-947A-EF735932D236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r="12919"/>
          <a:stretch/>
        </p:blipFill>
        <p:spPr bwMode="auto">
          <a:xfrm>
            <a:off x="239989" y="6020327"/>
            <a:ext cx="4332011" cy="76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pic>
        <p:nvPicPr>
          <p:cNvPr id="11" name="Bild 3" descr="Logo für CC BY SA (Creative Commons by Share Alike)">
            <a:extLst>
              <a:ext uri="{FF2B5EF4-FFF2-40B4-BE49-F238E27FC236}">
                <a16:creationId xmlns:a16="http://schemas.microsoft.com/office/drawing/2014/main" id="{DA2D7AAA-7549-4975-8458-16760EE1C4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61" y="6064318"/>
            <a:ext cx="1443564" cy="6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90468-B035-4BCA-A38D-788485A2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190E22-187A-4FA0-8A66-93B5E90B4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1D454-5A3D-4907-85F2-9485CE77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C7BC7A-C021-46E9-B064-8FBC668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8D77C1-6BAB-43AB-BDEC-207DBA2B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25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B96EA-13F7-44D9-AEDD-8DD62CCD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992E1B-1CC9-4766-8A8A-13F7D2676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3C3F2C-FE63-4DED-88CA-407677E2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3DA372-403D-4B11-9673-573B3812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9EA08-63DB-4E0E-A770-00BD7540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15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965BD-8952-40EA-BA7A-4C91BA1B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C96441-D58A-4A3F-9321-E47BCF3DD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E3FE73-E609-4CD0-A621-7634209CB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686B97-3266-47B2-A27C-289EEE94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63CC63-EF4D-47A9-9E4D-09880196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64E63A-FE72-415C-8900-EEB0E4CA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850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58C11-8CA4-4F34-868E-12FB36A2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40E028-904F-4ACF-87A1-02BD76D82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AC1415-C9AD-448A-B921-02D5D069E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270A03-6B5C-4DF0-85A2-DCB5ECF4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A681006-A635-47CE-86FD-69C4049A2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A2E75B0-FFEE-443F-B57B-DC006643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2F450D4-AA63-4857-A286-A59CA515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9637CD-0944-4064-B65E-03323A6B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383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9F43D-297E-4792-B824-4AC6F39A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C31B69-8079-42BA-BA9A-18488903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254858-0AF8-4837-A453-6974C766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2435BF-6D9A-4EED-AC50-234336B7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98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AC4210-FAF8-4755-A5D2-3D0EA6F3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B7BAD3-47C9-4BDD-BC26-009D353A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40C6D6-CCD6-4925-84F8-E68D0837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49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1534B-A8FE-4A4F-8D97-23763012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73A701-C9DE-4B76-A93F-E6365D4D7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38A8FC-95D4-4658-9324-599222F49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15EF59-3861-4614-95B0-F4858FA8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75901E-AAD5-438D-B705-94483804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52E5F9-B32B-4906-B690-5B27354C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48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91543" y="1068946"/>
            <a:ext cx="8555396" cy="5172412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8F11F-6D12-4AC7-B097-CE5C9C0C6C8C}" type="datetime1">
              <a:rPr lang="de-DE"/>
              <a:t>20.10.2024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>
          <a:xfrm>
            <a:off x="2843816" y="185739"/>
            <a:ext cx="6003123" cy="646968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8EA75-C5FD-4727-82B2-6F487F46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493BD1-6B51-44C3-A2D4-7FC51D99F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BFBE16-3F0B-4462-80CA-2A02064F9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DD19CC-5E71-4A6B-9ED2-94D0B8F1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CE1996-24E3-42FE-8899-253C3FD2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51BCB5-7ECB-4BAA-A192-27E9D91D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446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A348A-F6AC-403C-8CE5-8F523B50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0D16A0-F524-48E4-866A-7C56B3324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539668-1795-4938-9B15-8159B087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DC2A0C-F7C6-4721-8241-7A971579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C310D0-EAD2-43E0-B398-DB090849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400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45D7685-3ED6-4CAE-AF5C-7C76545A0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09AD1F-6ADC-466F-9545-E1ADA397F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A6953F-490D-4194-9199-B60898BA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D22506-19C1-430E-A8D1-733D467D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31E35E-7216-4537-ADC3-3E332814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12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54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4091AB-FAB9-42B1-8050-2160897689A1}" type="datetime1">
              <a:rPr lang="de-DE"/>
              <a:t>20.10.2024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843816" y="185739"/>
            <a:ext cx="5992701" cy="646968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91543" y="1272173"/>
            <a:ext cx="3886200" cy="4351338"/>
          </a:xfrm>
        </p:spPr>
        <p:txBody>
          <a:bodyPr/>
          <a:lstStyle>
            <a:lvl1pPr>
              <a:defRPr sz="2400"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950317" y="1268998"/>
            <a:ext cx="3886200" cy="4351338"/>
          </a:xfrm>
        </p:spPr>
        <p:txBody>
          <a:bodyPr/>
          <a:lstStyle>
            <a:lvl1pPr>
              <a:defRPr sz="2400"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B94FE58-9BAB-4FA6-87EE-EEA7E3B82E3E}" type="datetime1">
              <a:rPr lang="de-DE"/>
              <a:t>20.10.2024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890337"/>
            <a:ext cx="7886700" cy="800352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6160CB-1C20-4B1C-997D-A33882255E2D}" type="datetime1">
              <a:rPr lang="de-DE"/>
              <a:t>20.10.2024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331A1A-481C-452E-BCB1-D1E8EB6EC83A}" type="datetime1">
              <a:rPr lang="de-DE"/>
              <a:t>20.10.2024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A25BF9-1C92-47FE-90AA-6E9859181ACA}" type="datetime1">
              <a:rPr lang="de-DE"/>
              <a:t>20.10.2024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0E64EB-DF40-439E-A770-A63FC0BEB271}" type="datetime1">
              <a:rPr lang="de-DE"/>
              <a:t>20.10.2024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BE1D7E-F21F-4DBE-8EB9-EA3161417525}" type="datetime1">
              <a:rPr lang="de-DE"/>
              <a:t>20.10.2024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843816" y="185739"/>
            <a:ext cx="6058873" cy="646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Titelmasterformat durch Klicken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3799" y="1068946"/>
            <a:ext cx="8668890" cy="5172412"/>
          </a:xfrm>
          <a:prstGeom prst="rect">
            <a:avLst/>
          </a:prstGeom>
          <a:solidFill>
            <a:srgbClr val="DFE4F2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79511" y="63399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8FAB2D-E471-4A9B-964A-FF6275A0205B}" type="datetime1">
              <a:rPr lang="de-DE"/>
              <a:t>20.10.2024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89341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EB983F-8B0B-4AF9-B95F-82DF6E329D7A}" type="slidenum">
              <a:rPr lang="de-DE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3799" y="185739"/>
            <a:ext cx="2404124" cy="646968"/>
          </a:xfrm>
          <a:prstGeom prst="rect">
            <a:avLst/>
          </a:prstGeom>
          <a:gradFill>
            <a:gsLst>
              <a:gs pos="0">
                <a:srgbClr val="5E9EFF">
                  <a:alpha val="3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/>
          </a:gra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EAED67-5F82-4285-AAE3-E377E1ED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2E42B1-2286-4579-B9C5-4FE7A327C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926C74-9CD9-41B3-AEB6-8AE8C6758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B240-25AB-4578-9FF9-A9CF0C062A5C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8B4181-605B-49BF-B0D3-1EC1BAAD2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058B36-A0F4-437F-800B-A3F243FBD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09811-85FE-4CCE-B3FC-9A7751A78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7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576/dimawe-7393" TargetMode="External"/><Relationship Id="rId2" Type="http://schemas.openxmlformats.org/officeDocument/2006/relationships/hyperlink" Target="mailto:anne.wernicke@uni-bielefeld.de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sims/html/states-of-matter/latest/states-of-matter_de.html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youtube.com/watch?v=Q1O_il0hVKE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mie-digital.de/index.php/redoxreaktionen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chemistryathome.de/8-klasse-salzbildung/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s://basf.kids-interactive.de/unterricht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sims/html/states-of-matter/latest/states-of-matter_de.html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youtube.com/watch?v=Q1O_il0hVKE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mie-digital.de/index.php/redoxreaktionen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chemistryathome.de/8-klasse-salzbildung/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s://basf.kids-interactive.de/unterricht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youtube.com/watch?v=WiqR3vNItPY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MWFQyz9HupaK6zamcZXRmRWgXMsIpVYABv_FR-_X_fk/edit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0F_0.xml"/><Relationship Id="rId3" Type="http://schemas.openxmlformats.org/officeDocument/2006/relationships/image" Target="../media/image27.jpg"/><Relationship Id="rId7" Type="http://schemas.openxmlformats.org/officeDocument/2006/relationships/hyperlink" Target="https://support.google.com/youtube/answer/279746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chemie-digital.zum.de/images/f/fe/ARBEITSBLATT_Gesetz_der_konstanten_Proportionen_ohne_Sch%C3%BCler-Exp.pdf" TargetMode="External"/><Relationship Id="rId4" Type="http://schemas.openxmlformats.org/officeDocument/2006/relationships/hyperlink" Target="https://creativecommons.org/licenses/by-nc-sa/4.0/deed.d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upport.google.com/youtube/answer/2797468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support.google.com/youtube/answer/27974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rcator-institut.uni-koeln.de/publikationen-material/material-fuer-die-praxis/methodenpoo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rcator-institut.uni-koeln.de/publikationen-material/material-fuer-die-praxis/methodenpoo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enkompetenzrahmen.nrw/fileadmin/pdf/LVR_ZMB_MKR_Rahmen_A4_2020_03_Final.pdf" TargetMode="External"/><Relationship Id="rId3" Type="http://schemas.openxmlformats.org/officeDocument/2006/relationships/hyperlink" Target="https://www.deutschdidaktik.phil.fau.de/files/2020/05/frederking-krommer-2019-digitale-textkompetenzpdf.pdf" TargetMode="External"/><Relationship Id="rId7" Type="http://schemas.openxmlformats.org/officeDocument/2006/relationships/hyperlink" Target="http://www.josefleisen.de/downloads/digitalisierung/Analoges%20und%20digitales%20Lesen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ni-due.de/imperia/md/content/prodaz/scaffolding.pdf" TargetMode="External"/><Relationship Id="rId5" Type="http://schemas.openxmlformats.org/officeDocument/2006/relationships/hyperlink" Target="https://www.schulentwicklung.nrw.de/lehrplaene/lehrplannavigator-s-i/gesamtschule/naturwissenschaften/naturwissenschaften-klp/kompetenzen/kompetenzbereich-inhaltsfelder-und-kompetenzerwartungen-.html" TargetMode="External"/><Relationship Id="rId4" Type="http://schemas.openxmlformats.org/officeDocument/2006/relationships/hyperlink" Target="https://doi.org/10.1039/A9RP90001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gesamtschule/naturwissenschaften/naturwissenschaften-klp/kompetenzen/kompetenzbereich-inhaltsfelder-und-kompetenzerwartungen-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8_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FB09E1A-CC77-4E1E-BB0D-A9D7E6FA1827}"/>
              </a:ext>
            </a:extLst>
          </p:cNvPr>
          <p:cNvSpPr txBox="1"/>
          <p:nvPr/>
        </p:nvSpPr>
        <p:spPr>
          <a:xfrm>
            <a:off x="152400" y="1164429"/>
            <a:ext cx="5076825" cy="30674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685800" rtl="0">
              <a:spcAft>
                <a:spcPts val="450"/>
              </a:spcAft>
            </a:pPr>
            <a:r>
              <a:rPr lang="de-DE" sz="13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Sprachsensibler Chemieunterricht digital umgesetzt.</a:t>
            </a:r>
            <a:br>
              <a:rPr lang="de-DE" sz="13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3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Seminarexkurs im Rahmen des Praxissemesters</a:t>
            </a:r>
          </a:p>
          <a:p>
            <a:pPr algn="ctr" defTabSz="685800" rtl="0"/>
            <a:endParaRPr lang="de-DE" sz="12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rtl="0">
              <a:spcAft>
                <a:spcPts val="450"/>
              </a:spcAft>
            </a:pPr>
            <a:r>
              <a:rPr lang="de-DE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Online-Supplement 2:</a:t>
            </a:r>
            <a:br>
              <a:rPr lang="de-DE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Foliensatz 2. Sitzung</a:t>
            </a:r>
            <a:r>
              <a:rPr lang="de-DE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Bedarfsanalyse</a:t>
            </a:r>
            <a:endParaRPr lang="de-DE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rtl="0"/>
            <a:endParaRPr lang="de-DE" sz="12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rtl="0"/>
            <a:r>
              <a:rPr lang="de-DE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Janna Gutenberg</a:t>
            </a:r>
            <a:r>
              <a:rPr lang="de-DE" sz="1350" kern="1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Elisabeth Kiesling</a:t>
            </a:r>
            <a:r>
              <a:rPr lang="de-DE" sz="1350" kern="1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Anne Wernicke</a:t>
            </a:r>
            <a:r>
              <a:rPr lang="de-DE" sz="1350" kern="1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3,*</a:t>
            </a:r>
            <a:r>
              <a:rPr lang="de-DE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 rtl="0"/>
            <a:endParaRPr lang="de-DE" sz="900" i="1" kern="12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rtl="0"/>
            <a:r>
              <a:rPr lang="de-DE" sz="900" kern="1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Universität zu Köln</a:t>
            </a:r>
            <a:b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900" kern="1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Bergische Universität Wuppertal</a:t>
            </a:r>
            <a:b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900" kern="1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Universität Bielefeld</a:t>
            </a:r>
          </a:p>
          <a:p>
            <a:pPr algn="ctr" defTabSz="685800" rtl="0"/>
            <a:r>
              <a:rPr lang="de-DE" sz="900" kern="1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Kontakt: Universität Bielefeld,</a:t>
            </a:r>
            <a:b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Fakultät für Linguistik und Literaturwissenschaft,</a:t>
            </a:r>
            <a:b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Postfach 10 01 31, 33501 Bielefeld</a:t>
            </a:r>
          </a:p>
          <a:p>
            <a:pPr algn="ctr" defTabSz="685800" rtl="0"/>
            <a: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anne.wernicke@uni-bielefeld.de</a:t>
            </a:r>
            <a:br>
              <a:rPr lang="de-DE" sz="9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90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rtl="0"/>
            <a:endParaRPr lang="de-DE" sz="135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BD4DC25-419B-42CC-8A0D-2D8AB955F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88746"/>
              </p:ext>
            </p:extLst>
          </p:nvPr>
        </p:nvGraphicFramePr>
        <p:xfrm>
          <a:off x="152399" y="4230887"/>
          <a:ext cx="5076825" cy="1074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6825">
                  <a:extLst>
                    <a:ext uri="{9D8B030D-6E8A-4147-A177-3AD203B41FA5}">
                      <a16:colId xmlns:a16="http://schemas.microsoft.com/office/drawing/2014/main" val="2964737333"/>
                    </a:ext>
                  </a:extLst>
                </a:gridCol>
              </a:tblGrid>
              <a:tr h="104584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Zitationshinweis: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Göllis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Y., Gutenberg, J., Kiesling, E., Kremer, R., Wernicke, A. &amp; Bohrmann-Linde, C. (2024). Sprachsensibler Chemieunterricht digital umgesetzt. Ein Seminarexkurs im Rahmen des Praxissemesters [Online-Supplement 2: Gutenberg, J., Kiesling, E. &amp; Wernicke, A.: Foliensatz 2. Sitzung: Bedarfsanalyse]. </a:t>
                      </a:r>
                      <a:r>
                        <a:rPr lang="de-DE" sz="9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DiMawe</a:t>
                      </a:r>
                      <a:r>
                        <a:rPr lang="de-DE" sz="9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Die Materialwerkstatt, 6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de-DE" sz="9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52–61. 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https://doi.org/10.11576/dimawe-7393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 verfügbar: 11.09.2024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ISSN: 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2629–5598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61968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994BF7ED-F859-46DC-8B04-D5FA8C108F3C}"/>
              </a:ext>
            </a:extLst>
          </p:cNvPr>
          <p:cNvSpPr txBox="1"/>
          <p:nvPr/>
        </p:nvSpPr>
        <p:spPr>
          <a:xfrm>
            <a:off x="5503540" y="2139894"/>
            <a:ext cx="348806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rtl="0">
              <a:lnSpc>
                <a:spcPct val="150000"/>
              </a:lnSpc>
            </a:pPr>
            <a:r>
              <a:rPr lang="de-DE" sz="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Lizenzhinweis</a:t>
            </a:r>
          </a:p>
          <a:p>
            <a:pPr algn="just" defTabSz="685800" rtl="0"/>
            <a:r>
              <a:rPr lang="de-DE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Bitte beachten Sie, dass dieses Werk unter der CC-BY-SA 4.0 Lizenz veröffentlicht wurde. Dies bedeutet, dass Sie das Werk frei verwenden, verbreiten und bearbeiten dürfen, solange Sie die Urheber*innen nennen und Änderungen unter der gleichen Lizenz veröffentlichen. </a:t>
            </a:r>
          </a:p>
          <a:p>
            <a:pPr algn="just" defTabSz="685800" rtl="0">
              <a:tabLst>
                <a:tab pos="205979" algn="l"/>
              </a:tabLst>
            </a:pPr>
            <a:r>
              <a:rPr lang="de-DE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Alle gekennzeichneten Fremdinhalte (z.B. Abbildungen, Fotos, Tabellen, Zitate etc.) sind von der CC-Lizenz ausgenommen. Für deren Wiederverwendung ist es ggf. erforderlich, weitere Nutzungs-genehmigungen bei jeweiligen Rechteinhaber*innen einzuholen. Weitere Informationen finden Sie in den §§ 60a, 51 UrhG und im Leitfaden zur Creative Commons Lizenz CC-BY-SA 4.0.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F8DBFD-6749-47BE-9271-A10769ED9A30}"/>
              </a:ext>
            </a:extLst>
          </p:cNvPr>
          <p:cNvSpPr txBox="1"/>
          <p:nvPr/>
        </p:nvSpPr>
        <p:spPr>
          <a:xfrm>
            <a:off x="5503539" y="3801888"/>
            <a:ext cx="3488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rtl="0"/>
            <a:r>
              <a:rPr lang="de-DE" sz="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Haftungsausschluss</a:t>
            </a:r>
          </a:p>
          <a:p>
            <a:pPr algn="just" defTabSz="685800" rtl="0"/>
            <a:r>
              <a:rPr lang="de-DE" sz="9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Dieses Werk steht unter der Lizenz CC-BY-SA 4.0 und enthält ggf. urheberrechtlich geschützte Elemente, die von dieser Lizenz ausgenommen sind. Nachnutzer*innen sind dafür verantwortlich, sicherzustellen, dass die für die Nutzung dieser Elemente erforderlichen Rechte und Genehmigungen von den jeweiligen Rechteinhaber*innen eingeholt wurden. Es wird keine Haftung für etwaige Verstöße von Nachnutzer*innen gegen geltende Urheberrechtsbestimmungen oder andere rechtliche Vorschriften übernommen. Durch die Nutzung dieses Werks akzeptieren Nachnutzer*innen diesen Haftungsausschluss.</a:t>
            </a:r>
            <a:endParaRPr lang="de-DE" sz="900" kern="1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4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4000" dirty="0"/>
              <a:t>Ermittlung sprachlicher Anforderungen digitaler Texte für den Chemieunterricht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Gruppenarbeitsphase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915035" y="246788"/>
            <a:ext cx="6003123" cy="559003"/>
          </a:xfrm>
        </p:spPr>
        <p:txBody>
          <a:bodyPr/>
          <a:lstStyle/>
          <a:p>
            <a:pPr algn="r">
              <a:defRPr/>
            </a:pPr>
            <a:r>
              <a:rPr lang="de-DE" b="1" dirty="0"/>
              <a:t>Digitale Texte im Fach Chemie</a:t>
            </a:r>
            <a:endParaRPr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325674" y="2733711"/>
            <a:ext cx="251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u="sng">
                <a:hlinkClick r:id="rId3" tooltip="https://www.youtube.com/watch?v=Q1O_il0hVKE"/>
              </a:rPr>
              <a:t>Erklärvideo zur Bestimmung von Dichte</a:t>
            </a:r>
            <a:endParaRPr lang="de-DE" b="1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795" y="4250014"/>
            <a:ext cx="2181775" cy="141277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325675" y="5710020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u="sng" dirty="0">
                <a:hlinkClick r:id="rId5" tooltip="https://www.chemistryathome.de/8-klasse-salzbildung/"/>
              </a:rPr>
              <a:t>Website mit Übungsinhalten </a:t>
            </a:r>
            <a:endParaRPr dirty="0"/>
          </a:p>
          <a:p>
            <a:pPr>
              <a:defRPr/>
            </a:pPr>
            <a:r>
              <a:rPr lang="de-DE" b="1" u="sng" dirty="0">
                <a:hlinkClick r:id="rId5" tooltip="https://www.chemistryathome.de/8-klasse-salzbildung/"/>
              </a:rPr>
              <a:t>zum Thema </a:t>
            </a:r>
            <a:r>
              <a:rPr lang="de-DE" b="1" i="1" u="sng" dirty="0">
                <a:hlinkClick r:id="rId5" tooltip="https://www.chemistryathome.de/8-klasse-salzbildung/"/>
              </a:rPr>
              <a:t>Salzbildung</a:t>
            </a:r>
            <a:endParaRPr lang="de-DE" b="1" i="1" dirty="0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5922483" y="5096255"/>
            <a:ext cx="29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u="sng">
                <a:hlinkClick r:id="rId6" tooltip="https://chemie-digital.de/index.php/redoxreaktionen/"/>
              </a:rPr>
              <a:t>H5P-Lerneinheit zum </a:t>
            </a:r>
            <a:endParaRPr/>
          </a:p>
          <a:p>
            <a:pPr>
              <a:defRPr/>
            </a:pPr>
            <a:r>
              <a:rPr lang="de-DE" b="1" u="sng">
                <a:hlinkClick r:id="rId6" tooltip="https://chemie-digital.de/index.php/redoxreaktionen/"/>
              </a:rPr>
              <a:t>Thema </a:t>
            </a:r>
            <a:r>
              <a:rPr lang="de-DE" b="1" i="1" u="sng">
                <a:hlinkClick r:id="rId6" tooltip="https://chemie-digital.de/index.php/redoxreaktionen/"/>
              </a:rPr>
              <a:t>Redoxreaktionen</a:t>
            </a:r>
            <a:endParaRPr lang="de-DE" b="1" i="1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655552" y="1419556"/>
            <a:ext cx="2189817" cy="139005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 bwMode="auto">
          <a:xfrm>
            <a:off x="3564879" y="2795293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u="sng" dirty="0">
                <a:hlinkClick r:id="rId8" tooltip="https://phet.colorado.edu/sims/html/states-of-matter/latest/states-of-matter_de.html"/>
              </a:rPr>
              <a:t>Interaktive Simulation zu </a:t>
            </a:r>
            <a:endParaRPr dirty="0"/>
          </a:p>
          <a:p>
            <a:pPr>
              <a:defRPr/>
            </a:pPr>
            <a:r>
              <a:rPr lang="de-DE" b="1" u="sng" dirty="0">
                <a:hlinkClick r:id="rId8" tooltip="https://phet.colorado.edu/sims/html/states-of-matter/latest/states-of-matter_de.html"/>
              </a:rPr>
              <a:t>Aggregatzustände</a:t>
            </a:r>
            <a:r>
              <a:rPr lang="de-DE" b="1" u="sng" dirty="0">
                <a:solidFill>
                  <a:schemeClr val="accent5"/>
                </a:solidFill>
              </a:rPr>
              <a:t>n</a:t>
            </a:r>
            <a:endParaRPr lang="de-DE" b="1" dirty="0">
              <a:solidFill>
                <a:schemeClr val="accent5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338508" y="2202053"/>
            <a:ext cx="2672881" cy="1671773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 bwMode="auto">
          <a:xfrm>
            <a:off x="6228184" y="3873826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u="sng">
                <a:hlinkClick r:id="rId10" tooltip="https://basf.kids-interactive.de/unterricht"/>
              </a:rPr>
              <a:t>Point-and-Click-Spiel </a:t>
            </a:r>
            <a:br>
              <a:rPr lang="de-DE" b="1">
                <a:hlinkClick r:id="rId10" tooltip="https://basf.kids-interactive.de/unterricht"/>
              </a:rPr>
            </a:br>
            <a:r>
              <a:rPr lang="de-DE" b="1" i="1" u="sng">
                <a:hlinkClick r:id="rId10" tooltip="https://basf.kids-interactive.de/unterricht"/>
              </a:rPr>
              <a:t>Virtuelles Forschungslabor</a:t>
            </a:r>
            <a:endParaRPr lang="de-DE" b="1" i="1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95536" y="1218911"/>
            <a:ext cx="1720289" cy="151137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3676646" y="4743197"/>
            <a:ext cx="2206937" cy="14213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977388" y="952640"/>
            <a:ext cx="947742" cy="9477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2262687" y="3873825"/>
            <a:ext cx="942421" cy="9424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305263" y="4250013"/>
            <a:ext cx="865632" cy="8656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5262177" y="869705"/>
            <a:ext cx="836712" cy="8367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8263737" y="1676081"/>
            <a:ext cx="850049" cy="85004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7AB6D3E-0808-43C1-8F67-BBD7D22E479D}"/>
              </a:ext>
            </a:extLst>
          </p:cNvPr>
          <p:cNvSpPr txBox="1"/>
          <p:nvPr/>
        </p:nvSpPr>
        <p:spPr>
          <a:xfrm>
            <a:off x="5192470" y="6551946"/>
            <a:ext cx="3401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Die Screenshots der Websites sind von der CC-Lizenz ausgenommen.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398139" y="1203858"/>
            <a:ext cx="4331023" cy="33052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2200" b="1" i="1" dirty="0"/>
              <a:t>Aufgabe 1:</a:t>
            </a:r>
            <a:endParaRPr sz="22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200" i="1" dirty="0"/>
              <a:t>Ermitteln Sie </a:t>
            </a:r>
            <a:r>
              <a:rPr lang="de-DE" sz="2200" b="1" i="1" dirty="0"/>
              <a:t>sprachliche Anforderungen </a:t>
            </a:r>
            <a:r>
              <a:rPr lang="de-DE" sz="2200" i="1" dirty="0"/>
              <a:t>des digitalen Textes auf </a:t>
            </a:r>
            <a:r>
              <a:rPr lang="de-DE" sz="2200" b="1" i="1" dirty="0"/>
              <a:t>Wort-, Satz- und Textebene</a:t>
            </a:r>
            <a:r>
              <a:rPr lang="de-DE" sz="2200" i="1" dirty="0"/>
              <a:t>. Das Ausfüllen der </a:t>
            </a:r>
            <a:r>
              <a:rPr lang="de-DE" sz="2200" b="1" i="1" dirty="0"/>
              <a:t>Checkliste</a:t>
            </a:r>
            <a:r>
              <a:rPr lang="de-DE" sz="2200" i="1" dirty="0"/>
              <a:t> kann Ihnen dabei behilflich sein. Legen Sie dabei zunächst den Schwerpunkt auf die rezeptiven Anforderungen.</a:t>
            </a:r>
            <a:endParaRPr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12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843816" y="185738"/>
            <a:ext cx="5904649" cy="88506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de-DE" b="1"/>
              <a:t>Makroscaffolding Teil 2: Bedarfsanalyse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04048" y="1203857"/>
            <a:ext cx="3671884" cy="525555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3563888" y="51869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45A2A4-34D4-49DA-8AF2-1FDE19C3E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9" y="4660684"/>
            <a:ext cx="1797597" cy="17975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FD7E605-DA02-4F4B-8441-196B266C9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167" y="5172209"/>
            <a:ext cx="2743438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352809" y="2498216"/>
            <a:ext cx="8438382" cy="18615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b="1" i="1" dirty="0"/>
              <a:t>Aufgabe 2: </a:t>
            </a:r>
            <a:endParaRPr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i="1" dirty="0"/>
              <a:t>Es handelt sich bei dem Beispieltext um einen </a:t>
            </a:r>
            <a:r>
              <a:rPr lang="de-DE" b="1" i="1" dirty="0"/>
              <a:t>digitalen Text</a:t>
            </a:r>
            <a:r>
              <a:rPr lang="de-DE" i="1" dirty="0"/>
              <a:t>. Welche speziellen </a:t>
            </a:r>
            <a:r>
              <a:rPr lang="de-DE" b="1" i="1" dirty="0"/>
              <a:t>Anforderungen</a:t>
            </a:r>
            <a:r>
              <a:rPr lang="de-DE" i="1" dirty="0"/>
              <a:t> ergeben sich daraus für die Lernenden?</a:t>
            </a:r>
            <a:endParaRPr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843816" y="185738"/>
            <a:ext cx="5904649" cy="88506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de-DE" b="1"/>
              <a:t>Makroscaffolding Teil 2: Bedarfsanalyse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14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3493370" y="201798"/>
            <a:ext cx="5355050" cy="646968"/>
          </a:xfrm>
        </p:spPr>
        <p:txBody>
          <a:bodyPr/>
          <a:lstStyle/>
          <a:p>
            <a:pPr algn="r">
              <a:defRPr/>
            </a:pPr>
            <a:r>
              <a:rPr lang="de-DE" b="1" dirty="0"/>
              <a:t>Digitale Texte im Fach Chemie</a:t>
            </a:r>
            <a:endParaRPr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325674" y="2733711"/>
            <a:ext cx="251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u="sng">
                <a:hlinkClick r:id="rId3" tooltip="https://www.youtube.com/watch?v=Q1O_il0hVKE"/>
              </a:rPr>
              <a:t>Erklärvideo zur Bestimmung von Dichte</a:t>
            </a:r>
            <a:endParaRPr lang="de-DE" b="1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795" y="4250014"/>
            <a:ext cx="2181775" cy="141277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325675" y="5710020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u="sng" dirty="0">
                <a:hlinkClick r:id="rId5" tooltip="https://www.chemistryathome.de/8-klasse-salzbildung/"/>
              </a:rPr>
              <a:t>Website mit Übungsinhalten </a:t>
            </a:r>
            <a:endParaRPr dirty="0"/>
          </a:p>
          <a:p>
            <a:pPr>
              <a:defRPr/>
            </a:pPr>
            <a:r>
              <a:rPr lang="de-DE" b="1" u="sng" dirty="0">
                <a:hlinkClick r:id="rId5" tooltip="https://www.chemistryathome.de/8-klasse-salzbildung/"/>
              </a:rPr>
              <a:t>zum Thema </a:t>
            </a:r>
            <a:r>
              <a:rPr lang="de-DE" b="1" i="1" u="sng" dirty="0">
                <a:hlinkClick r:id="rId5" tooltip="https://www.chemistryathome.de/8-klasse-salzbildung/"/>
              </a:rPr>
              <a:t>Salzbildung</a:t>
            </a:r>
            <a:endParaRPr lang="de-DE" b="1" i="1" dirty="0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5922483" y="5096255"/>
            <a:ext cx="29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u="sng">
                <a:hlinkClick r:id="rId6" tooltip="https://chemie-digital.de/index.php/redoxreaktionen/"/>
              </a:rPr>
              <a:t>H5P-Lerneinheit zum </a:t>
            </a:r>
            <a:endParaRPr/>
          </a:p>
          <a:p>
            <a:pPr>
              <a:defRPr/>
            </a:pPr>
            <a:r>
              <a:rPr lang="de-DE" b="1" u="sng">
                <a:hlinkClick r:id="rId6" tooltip="https://chemie-digital.de/index.php/redoxreaktionen/"/>
              </a:rPr>
              <a:t>Thema </a:t>
            </a:r>
            <a:r>
              <a:rPr lang="de-DE" b="1" i="1" u="sng">
                <a:hlinkClick r:id="rId6" tooltip="https://chemie-digital.de/index.php/redoxreaktionen/"/>
              </a:rPr>
              <a:t>Redoxreaktionen</a:t>
            </a:r>
            <a:endParaRPr lang="de-DE" b="1" i="1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655552" y="1419556"/>
            <a:ext cx="2189817" cy="139005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 bwMode="auto">
          <a:xfrm>
            <a:off x="3564879" y="2795293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u="sng" dirty="0">
                <a:hlinkClick r:id="rId8" tooltip="https://phet.colorado.edu/sims/html/states-of-matter/latest/states-of-matter_de.html"/>
              </a:rPr>
              <a:t>Interaktive Simulation zu </a:t>
            </a:r>
            <a:endParaRPr dirty="0"/>
          </a:p>
          <a:p>
            <a:pPr>
              <a:defRPr/>
            </a:pPr>
            <a:r>
              <a:rPr lang="de-DE" b="1" u="sng" dirty="0">
                <a:hlinkClick r:id="rId8" tooltip="https://phet.colorado.edu/sims/html/states-of-matter/latest/states-of-matter_de.html"/>
              </a:rPr>
              <a:t>Aggregatzustände</a:t>
            </a:r>
            <a:r>
              <a:rPr lang="de-DE" b="1" u="sng" dirty="0">
                <a:solidFill>
                  <a:schemeClr val="accent5"/>
                </a:solidFill>
              </a:rPr>
              <a:t>n</a:t>
            </a:r>
            <a:endParaRPr lang="de-DE" b="1" dirty="0">
              <a:solidFill>
                <a:schemeClr val="accent5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338508" y="2202053"/>
            <a:ext cx="2672881" cy="1671773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 bwMode="auto">
          <a:xfrm>
            <a:off x="6228184" y="3873826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u="sng">
                <a:hlinkClick r:id="rId10" tooltip="https://basf.kids-interactive.de/unterricht"/>
              </a:rPr>
              <a:t>Point-and-Click-Spiel </a:t>
            </a:r>
            <a:br>
              <a:rPr lang="de-DE" b="1">
                <a:hlinkClick r:id="rId10" tooltip="https://basf.kids-interactive.de/unterricht"/>
              </a:rPr>
            </a:br>
            <a:r>
              <a:rPr lang="de-DE" b="1" i="1" u="sng">
                <a:hlinkClick r:id="rId10" tooltip="https://basf.kids-interactive.de/unterricht"/>
              </a:rPr>
              <a:t>Virtuelles Forschungslabor</a:t>
            </a:r>
            <a:endParaRPr lang="de-DE" b="1" i="1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95536" y="1218911"/>
            <a:ext cx="1720289" cy="151137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3676646" y="4743197"/>
            <a:ext cx="2206937" cy="14213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977388" y="952640"/>
            <a:ext cx="947742" cy="9477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2262687" y="3873825"/>
            <a:ext cx="942421" cy="9424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305263" y="4250013"/>
            <a:ext cx="865632" cy="8656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5262177" y="869705"/>
            <a:ext cx="836712" cy="8367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8263737" y="1676081"/>
            <a:ext cx="850049" cy="85004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7AB6D3E-0808-43C1-8F67-BBD7D22E479D}"/>
              </a:ext>
            </a:extLst>
          </p:cNvPr>
          <p:cNvSpPr txBox="1"/>
          <p:nvPr/>
        </p:nvSpPr>
        <p:spPr>
          <a:xfrm>
            <a:off x="5192470" y="6551946"/>
            <a:ext cx="3401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Die Screenshots der Websites sind von der CC-Lizenz ausgenommen.</a:t>
            </a:r>
          </a:p>
        </p:txBody>
      </p:sp>
    </p:spTree>
    <p:extLst>
      <p:ext uri="{BB962C8B-B14F-4D97-AF65-F5344CB8AC3E}">
        <p14:creationId xmlns:p14="http://schemas.microsoft.com/office/powerpoint/2010/main" val="29613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539552" y="4684247"/>
            <a:ext cx="3168351" cy="687706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de-DE" sz="1800" b="1" u="sng">
                <a:hlinkClick r:id="rId3" tooltip="https://www.youtube.com/watch?v=WiqR3vNItPY"/>
              </a:rPr>
              <a:t>Versuchsdokumentationen</a:t>
            </a:r>
            <a:r>
              <a:rPr lang="de-DE" sz="1800" b="1"/>
              <a:t> in Form von Videos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15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843816" y="188640"/>
            <a:ext cx="6003123" cy="733587"/>
          </a:xfrm>
        </p:spPr>
        <p:txBody>
          <a:bodyPr/>
          <a:lstStyle/>
          <a:p>
            <a:pPr algn="r">
              <a:defRPr/>
            </a:pPr>
            <a:r>
              <a:rPr lang="de-DE" b="1"/>
              <a:t>Weitere Beispiele für digitale Texte im Chemieunterricht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61702" y="2424387"/>
            <a:ext cx="3278152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39552" y="2003651"/>
            <a:ext cx="3717032" cy="266899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auto">
          <a:xfrm>
            <a:off x="5089606" y="1652786"/>
            <a:ext cx="349326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b="1" u="sng">
                <a:latin typeface="Arial"/>
                <a:cs typeface="Arial"/>
                <a:hlinkClick r:id="rId6" tooltip="https://docs.google.com/document/d/1MWFQyz9HupaK6zamcZXRmRWgXMsIpVYABv_FR-_X_fk/edit"/>
              </a:rPr>
              <a:t>Kollaboratives Schreiben von 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de-DE" b="1" u="sng">
                <a:latin typeface="Arial"/>
                <a:cs typeface="Arial"/>
                <a:hlinkClick r:id="rId6" tooltip="https://docs.google.com/document/d/1MWFQyz9HupaK6zamcZXRmRWgXMsIpVYABv_FR-_X_fk/edit"/>
              </a:rPr>
              <a:t>Versuchsprotokollen</a:t>
            </a:r>
            <a:endParaRPr lang="de-DE" b="1">
              <a:latin typeface="Arial"/>
              <a:cs typeface="Arial"/>
            </a:endParaRPr>
          </a:p>
        </p:txBody>
      </p:sp>
      <p:sp>
        <p:nvSpPr>
          <p:cNvPr id="9" name="Fußzeilenplatzhalter 4"/>
          <p:cNvSpPr txBox="1"/>
          <p:nvPr/>
        </p:nvSpPr>
        <p:spPr bwMode="auto">
          <a:xfrm>
            <a:off x="295941" y="6353813"/>
            <a:ext cx="305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584455" y="5371952"/>
            <a:ext cx="981859" cy="98185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48447" y="1513288"/>
            <a:ext cx="980728" cy="98072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FF97D54-A087-4BD5-8079-A5596C41D884}"/>
              </a:ext>
            </a:extLst>
          </p:cNvPr>
          <p:cNvSpPr txBox="1"/>
          <p:nvPr/>
        </p:nvSpPr>
        <p:spPr>
          <a:xfrm>
            <a:off x="5180977" y="6536375"/>
            <a:ext cx="3401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Die Screenshots der Websites sind von der CC-Lizenz ausgenommen.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Merkmale digitaler Texte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Input Teil II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0847" y="2539876"/>
            <a:ext cx="1860527" cy="261963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 bwMode="auto">
          <a:xfrm>
            <a:off x="4764859" y="3582611"/>
            <a:ext cx="4167949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/>
              <a:t> </a:t>
            </a:r>
            <a:r>
              <a:rPr lang="de-DE" sz="1800" dirty="0"/>
              <a:t>… sind </a:t>
            </a:r>
            <a:r>
              <a:rPr lang="de-DE" sz="1800" b="1" dirty="0"/>
              <a:t>multipel, vernetzt, multimedial,  </a:t>
            </a:r>
            <a:r>
              <a:rPr lang="de-DE" sz="1800" b="1" dirty="0" err="1"/>
              <a:t>symmedial</a:t>
            </a:r>
            <a:r>
              <a:rPr lang="de-DE" sz="1800" b="1" dirty="0"/>
              <a:t>, interaktiv </a:t>
            </a:r>
            <a:r>
              <a:rPr lang="de-DE" sz="1800" dirty="0"/>
              <a:t>(Frederking &amp;  </a:t>
            </a:r>
            <a:r>
              <a:rPr lang="de-DE" sz="1800" dirty="0" err="1"/>
              <a:t>Krommer</a:t>
            </a:r>
            <a:r>
              <a:rPr lang="de-DE" sz="1800" dirty="0"/>
              <a:t>, 2019)</a:t>
            </a:r>
            <a:endParaRPr dirty="0"/>
          </a:p>
          <a:p>
            <a:pPr marL="285750" indent="-285750">
              <a:buFont typeface="Wingdings"/>
              <a:buChar char="à"/>
              <a:defRPr/>
            </a:pPr>
            <a:r>
              <a:rPr lang="de-DE" sz="1800" dirty="0"/>
              <a:t>Dominanz des </a:t>
            </a:r>
            <a:r>
              <a:rPr lang="de-DE" sz="1800" b="1" dirty="0"/>
              <a:t>extensiven Lesens </a:t>
            </a:r>
            <a:r>
              <a:rPr lang="de-DE" sz="1800" dirty="0"/>
              <a:t>(Leisen, 2020)</a:t>
            </a:r>
            <a:endParaRPr dirty="0"/>
          </a:p>
          <a:p>
            <a:pPr marL="285750" indent="-285750">
              <a:buFont typeface="Wingdings"/>
              <a:buChar char="à"/>
              <a:defRPr/>
            </a:pPr>
            <a:r>
              <a:rPr lang="de-DE" sz="1800" b="1" dirty="0"/>
              <a:t>Ziele: 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800" b="1" dirty="0"/>
              <a:t>Steuerung der </a:t>
            </a:r>
            <a:r>
              <a:rPr lang="de-DE" sz="1800" b="1" dirty="0" err="1"/>
              <a:t>Lesewege</a:t>
            </a:r>
            <a:r>
              <a:rPr lang="de-DE" sz="1800" b="1" dirty="0"/>
              <a:t> </a:t>
            </a:r>
            <a:r>
              <a:rPr lang="de-DE" sz="1800" dirty="0"/>
              <a:t>durch die Lernenden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800" b="1" dirty="0"/>
              <a:t>Kohärentes Erfassen </a:t>
            </a:r>
            <a:r>
              <a:rPr lang="de-DE" sz="1800" dirty="0"/>
              <a:t>der vernetzten Informationen (Philipp, 2020)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022892" y="185739"/>
            <a:ext cx="6824047" cy="646968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	</a:t>
            </a:r>
            <a:r>
              <a:rPr lang="de-DE" b="1" dirty="0"/>
              <a:t>Analoge und digitale Texte lesen </a:t>
            </a:r>
            <a:r>
              <a:rPr lang="de-DE" sz="2000" b="1" dirty="0"/>
              <a:t>(Leisen, 2020)</a:t>
            </a:r>
            <a:endParaRPr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DADE80-13C5-411A-9513-2D5B09D76034}" type="slidenum">
              <a:rPr lang="de-DE"/>
              <a:t>17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 bwMode="auto">
          <a:xfrm>
            <a:off x="642905" y="1235564"/>
            <a:ext cx="322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 dirty="0"/>
              <a:t>Multimodale Texte  – analog</a:t>
            </a:r>
            <a:endParaRPr sz="2000"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4678990" y="1216735"/>
            <a:ext cx="31197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 dirty="0"/>
              <a:t>Multimodale Texte – digital</a:t>
            </a:r>
            <a:endParaRPr sz="2000" dirty="0"/>
          </a:p>
          <a:p>
            <a:pPr>
              <a:defRPr/>
            </a:pPr>
            <a:endParaRPr lang="de-DE" b="1" dirty="0"/>
          </a:p>
        </p:txBody>
      </p:sp>
      <p:sp>
        <p:nvSpPr>
          <p:cNvPr id="13" name="Abgerundete rechteckige Legende 12"/>
          <p:cNvSpPr/>
          <p:nvPr/>
        </p:nvSpPr>
        <p:spPr bwMode="auto">
          <a:xfrm>
            <a:off x="2725312" y="1908734"/>
            <a:ext cx="1372038" cy="373311"/>
          </a:xfrm>
          <a:prstGeom prst="wedgeRoundRectCallout">
            <a:avLst>
              <a:gd name="adj1" fmla="val -135555"/>
              <a:gd name="adj2" fmla="val 40982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Textblöcke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 bwMode="auto">
          <a:xfrm>
            <a:off x="2882965" y="2892680"/>
            <a:ext cx="1214388" cy="373311"/>
          </a:xfrm>
          <a:prstGeom prst="wedgeRoundRectCallout">
            <a:avLst>
              <a:gd name="adj1" fmla="val -150009"/>
              <a:gd name="adj2" fmla="val 30703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Tabellen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 bwMode="auto">
          <a:xfrm>
            <a:off x="901505" y="1889476"/>
            <a:ext cx="1121387" cy="373311"/>
          </a:xfrm>
          <a:prstGeom prst="wedgeRoundRectCallout">
            <a:avLst>
              <a:gd name="adj1" fmla="val 80206"/>
              <a:gd name="adj2" fmla="val 34699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Bild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6" name="Abgerundete rechteckige Legende 15"/>
          <p:cNvSpPr/>
          <p:nvPr/>
        </p:nvSpPr>
        <p:spPr bwMode="auto">
          <a:xfrm>
            <a:off x="799199" y="5272972"/>
            <a:ext cx="1427687" cy="288000"/>
          </a:xfrm>
          <a:prstGeom prst="wedgeRoundRectCallout">
            <a:avLst>
              <a:gd name="adj1" fmla="val -22026"/>
              <a:gd name="adj2" fmla="val -63577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Aufgaben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7" name="Abgerundete rechteckige Legende 16"/>
          <p:cNvSpPr/>
          <p:nvPr/>
        </p:nvSpPr>
        <p:spPr bwMode="auto">
          <a:xfrm>
            <a:off x="2882965" y="4185848"/>
            <a:ext cx="1214388" cy="373311"/>
          </a:xfrm>
          <a:prstGeom prst="wedgeRoundRectCallout">
            <a:avLst>
              <a:gd name="adj1" fmla="val -159366"/>
              <a:gd name="adj2" fmla="val 12592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Formeln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642905" y="5686956"/>
            <a:ext cx="32608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Die Reaktion von Kupfer auf Schwefel – Qualitativ und quantitativ</a:t>
            </a:r>
            <a:endParaRPr sz="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Birgit Lachner </a:t>
            </a:r>
            <a:r>
              <a:rPr lang="de-DE" sz="900" u="sng" dirty="0">
                <a:solidFill>
                  <a:schemeClr val="bg1">
                    <a:lumMod val="50000"/>
                  </a:schemeClr>
                </a:solidFill>
                <a:hlinkClick r:id="rId4" tooltip="https://creativecommons.org/licenses/by-nc-sa/4.0/deed.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CC-BY-NC-SA</a:t>
            </a:r>
            <a:r>
              <a:rPr lang="de-DE" sz="900" u="sng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sz="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900" u="sng" dirty="0">
                <a:solidFill>
                  <a:schemeClr val="bg1">
                    <a:lumMod val="50000"/>
                  </a:schemeClr>
                </a:solidFill>
                <a:hlinkClick r:id="rId5" tooltip="http://chemie-digital.zum.de/images/f/f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http://chemie-digital.zum.de/images/f/fe/</a:t>
            </a:r>
            <a:endParaRPr lang="de-DE" sz="900" dirty="0">
              <a:solidFill>
                <a:schemeClr val="bg1">
                  <a:lumMod val="50000"/>
                </a:schemeClr>
              </a:solidFill>
              <a:hlinkClick r:id="rId5" tooltip="http://chemie-digital.zum.de/images/f/fe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hlinkClick r:id="rId5" tooltip="http://chemie-digital.zum.de/images/f/f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ARBEITSBLATT_Gesetz_der_konstanten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5" tooltip="http://chemie-digital.zum.de/images/f/f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endParaRPr sz="900" dirty="0">
              <a:solidFill>
                <a:schemeClr val="bg1">
                  <a:lumMod val="50000"/>
                </a:schemeClr>
              </a:solidFill>
              <a:hlinkClick r:id="rId5" tooltip="http://chemie-digital.zum.de/images/f/fe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  <a:hlinkClick r:id="rId5" tooltip="http://chemie-digital.zum.de/images/f/f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Proportionen_ohne_Sch%C3%BCler-Exp.pdf</a:t>
            </a:r>
            <a:endParaRPr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58055" y="1619425"/>
            <a:ext cx="2468283" cy="18095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 bwMode="auto">
          <a:xfrm>
            <a:off x="7276362" y="2797920"/>
            <a:ext cx="171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i="0" dirty="0">
                <a:solidFill>
                  <a:schemeClr val="bg1">
                    <a:lumMod val="50000"/>
                  </a:schemeClr>
                </a:solidFill>
              </a:rPr>
              <a:t>Screenshot: Der natürliche Treibhauseffekt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. Felix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Ollinger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, CC-BY.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800" i="0" u="sng" dirty="0">
                <a:solidFill>
                  <a:schemeClr val="bg1">
                    <a:lumMod val="50000"/>
                  </a:schemeClr>
                </a:solidFill>
                <a:hlinkClick r:id="rId7" tooltip="https://support.google.com/youtube/answer/279746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https://www.youtube.com/watch?v=218R24D5rYA </a:t>
            </a:r>
            <a:endParaRPr lang="de-DE" sz="800" i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8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18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 bwMode="auto">
          <a:xfrm>
            <a:off x="497861" y="4221088"/>
            <a:ext cx="8452955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dirty="0"/>
              <a:t>Digitale Medien </a:t>
            </a:r>
            <a:r>
              <a:rPr lang="de-DE" sz="2400" dirty="0"/>
              <a:t>sind immer auch </a:t>
            </a:r>
            <a:r>
              <a:rPr lang="de-DE" sz="2400" b="1" dirty="0"/>
              <a:t>digitale Texte</a:t>
            </a:r>
            <a:r>
              <a:rPr lang="de-DE" sz="2400" dirty="0"/>
              <a:t>, die …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de-DE" sz="2400" dirty="0"/>
              <a:t>über </a:t>
            </a:r>
            <a:r>
              <a:rPr lang="de-DE" sz="2400" b="1" dirty="0"/>
              <a:t>spezifische Merkmale </a:t>
            </a:r>
            <a:r>
              <a:rPr lang="de-DE" sz="2400" dirty="0"/>
              <a:t>verfügen. Daraus gehen …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de-DE" sz="2400" b="1" dirty="0"/>
              <a:t>Anforderungen </a:t>
            </a:r>
            <a:r>
              <a:rPr lang="de-DE" sz="2400" dirty="0"/>
              <a:t>an ihre Rezipient*innen und Produzent*innen hervor. </a:t>
            </a:r>
            <a:endParaRPr dirty="0"/>
          </a:p>
          <a:p>
            <a:pPr algn="r">
              <a:defRPr/>
            </a:pPr>
            <a:r>
              <a:rPr lang="de-DE" sz="2000" dirty="0"/>
              <a:t>        (Frederking &amp; </a:t>
            </a:r>
            <a:r>
              <a:rPr lang="de-DE" sz="2000" dirty="0" err="1"/>
              <a:t>Krommer</a:t>
            </a:r>
            <a:r>
              <a:rPr lang="de-DE" sz="2000" dirty="0"/>
              <a:t>, 2019)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71800" y="1323697"/>
            <a:ext cx="3600400" cy="263956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9077D34-6934-43AD-8F91-4C8271281E46}"/>
              </a:ext>
            </a:extLst>
          </p:cNvPr>
          <p:cNvSpPr txBox="1"/>
          <p:nvPr/>
        </p:nvSpPr>
        <p:spPr bwMode="auto">
          <a:xfrm>
            <a:off x="6432186" y="3501597"/>
            <a:ext cx="251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i="0" dirty="0">
                <a:solidFill>
                  <a:schemeClr val="bg1">
                    <a:lumMod val="50000"/>
                  </a:schemeClr>
                </a:solidFill>
              </a:rPr>
              <a:t>Screenshot: Der natürliche Treibhauseffekt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. Felix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Ollinger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, CC-BY.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800" i="0" u="sng" dirty="0">
                <a:solidFill>
                  <a:schemeClr val="bg1">
                    <a:lumMod val="50000"/>
                  </a:schemeClr>
                </a:solidFill>
                <a:hlinkClick r:id="rId4" tooltip="https://support.google.com/youtube/answer/279746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https://www.youtube.com/watch?v=218R24D5rYA </a:t>
            </a:r>
            <a:endParaRPr lang="de-DE" sz="800" i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5536" y="1912180"/>
            <a:ext cx="4746559" cy="3479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55575" y="404664"/>
            <a:ext cx="8094101" cy="402021"/>
          </a:xfrm>
        </p:spPr>
        <p:txBody>
          <a:bodyPr/>
          <a:lstStyle/>
          <a:p>
            <a:pPr algn="r">
              <a:defRPr/>
            </a:pPr>
            <a:r>
              <a:rPr lang="de-DE" b="1" dirty="0"/>
              <a:t>Merkmale digitaler Texte </a:t>
            </a:r>
            <a:br>
              <a:rPr lang="de-DE" b="1" dirty="0"/>
            </a:br>
            <a:r>
              <a:rPr lang="de-DE" sz="1800" b="1" dirty="0"/>
              <a:t>(Frederking &amp; </a:t>
            </a:r>
            <a:r>
              <a:rPr lang="de-DE" sz="1800" b="1" dirty="0" err="1"/>
              <a:t>Krommer</a:t>
            </a:r>
            <a:r>
              <a:rPr lang="de-DE" sz="1800" b="1" dirty="0"/>
              <a:t>, 2019)</a:t>
            </a:r>
            <a:endParaRPr lang="de-DE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DADE80-13C5-411A-9513-2D5B09D76034}" type="slidenum">
              <a:rPr lang="de-DE"/>
              <a:t>19</a:t>
            </a:fld>
            <a:endParaRPr lang="de-DE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273462"/>
              </p:ext>
            </p:extLst>
          </p:nvPr>
        </p:nvGraphicFramePr>
        <p:xfrm>
          <a:off x="5684875" y="2048407"/>
          <a:ext cx="31769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Gerade Verbindung 13"/>
          <p:cNvCxnSpPr>
            <a:cxnSpLocks/>
          </p:cNvCxnSpPr>
          <p:nvPr/>
        </p:nvCxnSpPr>
        <p:spPr bwMode="auto">
          <a:xfrm flipH="1">
            <a:off x="3995937" y="4362374"/>
            <a:ext cx="1688938" cy="57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cxnSpLocks/>
          </p:cNvCxnSpPr>
          <p:nvPr/>
        </p:nvCxnSpPr>
        <p:spPr bwMode="auto">
          <a:xfrm flipH="1">
            <a:off x="1619672" y="5234479"/>
            <a:ext cx="4065203" cy="12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 bwMode="auto">
          <a:xfrm>
            <a:off x="291543" y="1268933"/>
            <a:ext cx="8558134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Spezifische Merkmale digitaler Texte am Beispiel eines YouTube-Videos </a:t>
            </a:r>
            <a:endParaRPr dirty="0"/>
          </a:p>
          <a:p>
            <a:pPr>
              <a:defRPr/>
            </a:pPr>
            <a:r>
              <a:rPr lang="de-DE" dirty="0"/>
              <a:t>#Klimawandel #</a:t>
            </a:r>
            <a:r>
              <a:rPr lang="de-DE" dirty="0" err="1"/>
              <a:t>maiLab</a:t>
            </a:r>
            <a:endParaRPr dirty="0"/>
          </a:p>
        </p:txBody>
      </p:sp>
      <p:cxnSp>
        <p:nvCxnSpPr>
          <p:cNvPr id="9" name="Gerade Verbindung 8"/>
          <p:cNvCxnSpPr>
            <a:cxnSpLocks/>
          </p:cNvCxnSpPr>
          <p:nvPr/>
        </p:nvCxnSpPr>
        <p:spPr bwMode="auto">
          <a:xfrm flipH="1">
            <a:off x="3995937" y="2407497"/>
            <a:ext cx="1688938" cy="57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30F2B05-3639-4F36-91C8-EDDFC2B0056C}"/>
              </a:ext>
            </a:extLst>
          </p:cNvPr>
          <p:cNvSpPr txBox="1"/>
          <p:nvPr/>
        </p:nvSpPr>
        <p:spPr bwMode="auto">
          <a:xfrm>
            <a:off x="395536" y="5380500"/>
            <a:ext cx="474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i="0" dirty="0">
                <a:solidFill>
                  <a:schemeClr val="bg1">
                    <a:lumMod val="50000"/>
                  </a:schemeClr>
                </a:solidFill>
              </a:rPr>
              <a:t>Screenshot: Der natürliche Treibhauseffekt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. Felix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Ollinger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, CC-BY.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800" i="0" u="sng" dirty="0">
                <a:solidFill>
                  <a:schemeClr val="bg1">
                    <a:lumMod val="50000"/>
                  </a:schemeClr>
                </a:solidFill>
                <a:hlinkClick r:id="rId9" tooltip="https://support.google.com/youtube/answer/279746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https://www.youtube.com/watch?v=218R24D5rYA </a:t>
            </a:r>
            <a:endParaRPr lang="de-DE" sz="800" i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79512" y="4140679"/>
            <a:ext cx="6984776" cy="25736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 sz="2000" b="1" dirty="0"/>
              <a:t>Sprachsensibler Chemieunterricht digital umgesetzt</a:t>
            </a:r>
            <a:endParaRPr dirty="0"/>
          </a:p>
          <a:p>
            <a:pPr>
              <a:lnSpc>
                <a:spcPct val="120000"/>
              </a:lnSpc>
              <a:defRPr/>
            </a:pPr>
            <a:r>
              <a:rPr lang="de-DE" sz="3200" b="1" dirty="0"/>
              <a:t>Bedarfsanalyse</a:t>
            </a:r>
            <a:endParaRPr sz="4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rcRect l="2227" t="21463" r="1772" b="21964"/>
          <a:stretch/>
        </p:blipFill>
        <p:spPr bwMode="auto">
          <a:xfrm>
            <a:off x="179512" y="134471"/>
            <a:ext cx="8778240" cy="3879748"/>
          </a:xfrm>
          <a:prstGeom prst="rect">
            <a:avLst/>
          </a:prstGeom>
        </p:spPr>
      </p:pic>
      <p:pic>
        <p:nvPicPr>
          <p:cNvPr id="5" name="Grafik 4" descr="C:\Users\bq0000\AppData\Local\Microsoft\Windows\INetCache\Content.Word\Logo ComeIn.JPG"/>
          <p:cNvPicPr/>
          <p:nvPr/>
        </p:nvPicPr>
        <p:blipFill>
          <a:blip r:embed="rId4"/>
          <a:stretch/>
        </p:blipFill>
        <p:spPr bwMode="auto">
          <a:xfrm>
            <a:off x="93247" y="819682"/>
            <a:ext cx="6984776" cy="187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9511" y="5850210"/>
            <a:ext cx="1296145" cy="86409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652120" y="5893200"/>
            <a:ext cx="1641954" cy="947567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rcRect b="12242"/>
          <a:stretch/>
        </p:blipFill>
        <p:spPr bwMode="auto">
          <a:xfrm>
            <a:off x="7164288" y="5625880"/>
            <a:ext cx="1883485" cy="11359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666874" y="156503"/>
            <a:ext cx="3894141" cy="7435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de-DE" sz="2600" b="1"/>
              <a:t>Das chemische Dreieck </a:t>
            </a:r>
            <a:br>
              <a:rPr lang="de-DE" sz="2600" b="1"/>
            </a:br>
            <a:r>
              <a:rPr lang="de-DE" sz="2600" b="1"/>
              <a:t>(Johnstone-Dreieck)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7848237" y="6283417"/>
            <a:ext cx="1295763" cy="405045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Bild 6" descr="BUW_Logo-weiss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82263" y="6331249"/>
            <a:ext cx="859565" cy="313193"/>
          </a:xfrm>
          <a:prstGeom prst="rect">
            <a:avLst/>
          </a:prstGeom>
        </p:spPr>
      </p:pic>
      <p:sp>
        <p:nvSpPr>
          <p:cNvPr id="7" name="Foliennummernplatzhalter 1"/>
          <p:cNvSpPr txBox="1"/>
          <p:nvPr/>
        </p:nvSpPr>
        <p:spPr bwMode="auto">
          <a:xfrm>
            <a:off x="7180526" y="5237545"/>
            <a:ext cx="2194560" cy="104777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de-DE" sz="4500">
              <a:solidFill>
                <a:srgbClr val="89BA17">
                  <a:alpha val="25000"/>
                </a:srgbClr>
              </a:solidFill>
              <a:latin typeface="Calibri"/>
            </a:endParaRPr>
          </a:p>
        </p:txBody>
      </p:sp>
      <p:sp>
        <p:nvSpPr>
          <p:cNvPr id="14" name="Gleichschenkliges Dreieck 13"/>
          <p:cNvSpPr/>
          <p:nvPr/>
        </p:nvSpPr>
        <p:spPr bwMode="auto">
          <a:xfrm>
            <a:off x="1475655" y="1924974"/>
            <a:ext cx="3532914" cy="2407529"/>
          </a:xfrm>
          <a:prstGeom prst="triangle">
            <a:avLst>
              <a:gd name="adj" fmla="val 48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2231568" y="1264122"/>
            <a:ext cx="1920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de-DE" sz="1600" b="1">
                <a:solidFill>
                  <a:srgbClr val="70AD47"/>
                </a:solidFill>
                <a:latin typeface="Calibri"/>
              </a:rPr>
              <a:t>Beobachtungsebene</a:t>
            </a:r>
            <a:endParaRPr/>
          </a:p>
          <a:p>
            <a:pPr algn="ctr" defTabSz="685800">
              <a:defRPr/>
            </a:pPr>
            <a:r>
              <a:rPr lang="de-DE" sz="1600" b="1">
                <a:solidFill>
                  <a:srgbClr val="70AD47"/>
                </a:solidFill>
                <a:latin typeface="Calibri"/>
              </a:rPr>
              <a:t>„macro“</a:t>
            </a:r>
            <a:endParaRPr/>
          </a:p>
        </p:txBody>
      </p:sp>
      <p:sp>
        <p:nvSpPr>
          <p:cNvPr id="16" name="Textfeld 15"/>
          <p:cNvSpPr txBox="1"/>
          <p:nvPr/>
        </p:nvSpPr>
        <p:spPr bwMode="auto">
          <a:xfrm>
            <a:off x="4525506" y="4380694"/>
            <a:ext cx="1775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de-DE" sz="1600" b="1">
                <a:solidFill>
                  <a:srgbClr val="70AD47"/>
                </a:solidFill>
              </a:rPr>
              <a:t>Symbolebene</a:t>
            </a:r>
            <a:endParaRPr/>
          </a:p>
          <a:p>
            <a:pPr algn="ctr" defTabSz="685800">
              <a:defRPr/>
            </a:pPr>
            <a:r>
              <a:rPr lang="de-DE" sz="1600" b="1">
                <a:solidFill>
                  <a:srgbClr val="70AD47"/>
                </a:solidFill>
              </a:rPr>
              <a:t>„representational“</a:t>
            </a:r>
            <a:endParaRPr/>
          </a:p>
        </p:txBody>
      </p:sp>
      <p:sp>
        <p:nvSpPr>
          <p:cNvPr id="17" name="Textfeld 16"/>
          <p:cNvSpPr txBox="1"/>
          <p:nvPr/>
        </p:nvSpPr>
        <p:spPr bwMode="auto">
          <a:xfrm>
            <a:off x="293107" y="4397200"/>
            <a:ext cx="1758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de-DE" sz="1600" b="1">
                <a:solidFill>
                  <a:srgbClr val="70AD47"/>
                </a:solidFill>
                <a:latin typeface="Calibri"/>
              </a:rPr>
              <a:t>Vorstellungsebene</a:t>
            </a:r>
            <a:endParaRPr/>
          </a:p>
          <a:p>
            <a:pPr algn="ctr" defTabSz="685800">
              <a:defRPr/>
            </a:pPr>
            <a:r>
              <a:rPr lang="de-DE" sz="1600" b="1">
                <a:solidFill>
                  <a:srgbClr val="70AD47"/>
                </a:solidFill>
                <a:latin typeface="Calibri"/>
              </a:rPr>
              <a:t>„submicro“</a:t>
            </a:r>
            <a:endParaRPr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561016" y="3440804"/>
            <a:ext cx="2290287" cy="264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feld 22"/>
          <p:cNvSpPr txBox="1"/>
          <p:nvPr/>
        </p:nvSpPr>
        <p:spPr bwMode="auto">
          <a:xfrm>
            <a:off x="4500783" y="1303029"/>
            <a:ext cx="2221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350">
                <a:solidFill>
                  <a:prstClr val="black"/>
                </a:solidFill>
                <a:latin typeface="Calibri"/>
              </a:rPr>
              <a:t>Beschreibung von Wahrnehmung </a:t>
            </a:r>
            <a:endParaRPr/>
          </a:p>
          <a:p>
            <a:pPr marL="285750" indent="-285750" defTabSz="685800">
              <a:buFont typeface="Arial"/>
              <a:buChar char="•"/>
              <a:defRPr/>
            </a:pPr>
            <a:r>
              <a:rPr lang="de-DE" sz="1350">
                <a:solidFill>
                  <a:prstClr val="black"/>
                </a:solidFill>
                <a:latin typeface="Calibri"/>
              </a:rPr>
              <a:t>Was sehe ich?</a:t>
            </a:r>
            <a:endParaRPr/>
          </a:p>
          <a:p>
            <a:pPr marL="285750" indent="-285750" defTabSz="685800">
              <a:buFont typeface="Arial"/>
              <a:buChar char="•"/>
              <a:defRPr/>
            </a:pPr>
            <a:r>
              <a:rPr lang="de-DE" sz="1350">
                <a:solidFill>
                  <a:prstClr val="black"/>
                </a:solidFill>
                <a:latin typeface="Calibri"/>
              </a:rPr>
              <a:t>Was rieche ich?</a:t>
            </a:r>
            <a:endParaRPr/>
          </a:p>
        </p:txBody>
      </p:sp>
      <p:sp>
        <p:nvSpPr>
          <p:cNvPr id="24" name="Textfeld 23"/>
          <p:cNvSpPr txBox="1"/>
          <p:nvPr/>
        </p:nvSpPr>
        <p:spPr bwMode="auto">
          <a:xfrm>
            <a:off x="251116" y="4965469"/>
            <a:ext cx="309674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350">
                <a:solidFill>
                  <a:prstClr val="black"/>
                </a:solidFill>
                <a:latin typeface="Calibri"/>
              </a:rPr>
              <a:t>Beschreibung von Atomen, Ionen, Molekülen, Strukturen</a:t>
            </a:r>
            <a:endParaRPr/>
          </a:p>
          <a:p>
            <a:pPr marL="285750" indent="-285750" defTabSz="685800">
              <a:buFont typeface="Arial"/>
              <a:buChar char="•"/>
              <a:defRPr/>
            </a:pPr>
            <a:r>
              <a:rPr lang="de-DE" sz="1350">
                <a:solidFill>
                  <a:prstClr val="black"/>
                </a:solidFill>
                <a:latin typeface="Calibri"/>
              </a:rPr>
              <a:t>Wie sehen die Teilchen aus?</a:t>
            </a:r>
            <a:endParaRPr/>
          </a:p>
          <a:p>
            <a:pPr marL="285750" indent="-285750" defTabSz="685800">
              <a:buFont typeface="Arial"/>
              <a:buChar char="•"/>
              <a:defRPr/>
            </a:pPr>
            <a:r>
              <a:rPr lang="de-DE" sz="1350">
                <a:solidFill>
                  <a:prstClr val="black"/>
                </a:solidFill>
                <a:latin typeface="Calibri"/>
              </a:rPr>
              <a:t>Wie verhalten sie sich während einer Reaktion?</a:t>
            </a:r>
            <a:endParaRPr/>
          </a:p>
        </p:txBody>
      </p:sp>
      <p:sp>
        <p:nvSpPr>
          <p:cNvPr id="25" name="Textfeld 24"/>
          <p:cNvSpPr txBox="1"/>
          <p:nvPr/>
        </p:nvSpPr>
        <p:spPr bwMode="auto">
          <a:xfrm>
            <a:off x="3733303" y="5002619"/>
            <a:ext cx="2796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350">
                <a:solidFill>
                  <a:prstClr val="black"/>
                </a:solidFill>
                <a:latin typeface="Calibri"/>
              </a:rPr>
              <a:t>Beschreibung von Reaktionen mittels</a:t>
            </a:r>
            <a:endParaRPr/>
          </a:p>
          <a:p>
            <a:pPr defTabSz="685800">
              <a:defRPr/>
            </a:pPr>
            <a:r>
              <a:rPr lang="de-DE" sz="1350">
                <a:solidFill>
                  <a:prstClr val="black"/>
                </a:solidFill>
                <a:latin typeface="Calibri"/>
              </a:rPr>
              <a:t>Symbolen, Formeln, Reaktionsgleichungen, Stöchiometrie, Tabellen, Graphen</a:t>
            </a:r>
            <a:endParaRPr/>
          </a:p>
        </p:txBody>
      </p:sp>
      <p:pic>
        <p:nvPicPr>
          <p:cNvPr id="1841740770" name="Grafik 184174076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61015" y="156503"/>
            <a:ext cx="2366192" cy="26038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291543" y="1366501"/>
            <a:ext cx="8555396" cy="479880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de-DE" dirty="0"/>
              <a:t>Gestiegene Anforderungen an Rezipient*innen: neue Art der </a:t>
            </a:r>
            <a:r>
              <a:rPr lang="de-DE" b="1" dirty="0"/>
              <a:t>Verschmelzung</a:t>
            </a:r>
            <a:r>
              <a:rPr lang="de-DE" dirty="0"/>
              <a:t> </a:t>
            </a:r>
            <a:r>
              <a:rPr lang="de-DE" b="1" dirty="0"/>
              <a:t>des makroskopischen Realbereichs mit der submikroskopischen Modellwelt </a:t>
            </a:r>
            <a:r>
              <a:rPr lang="de-DE" dirty="0"/>
              <a:t>in </a:t>
            </a:r>
            <a:r>
              <a:rPr lang="de-DE" b="1" dirty="0"/>
              <a:t>digitalen Medien </a:t>
            </a:r>
            <a:r>
              <a:rPr lang="de-DE" b="1" dirty="0">
                <a:sym typeface="Wingdings" panose="05000000000000000000" pitchFamily="2" charset="2"/>
              </a:rPr>
              <a:t></a:t>
            </a:r>
            <a:r>
              <a:rPr lang="de-DE" dirty="0"/>
              <a:t> Real-Time-Scheinrealitäten, deren Modellcharakter häufig nicht offensichtlich ist (z.B. VR-Technologie) 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lang="de-DE" b="1" dirty="0"/>
              <a:t>Potenzial: Bewusstes Hinzuschalten und Ausblenden</a:t>
            </a:r>
            <a:r>
              <a:rPr lang="de-DE" dirty="0"/>
              <a:t> der Modellwelt in die bzw. der wahrnehmbare(n) Welt machen Lernenden diese zwei Ebenen expliziter deutlich als z.B. statische Abbildungen.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lang="de-DE" b="1" dirty="0"/>
              <a:t>Digitale Präsentations- und Darstellungsmöglichkeiten </a:t>
            </a:r>
            <a:r>
              <a:rPr lang="de-DE" dirty="0"/>
              <a:t>müssen daher </a:t>
            </a:r>
            <a:r>
              <a:rPr lang="de-DE" b="1" dirty="0"/>
              <a:t>fachdidaktisch reflektiert</a:t>
            </a:r>
            <a:r>
              <a:rPr lang="de-DE" dirty="0"/>
              <a:t> werden.</a:t>
            </a:r>
            <a:endParaRPr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21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771800" y="332656"/>
            <a:ext cx="6075139" cy="720080"/>
          </a:xfrm>
        </p:spPr>
        <p:txBody>
          <a:bodyPr/>
          <a:lstStyle/>
          <a:p>
            <a:pPr algn="r">
              <a:defRPr/>
            </a:pPr>
            <a:r>
              <a:rPr lang="de-DE" b="1" dirty="0"/>
              <a:t>Chemiedidaktische Perspektive auf digitale Medien </a:t>
            </a:r>
            <a:r>
              <a:rPr lang="de-DE" sz="2000" b="1" dirty="0"/>
              <a:t>(Schanze et al., 2022)</a:t>
            </a:r>
            <a:endParaRPr lang="de-DE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4000" dirty="0"/>
              <a:t>Sprachsensible Unterrichtsmethoden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Der Methodenpool für sprachsensiblen Fachunterricht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22</a:t>
            </a:fld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5508104" y="1417802"/>
            <a:ext cx="3338835" cy="493854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de-DE" dirty="0"/>
              <a:t>aktuell 58 Unterrichtsmethoden, davon 29 auch in digitaler Umsetzung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lang="de-DE" dirty="0"/>
              <a:t>Such- bzw. Filteroptionen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lang="de-DE" dirty="0"/>
              <a:t>Handreichung zu jeder Methode als </a:t>
            </a:r>
            <a:r>
              <a:rPr lang="de-DE" dirty="0" err="1"/>
              <a:t>pdf</a:t>
            </a:r>
            <a:r>
              <a:rPr lang="de-DE" dirty="0"/>
              <a:t>, bei den digitalen Umsetzungen zusätzlich als </a:t>
            </a:r>
            <a:r>
              <a:rPr lang="de-DE" i="1" dirty="0"/>
              <a:t>Dashboard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lang="de-DE" dirty="0"/>
              <a:t>Glossar mit zentralen Begriffen zum sprachsensiblen Fachunterricht</a:t>
            </a:r>
            <a:endParaRPr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23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843816" y="332656"/>
            <a:ext cx="6003123" cy="646968"/>
          </a:xfrm>
        </p:spPr>
        <p:txBody>
          <a:bodyPr/>
          <a:lstStyle/>
          <a:p>
            <a:pPr algn="r">
              <a:defRPr/>
            </a:pPr>
            <a:r>
              <a:rPr lang="de-DE" b="1" u="sng" dirty="0">
                <a:hlinkClick r:id="rId3" tooltip="https://www.mercator-institut-sprachfoerderung.de/de/publikationen/material-fuer-die-praxis/methodenpool/"/>
              </a:rPr>
              <a:t>Der Methodenpool für sprachsensiblen Fachunterricht</a:t>
            </a: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FD9415-E44A-426B-8B5D-A48A62DAA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0" y="1417802"/>
            <a:ext cx="5217871" cy="5006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E115708-B9B2-4644-AF91-BBEFF46E9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28918"/>
            <a:ext cx="1492558" cy="149255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B349410-2812-41F5-B998-8C63B5EFBC7C}"/>
              </a:ext>
            </a:extLst>
          </p:cNvPr>
          <p:cNvSpPr txBox="1"/>
          <p:nvPr/>
        </p:nvSpPr>
        <p:spPr bwMode="auto">
          <a:xfrm>
            <a:off x="234880" y="6477646"/>
            <a:ext cx="37144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Der Screenshot des Methodenpools ist von der CC-Lizenz ausgenommen.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467544" y="1634489"/>
            <a:ext cx="8267006" cy="4721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24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843816" y="0"/>
            <a:ext cx="6003322" cy="1587077"/>
          </a:xfrm>
        </p:spPr>
        <p:txBody>
          <a:bodyPr/>
          <a:lstStyle/>
          <a:p>
            <a:pPr algn="r">
              <a:defRPr/>
            </a:pPr>
            <a:r>
              <a:rPr lang="de-DE" b="1" dirty="0"/>
              <a:t>„Dashboards“ für digitale Umsetzungsmöglichkeiten der sprachsensiblen Methoden</a:t>
            </a:r>
            <a:endParaRPr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7EA995-5C1C-4509-B9F0-87D9E27E3A38}"/>
              </a:ext>
            </a:extLst>
          </p:cNvPr>
          <p:cNvSpPr txBox="1"/>
          <p:nvPr/>
        </p:nvSpPr>
        <p:spPr bwMode="auto">
          <a:xfrm>
            <a:off x="6047596" y="6556003"/>
            <a:ext cx="26869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Der Screenshots ist von der CC-Lizenz ausgenommen.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4000" dirty="0"/>
              <a:t>Digital umgesetzte sprachsensible Methoden im Chemieunterricht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Arbeitsaufträge zur nächsten Sitzung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128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294302" y="1312869"/>
            <a:ext cx="8555396" cy="4232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b="1" dirty="0"/>
              <a:t>Studierende im Begleitseminar Praxissemester: </a:t>
            </a:r>
            <a:br>
              <a:rPr lang="de-DE" b="1" dirty="0"/>
            </a:br>
            <a:r>
              <a:rPr lang="de-DE" i="1" dirty="0"/>
              <a:t>Holen Sie Informationen ein, wann eine Unterrichtseinheit (UE) in Ihrer Lerngruppe durchgeführt werden könnte und mit welchem Unterrichtsgegenstand.</a:t>
            </a:r>
            <a:endParaRPr lang="de-DE" dirty="0"/>
          </a:p>
          <a:p>
            <a:pPr>
              <a:lnSpc>
                <a:spcPct val="100000"/>
              </a:lnSpc>
              <a:defRPr/>
            </a:pPr>
            <a:r>
              <a:rPr lang="de-DE" b="1" dirty="0"/>
              <a:t>Alle Studierenden:</a:t>
            </a:r>
            <a:r>
              <a:rPr lang="de-DE" dirty="0"/>
              <a:t> </a:t>
            </a:r>
            <a:br>
              <a:rPr lang="de-DE" dirty="0"/>
            </a:br>
            <a:r>
              <a:rPr lang="de-DE" i="1" dirty="0"/>
              <a:t>Schauen Sie sich den </a:t>
            </a:r>
            <a:r>
              <a:rPr lang="de-DE" i="1" dirty="0">
                <a:hlinkClick r:id="rId3"/>
              </a:rPr>
              <a:t>Methodenpool für sprachsensiblen Fachunterricht</a:t>
            </a:r>
            <a:r>
              <a:rPr lang="de-DE" i="1" dirty="0"/>
              <a:t> im Hinblick auf Einsatzmöglichkeiten von Methoden im Chemieunterricht an. Welche digital umgesetzte Methode können Sie sich für eine UE in Ihrer Lerngruppe vorstellen? Probieren Sie das entsprechende Tool aus.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26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843816" y="332655"/>
            <a:ext cx="6003123" cy="500051"/>
          </a:xfrm>
        </p:spPr>
        <p:txBody>
          <a:bodyPr/>
          <a:lstStyle/>
          <a:p>
            <a:pPr algn="r">
              <a:defRPr/>
            </a:pPr>
            <a:r>
              <a:rPr lang="de-DE" b="1" dirty="0"/>
              <a:t>Vorbereitung auf die nächste Seminarsitzung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 b="1"/>
              <a:t>Literatur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291542" y="980728"/>
            <a:ext cx="8544975" cy="537562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200" dirty="0"/>
              <a:t>Becker-Mrotzek, M. &amp; Roth, H.-J. (2017). Sprachliche Bildung – Grundlegende Begriffe und Konzepte. In M. Becker-Mrotzek &amp; H.-J. Roth (Hrsg.), </a:t>
            </a:r>
            <a:r>
              <a:rPr lang="de-DE" sz="1200" i="1" dirty="0"/>
              <a:t>Sprachliche Bildung – Grundlagen und Handlungsfelder </a:t>
            </a:r>
            <a:r>
              <a:rPr lang="de-DE" sz="1200" dirty="0"/>
              <a:t>(S. 11–36). Waxmann.</a:t>
            </a:r>
            <a:endParaRPr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200" dirty="0">
                <a:latin typeface="Arial"/>
                <a:cs typeface="Arial"/>
              </a:rPr>
              <a:t>Frederking, V. &amp; </a:t>
            </a:r>
            <a:r>
              <a:rPr lang="de-DE" sz="1200" dirty="0" err="1">
                <a:latin typeface="Arial"/>
                <a:cs typeface="Arial"/>
              </a:rPr>
              <a:t>Krommer</a:t>
            </a:r>
            <a:r>
              <a:rPr lang="de-DE" sz="1200" dirty="0">
                <a:latin typeface="Arial"/>
                <a:cs typeface="Arial"/>
              </a:rPr>
              <a:t>, A. (2019). </a:t>
            </a:r>
            <a:r>
              <a:rPr lang="de-DE" sz="1200" i="1" dirty="0">
                <a:latin typeface="Arial"/>
                <a:cs typeface="Arial"/>
              </a:rPr>
              <a:t>Digitale Textkompetenz. Ein theoretisches wie empirisches Forschungsdesiderat im deutschdidaktischen Fokus</a:t>
            </a:r>
            <a:r>
              <a:rPr lang="de-DE" sz="1200" dirty="0">
                <a:latin typeface="Arial"/>
                <a:cs typeface="Arial"/>
              </a:rPr>
              <a:t>. </a:t>
            </a:r>
            <a:r>
              <a:rPr lang="de-DE" sz="1200" u="sng" dirty="0">
                <a:latin typeface="Arial"/>
                <a:cs typeface="Arial"/>
                <a:hlinkClick r:id="rId3" tooltip="https://www.deutschdidaktik.phil.fau.de/files/2020/05/frederking-krommer-2019-digitale-textkompetenzpdf.pdf"/>
              </a:rPr>
              <a:t>https://www.deutschdidaktik.phil.fau.de/files/2020/05/frederking-krommer-2019-digitale-textkompetenzpdf.pdf</a:t>
            </a:r>
            <a:r>
              <a:rPr lang="de-DE" sz="1200" dirty="0"/>
              <a:t> </a:t>
            </a:r>
            <a:r>
              <a:rPr lang="de-DE" sz="1200" dirty="0">
                <a:latin typeface="Arial"/>
                <a:cs typeface="Arial"/>
              </a:rPr>
              <a:t>[01.08.2024].</a:t>
            </a:r>
            <a:endParaRPr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200" dirty="0"/>
              <a:t>Gogolin, I. &amp; Lange, I. (2011). Bildungssprache und durchgängige Sprachbildung. In S. Fürstenau &amp; M. Gomolla (Hrsg.), </a:t>
            </a:r>
            <a:r>
              <a:rPr lang="de-DE" sz="1200" i="1" dirty="0"/>
              <a:t>Migration und schulischer Wandel: Mehrsprachigkeit </a:t>
            </a:r>
            <a:r>
              <a:rPr lang="de-DE" sz="1200" dirty="0"/>
              <a:t>(S. 107–128). VS.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200" dirty="0"/>
              <a:t>Johnstone, A.H. (2000). Teaching </a:t>
            </a:r>
            <a:r>
              <a:rPr lang="de-DE" sz="1200" dirty="0" err="1"/>
              <a:t>of</a:t>
            </a:r>
            <a:r>
              <a:rPr lang="de-DE" sz="1200" dirty="0"/>
              <a:t> Chemistry – Logical </a:t>
            </a:r>
            <a:r>
              <a:rPr lang="de-DE" sz="1200" dirty="0" err="1"/>
              <a:t>or</a:t>
            </a:r>
            <a:r>
              <a:rPr lang="de-DE" sz="1200" dirty="0"/>
              <a:t> Psychological? </a:t>
            </a:r>
            <a:r>
              <a:rPr lang="de-DE" sz="1200" i="1" dirty="0"/>
              <a:t>Chemistry Education Research and Practice, 1 </a:t>
            </a:r>
            <a:r>
              <a:rPr lang="de-DE" sz="1200" dirty="0"/>
              <a:t>(1), 9–15. </a:t>
            </a:r>
            <a:r>
              <a:rPr lang="de-DE" sz="1200" dirty="0">
                <a:hlinkClick r:id="rId4"/>
              </a:rPr>
              <a:t>https://doi.org/10.1039/A9RP90001B</a:t>
            </a:r>
            <a:endParaRPr lang="de-DE" sz="12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200" i="1" dirty="0"/>
              <a:t>Kernlehrplan Naturwissenschaften – Chemie für Sek. I Gesamtschule.</a:t>
            </a:r>
            <a:r>
              <a:rPr lang="de-DE" sz="1200" dirty="0"/>
              <a:t> </a:t>
            </a:r>
            <a:r>
              <a:rPr lang="de-DE" sz="1200" u="sng" dirty="0">
                <a:hlinkClick r:id="rId5" tooltip="https://www.schulentwicklung.nrw.de/lehrplaene/lehrplannavigator-s-i/gesamtschule/naturwissenschaften/naturwissenschaften-klp/kompetenzen/kompetenzbereich-inhaltsfelder-und-kompetenzerwartungen-.html"/>
              </a:rPr>
              <a:t>https://www.schulentwicklung.nrw.de/lehrplaene/lehrplannavigator-s-i/gesamtschule/naturwissenschaften/naturwissenschaften-klp/kompetenzen/kompetenzbereich-inhaltsfelder-und-kompetenzerwartungen-.html</a:t>
            </a:r>
            <a:r>
              <a:rPr lang="de-DE" sz="1200" dirty="0"/>
              <a:t> [01.08.2024].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200" dirty="0" err="1">
                <a:latin typeface="Arial"/>
                <a:cs typeface="Arial"/>
              </a:rPr>
              <a:t>Kniffka</a:t>
            </a:r>
            <a:r>
              <a:rPr lang="de-DE" sz="1200" dirty="0">
                <a:latin typeface="Arial"/>
                <a:cs typeface="Arial"/>
              </a:rPr>
              <a:t>, G. (2010). </a:t>
            </a:r>
            <a:r>
              <a:rPr lang="de-DE" sz="1200" i="1" dirty="0" err="1">
                <a:latin typeface="Arial"/>
                <a:cs typeface="Arial"/>
              </a:rPr>
              <a:t>Scaffolding</a:t>
            </a:r>
            <a:r>
              <a:rPr lang="de-DE" sz="1200" dirty="0">
                <a:latin typeface="Arial"/>
                <a:cs typeface="Arial"/>
              </a:rPr>
              <a:t>. Veröffentlichung im Rahmen des Projektes Pro DaZ. Deutsch in allen Fächern.  </a:t>
            </a:r>
            <a:r>
              <a:rPr lang="de-DE" sz="1200" u="sng" dirty="0">
                <a:latin typeface="Arial"/>
                <a:cs typeface="Arial"/>
                <a:hlinkClick r:id="rId6" tooltip="http://www.uni-due.de/imperia/md/content/prodaz/scaffolding.pdf"/>
              </a:rPr>
              <a:t>http://www.uni-due.de/imperia/md/content/prodaz/scaffolding.pdf</a:t>
            </a:r>
            <a:r>
              <a:rPr lang="de-DE" sz="1200" dirty="0">
                <a:latin typeface="Arial"/>
                <a:cs typeface="Arial"/>
              </a:rPr>
              <a:t> [01.08.2024].</a:t>
            </a:r>
            <a:endParaRPr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200" dirty="0" err="1"/>
              <a:t>Kniffka</a:t>
            </a:r>
            <a:r>
              <a:rPr lang="de-DE" sz="1200" dirty="0"/>
              <a:t>, G. (2012). Scaffolding – Möglichkeiten, im Fachunterricht sprachliche Kompetenzen zu vermitteln. In M. Michalak &amp; M. Kuchenreuther (Hrsg.), </a:t>
            </a:r>
            <a:r>
              <a:rPr lang="de-DE" sz="1200" i="1" dirty="0"/>
              <a:t>Grundlagen der Sprachdidaktik Deutsch als Zweitsprache </a:t>
            </a:r>
            <a:r>
              <a:rPr lang="de-DE" sz="1200" dirty="0"/>
              <a:t>(S. 208–225). Schneider Hohengehren.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200" dirty="0"/>
              <a:t>Leisen, J. (2020). </a:t>
            </a:r>
            <a:r>
              <a:rPr lang="de-DE" sz="1200" i="1" dirty="0"/>
              <a:t>Wer genau weiß, wie digitales Lesen im Unterricht erfolgreich gelingt</a:t>
            </a:r>
            <a:r>
              <a:rPr lang="de-DE" sz="1200" i="1"/>
              <a:t>, schreibe </a:t>
            </a:r>
            <a:r>
              <a:rPr lang="de-DE" sz="1200" i="1" dirty="0"/>
              <a:t>es uns</a:t>
            </a:r>
            <a:r>
              <a:rPr lang="de-DE" sz="1200" dirty="0"/>
              <a:t>. BBW 1/2020 + 2/2020. </a:t>
            </a:r>
            <a:r>
              <a:rPr lang="de-DE" sz="1200" u="sng" dirty="0">
                <a:hlinkClick r:id="rId7" tooltip="http://www.josefleisen.de/downloads/digitalisierung/Analoges%20und%20digitales%20Lesen.pdf."/>
              </a:rPr>
              <a:t>http://www.josefleisen.de/downloads/digitalisierung/Analoges und digitales Lesen.pdf</a:t>
            </a:r>
            <a:r>
              <a:rPr lang="de-DE" sz="1200" dirty="0"/>
              <a:t> [01.08.2024].</a:t>
            </a:r>
            <a:endParaRPr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200" dirty="0"/>
              <a:t>Medienberatung NRW (Hrsg.). (2018). </a:t>
            </a:r>
            <a:r>
              <a:rPr lang="de-DE" sz="1200" i="1" dirty="0"/>
              <a:t>Medienkompetenzrahmen NRW</a:t>
            </a:r>
            <a:r>
              <a:rPr lang="de-DE" sz="1200" dirty="0"/>
              <a:t>. </a:t>
            </a:r>
            <a:r>
              <a:rPr lang="de-DE" sz="1200" u="sng" dirty="0">
                <a:hlinkClick r:id="rId8" tooltip="https://medienkompetenzrahmen.nrw/fileadmin/pdf/LVR_ZMB_MKR_Rahmen_A4_2020_03_Final.pdf"/>
              </a:rPr>
              <a:t>https://medienkompetenzrahmen.nrw/fileadmin/pdf/LVR_ZMB_MKR_Rahmen_A4_2020_03_Final.pdf</a:t>
            </a:r>
            <a:r>
              <a:rPr lang="de-DE" sz="1200" dirty="0"/>
              <a:t> [01.08.2024].</a:t>
            </a:r>
            <a:endParaRPr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 dirty="0"/>
              <a:t>Philipp, M. (2020). </a:t>
            </a:r>
            <a:r>
              <a:rPr lang="en-US" sz="1200" i="1" dirty="0"/>
              <a:t>Multiple </a:t>
            </a:r>
            <a:r>
              <a:rPr lang="en-US" sz="1200" i="1" dirty="0" err="1"/>
              <a:t>Dokumente</a:t>
            </a:r>
            <a:r>
              <a:rPr lang="en-US" sz="1200" i="1" dirty="0"/>
              <a:t> verstehen. </a:t>
            </a:r>
            <a:r>
              <a:rPr lang="en-US" sz="1200" i="1" dirty="0" err="1"/>
              <a:t>Theoretische</a:t>
            </a:r>
            <a:r>
              <a:rPr lang="en-US" sz="1200" i="1" dirty="0"/>
              <a:t> und </a:t>
            </a:r>
            <a:r>
              <a:rPr lang="en-US" sz="1200" i="1" dirty="0" err="1"/>
              <a:t>empirische</a:t>
            </a:r>
            <a:r>
              <a:rPr lang="en-US" sz="1200" i="1" dirty="0"/>
              <a:t> </a:t>
            </a:r>
            <a:r>
              <a:rPr lang="en-US" sz="1200" i="1" dirty="0" err="1"/>
              <a:t>Perspektiven</a:t>
            </a:r>
            <a:r>
              <a:rPr lang="en-US" sz="1200" i="1" dirty="0"/>
              <a:t> auf </a:t>
            </a:r>
            <a:r>
              <a:rPr lang="en-US" sz="1200" i="1" dirty="0" err="1"/>
              <a:t>Prozesse</a:t>
            </a:r>
            <a:r>
              <a:rPr lang="en-US" sz="1200" i="1" dirty="0"/>
              <a:t> und </a:t>
            </a:r>
            <a:r>
              <a:rPr lang="en-US" sz="1200" i="1" dirty="0" err="1"/>
              <a:t>Produkte</a:t>
            </a:r>
            <a:r>
              <a:rPr lang="en-US" sz="1200" i="1" dirty="0"/>
              <a:t> des </a:t>
            </a:r>
            <a:r>
              <a:rPr lang="en-US" sz="1200" i="1" dirty="0" err="1"/>
              <a:t>Lesens</a:t>
            </a:r>
            <a:r>
              <a:rPr lang="en-US" sz="1200" i="1" dirty="0"/>
              <a:t> </a:t>
            </a:r>
            <a:r>
              <a:rPr lang="en-US" sz="1200" i="1" dirty="0" err="1"/>
              <a:t>mehrerer</a:t>
            </a:r>
            <a:r>
              <a:rPr lang="en-US" sz="1200" i="1" dirty="0"/>
              <a:t> </a:t>
            </a:r>
            <a:r>
              <a:rPr lang="en-US" sz="1200" i="1" dirty="0" err="1"/>
              <a:t>Dokumente</a:t>
            </a:r>
            <a:r>
              <a:rPr lang="en-US" sz="1200" i="1" dirty="0"/>
              <a:t>. </a:t>
            </a:r>
            <a:r>
              <a:rPr lang="en-US" sz="1200" dirty="0" err="1"/>
              <a:t>Beltz</a:t>
            </a:r>
            <a:r>
              <a:rPr lang="en-US" sz="1200" dirty="0"/>
              <a:t> </a:t>
            </a:r>
            <a:r>
              <a:rPr lang="en-US" sz="1200" dirty="0" err="1"/>
              <a:t>Juventa</a:t>
            </a:r>
            <a:r>
              <a:rPr lang="en-US" sz="1200" dirty="0"/>
              <a:t>.</a:t>
            </a:r>
            <a:endParaRPr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 dirty="0"/>
              <a:t>Schanze, S., Thyssen, C. &amp; Becker, S. (2022). </a:t>
            </a:r>
            <a:r>
              <a:rPr lang="en-US" sz="1200" dirty="0" err="1"/>
              <a:t>Naturwissenschaftliche</a:t>
            </a:r>
            <a:r>
              <a:rPr lang="en-US" sz="1200" dirty="0"/>
              <a:t> </a:t>
            </a:r>
            <a:r>
              <a:rPr lang="en-US" sz="1200" dirty="0" err="1"/>
              <a:t>Bildung</a:t>
            </a:r>
            <a:r>
              <a:rPr lang="en-US" sz="1200" dirty="0"/>
              <a:t> in der </a:t>
            </a:r>
            <a:r>
              <a:rPr lang="en-US" sz="1200" dirty="0" err="1"/>
              <a:t>digitalen</a:t>
            </a:r>
            <a:r>
              <a:rPr lang="en-US" sz="1200" dirty="0"/>
              <a:t> Welt. In V. </a:t>
            </a:r>
            <a:r>
              <a:rPr lang="en-US" sz="1200" dirty="0" err="1"/>
              <a:t>Frederking</a:t>
            </a:r>
            <a:r>
              <a:rPr lang="en-US" sz="1200" dirty="0"/>
              <a:t> &amp; R. </a:t>
            </a:r>
            <a:r>
              <a:rPr lang="en-US" sz="1200" dirty="0" err="1"/>
              <a:t>Romeike</a:t>
            </a:r>
            <a:r>
              <a:rPr lang="en-US" sz="1200" dirty="0"/>
              <a:t> (</a:t>
            </a:r>
            <a:r>
              <a:rPr lang="en-US" sz="1200" dirty="0" err="1"/>
              <a:t>Hrsg</a:t>
            </a:r>
            <a:r>
              <a:rPr lang="en-US" sz="1200" dirty="0"/>
              <a:t>.), </a:t>
            </a:r>
            <a:r>
              <a:rPr lang="en-US" sz="1200" i="1" dirty="0" err="1"/>
              <a:t>Fachliche</a:t>
            </a:r>
            <a:r>
              <a:rPr lang="en-US" sz="1200" i="1" dirty="0"/>
              <a:t> </a:t>
            </a:r>
            <a:r>
              <a:rPr lang="en-US" sz="1200" i="1" dirty="0" err="1"/>
              <a:t>Bildung</a:t>
            </a:r>
            <a:r>
              <a:rPr lang="en-US" sz="1200" i="1" dirty="0"/>
              <a:t> in der </a:t>
            </a:r>
            <a:r>
              <a:rPr lang="en-US" sz="1200" i="1" dirty="0" err="1"/>
              <a:t>digitalen</a:t>
            </a:r>
            <a:r>
              <a:rPr lang="en-US" sz="1200" i="1" dirty="0"/>
              <a:t> Welt</a:t>
            </a:r>
            <a:r>
              <a:rPr lang="en-US" sz="1200" dirty="0"/>
              <a:t> (S. 290</a:t>
            </a:r>
            <a:r>
              <a:rPr lang="de-DE" sz="1200" dirty="0"/>
              <a:t>–309</a:t>
            </a:r>
            <a:r>
              <a:rPr lang="en-US" sz="1200" dirty="0"/>
              <a:t>). </a:t>
            </a:r>
            <a:r>
              <a:rPr lang="en-US" sz="1200" dirty="0" err="1"/>
              <a:t>Waxmann</a:t>
            </a:r>
            <a:r>
              <a:rPr lang="en-US" sz="1200" dirty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 dirty="0" err="1"/>
              <a:t>Vygotzkij</a:t>
            </a:r>
            <a:r>
              <a:rPr lang="en-US" sz="1200" dirty="0"/>
              <a:t>, L.S. (1992). </a:t>
            </a:r>
            <a:r>
              <a:rPr lang="en-US" sz="1200" i="1" dirty="0" err="1"/>
              <a:t>Geschichte</a:t>
            </a:r>
            <a:r>
              <a:rPr lang="en-US" sz="1200" i="1" dirty="0"/>
              <a:t> der </a:t>
            </a:r>
            <a:r>
              <a:rPr lang="en-US" sz="1200" i="1" dirty="0" err="1"/>
              <a:t>höheren</a:t>
            </a:r>
            <a:r>
              <a:rPr lang="en-US" sz="1200" i="1" dirty="0"/>
              <a:t> </a:t>
            </a:r>
            <a:r>
              <a:rPr lang="en-US" sz="1200" i="1" dirty="0" err="1"/>
              <a:t>psychischen</a:t>
            </a:r>
            <a:r>
              <a:rPr lang="en-US" sz="1200" i="1" dirty="0"/>
              <a:t> </a:t>
            </a:r>
            <a:r>
              <a:rPr lang="en-US" sz="1200" i="1" dirty="0" err="1"/>
              <a:t>Funktionen</a:t>
            </a:r>
            <a:r>
              <a:rPr lang="en-US" sz="1200" i="1" dirty="0"/>
              <a:t>. </a:t>
            </a:r>
            <a:r>
              <a:rPr lang="en-US" sz="1200" cap="small" dirty="0"/>
              <a:t>Lit</a:t>
            </a:r>
            <a:r>
              <a:rPr lang="en-US" sz="1200" dirty="0"/>
              <a:t>.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27</a:t>
            </a:fld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294302" y="1304764"/>
            <a:ext cx="8555396" cy="424847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de-DE" dirty="0"/>
              <a:t>Input I: </a:t>
            </a:r>
            <a:r>
              <a:rPr lang="de-DE" dirty="0" err="1"/>
              <a:t>Makroscaffolding</a:t>
            </a:r>
            <a:r>
              <a:rPr lang="de-DE" dirty="0"/>
              <a:t>: Ermittlung sprachlicher Anforderungen des Unterrichts</a:t>
            </a:r>
            <a:endParaRPr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de-DE" dirty="0"/>
              <a:t>Gruppenarbeitsphase: Ermittlung sprachlicher Anforderungen digitaler Texte für den Chemieunterricht</a:t>
            </a:r>
            <a:endParaRPr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de-DE" dirty="0"/>
              <a:t>Input II: Merkmale digitaler Texte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de-DE" dirty="0"/>
              <a:t>Sprachsensible Unterrichtsmethoden</a:t>
            </a:r>
            <a:endParaRPr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de-DE" dirty="0"/>
              <a:t>Arbeitsauftrag zur nächsten Sitzung: Digital umgesetzte sprachsensible Methoden im Chemieunterricht</a:t>
            </a:r>
            <a:endParaRPr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 sz="4000" b="1"/>
              <a:t>Agenda</a:t>
            </a:r>
            <a:endParaRPr lang="de-DE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4000" dirty="0" err="1"/>
              <a:t>Makroscaffolding</a:t>
            </a:r>
            <a:r>
              <a:rPr lang="de-DE" sz="4000" dirty="0"/>
              <a:t>: </a:t>
            </a:r>
            <a:br>
              <a:rPr lang="de-DE" sz="4000" dirty="0"/>
            </a:br>
            <a:r>
              <a:rPr lang="de-DE" sz="4000" dirty="0"/>
              <a:t>Ermittlung sprachlicher Anforderungen des Unterrichts 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Input Teil I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 bwMode="auto">
          <a:xfrm>
            <a:off x="2987824" y="188640"/>
            <a:ext cx="5832648" cy="936104"/>
          </a:xfrm>
          <a:prstGeom prst="rect">
            <a:avLst/>
          </a:prstGeom>
          <a:noFill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de-DE" sz="3250" b="1">
                <a:ea typeface="Geneva"/>
              </a:rPr>
              <a:t>Sprachsensibler Fachunterricht nach dem </a:t>
            </a:r>
            <a:r>
              <a:rPr lang="de-DE" sz="3250" b="1" i="1">
                <a:ea typeface="Geneva"/>
              </a:rPr>
              <a:t>Scaffolding</a:t>
            </a:r>
            <a:r>
              <a:rPr lang="de-DE" sz="3250" b="1">
                <a:ea typeface="Geneva"/>
              </a:rPr>
              <a:t>-Prinzip </a:t>
            </a:r>
            <a:endParaRPr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245864" y="3429000"/>
          <a:ext cx="8568951" cy="250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hteck 1"/>
          <p:cNvSpPr/>
          <p:nvPr/>
        </p:nvSpPr>
        <p:spPr bwMode="auto">
          <a:xfrm>
            <a:off x="245864" y="1412776"/>
            <a:ext cx="8568952" cy="1515800"/>
          </a:xfrm>
          <a:prstGeom prst="rect">
            <a:avLst/>
          </a:prstGeom>
          <a:solidFill>
            <a:srgbClr val="DFE4F2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333"/>
              </a:spcAft>
              <a:buFont typeface="Arial"/>
              <a:buChar char="•"/>
              <a:defRPr/>
            </a:pPr>
            <a:r>
              <a:rPr lang="de-DE" u="sng" dirty="0"/>
              <a:t>vorübergehende</a:t>
            </a:r>
            <a:r>
              <a:rPr lang="de-DE" dirty="0"/>
              <a:t> Hilfestellung/temporäre Unterstützung, mit der die Distanz zwischen bereits Erlerntem und noch zu Erwerbendem überbrückt wird (vgl. </a:t>
            </a:r>
            <a:r>
              <a:rPr lang="de-DE" dirty="0" err="1"/>
              <a:t>Vygotskij</a:t>
            </a:r>
            <a:r>
              <a:rPr lang="de-DE" dirty="0"/>
              <a:t>: </a:t>
            </a:r>
            <a:r>
              <a:rPr lang="de-DE" i="1" dirty="0"/>
              <a:t>Zone der nächsten Entwicklung</a:t>
            </a:r>
            <a:r>
              <a:rPr lang="de-DE" dirty="0"/>
              <a:t>)</a:t>
            </a:r>
            <a:endParaRPr dirty="0"/>
          </a:p>
          <a:p>
            <a:pPr marL="285750" indent="-285750">
              <a:spcAft>
                <a:spcPts val="333"/>
              </a:spcAft>
              <a:buFont typeface="Arial"/>
              <a:buChar char="•"/>
              <a:defRPr/>
            </a:pPr>
            <a:r>
              <a:rPr lang="de-DE" dirty="0"/>
              <a:t>„Lernende sollen [...] dazu gebracht werden, anspruchsvollere Aufgaben zu lösen als solche, die sie allein bewältigen können.“ (</a:t>
            </a:r>
            <a:r>
              <a:rPr lang="de-DE" dirty="0" err="1"/>
              <a:t>Kniffka</a:t>
            </a:r>
            <a:r>
              <a:rPr lang="de-DE" dirty="0"/>
              <a:t>, 2010, S. 1) </a:t>
            </a:r>
            <a:endParaRPr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245864" y="6309320"/>
            <a:ext cx="6414368" cy="36004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/>
              <a:t>Makroscaffolding</a:t>
            </a:r>
            <a:endParaRPr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876256" y="6304887"/>
            <a:ext cx="1938559" cy="36004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/>
              <a:t>Mikroscaffolding</a:t>
            </a:r>
            <a:endParaRPr/>
          </a:p>
        </p:txBody>
      </p:sp>
      <p:sp>
        <p:nvSpPr>
          <p:cNvPr id="13" name="Ellipse 2"/>
          <p:cNvSpPr/>
          <p:nvPr/>
        </p:nvSpPr>
        <p:spPr bwMode="auto">
          <a:xfrm>
            <a:off x="182952" y="4654663"/>
            <a:ext cx="2160240" cy="14401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2771800" y="183923"/>
            <a:ext cx="6090200" cy="4320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b="1"/>
              <a:t>Einige Merkmale von Fachsprache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2771800" y="615971"/>
            <a:ext cx="60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/>
              <a:t>(vgl. Gogolin &amp;Lange, 2011, S. 113f.; </a:t>
            </a:r>
            <a:r>
              <a:rPr lang="de-DE" sz="1400" dirty="0" err="1"/>
              <a:t>Kniffka</a:t>
            </a:r>
            <a:r>
              <a:rPr lang="de-DE" sz="1400" dirty="0"/>
              <a:t>, 2012, S. 210f.; Leisen, 2022)</a:t>
            </a:r>
            <a:endParaRPr dirty="0"/>
          </a:p>
        </p:txBody>
      </p:sp>
      <p:sp>
        <p:nvSpPr>
          <p:cNvPr id="10" name="Rechteck: abgerundete Ecken 9"/>
          <p:cNvSpPr/>
          <p:nvPr/>
        </p:nvSpPr>
        <p:spPr bwMode="auto">
          <a:xfrm>
            <a:off x="251520" y="4794871"/>
            <a:ext cx="1476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900" b="1">
                <a:solidFill>
                  <a:schemeClr val="tx1"/>
                </a:solidFill>
              </a:rPr>
              <a:t>Wortebene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1907704" y="4769844"/>
            <a:ext cx="7056784" cy="17641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 indent="-179388">
              <a:lnSpc>
                <a:spcPct val="100000"/>
              </a:lnSpc>
              <a:buFont typeface="Arial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Konnektoren, Adverbien (</a:t>
            </a:r>
            <a:r>
              <a:rPr lang="de-DE" sz="1600" i="1" dirty="0">
                <a:solidFill>
                  <a:schemeClr val="tx1"/>
                </a:solidFill>
              </a:rPr>
              <a:t>weil, folglich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  <a:endParaRPr dirty="0"/>
          </a:p>
          <a:p>
            <a:pPr marL="179388" indent="-179388">
              <a:buFont typeface="Arial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trennbare Verben (</a:t>
            </a:r>
            <a:r>
              <a:rPr lang="de-DE" sz="1600" i="1" dirty="0"/>
              <a:t>zurückfließen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</a:t>
            </a:r>
            <a:r>
              <a:rPr lang="de-DE" sz="1600" i="1" dirty="0"/>
              <a:t>fließt zurück</a:t>
            </a:r>
            <a:r>
              <a:rPr lang="de-DE" sz="1600" dirty="0"/>
              <a:t>)</a:t>
            </a:r>
            <a:endParaRPr dirty="0"/>
          </a:p>
          <a:p>
            <a:pPr marL="179388" indent="-179388">
              <a:buFont typeface="Arial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substantivierte Verben (</a:t>
            </a:r>
            <a:r>
              <a:rPr lang="de-DE" sz="1600" i="1" dirty="0">
                <a:solidFill>
                  <a:schemeClr val="tx1"/>
                </a:solidFill>
              </a:rPr>
              <a:t>das Abkühlen, das Verdampfen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  <a:endParaRPr dirty="0"/>
          </a:p>
          <a:p>
            <a:pPr marL="179388" lvl="0" indent="-179388">
              <a:lnSpc>
                <a:spcPct val="100000"/>
              </a:lnSpc>
              <a:buFont typeface="Arial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Fachbegriffe &amp; Abkürzungen (</a:t>
            </a:r>
            <a:r>
              <a:rPr lang="de-DE" sz="1600" i="1" dirty="0">
                <a:solidFill>
                  <a:schemeClr val="tx1"/>
                </a:solidFill>
              </a:rPr>
              <a:t>die Säure, die UV-Strahlung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  <a:endParaRPr dirty="0"/>
          </a:p>
          <a:p>
            <a:pPr marL="179388" indent="-179388">
              <a:buFont typeface="Arial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Nomen-Komposita (z.B. </a:t>
            </a:r>
            <a:r>
              <a:rPr lang="de-DE" sz="1600" i="1" dirty="0">
                <a:solidFill>
                  <a:schemeClr val="tx1"/>
                </a:solidFill>
              </a:rPr>
              <a:t>der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i="1" dirty="0">
                <a:solidFill>
                  <a:schemeClr val="tx1"/>
                </a:solidFill>
              </a:rPr>
              <a:t>Winkel-messer, </a:t>
            </a:r>
            <a:r>
              <a:rPr lang="de-DE" sz="1600" i="1" dirty="0"/>
              <a:t>Valenz-elektronen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  <a:endParaRPr dirty="0"/>
          </a:p>
          <a:p>
            <a:pPr marL="179388" indent="-179388">
              <a:buFont typeface="Arial"/>
              <a:buChar char="•"/>
              <a:defRPr/>
            </a:pPr>
            <a:r>
              <a:rPr lang="de-DE" sz="1600" dirty="0"/>
              <a:t>Begriffe, deren fach- und alltagssprachliche Bedeutung voneinander abweichen (</a:t>
            </a:r>
            <a:r>
              <a:rPr lang="de-DE" sz="1600" i="1" dirty="0"/>
              <a:t>der Stoff</a:t>
            </a:r>
            <a:r>
              <a:rPr lang="de-DE" sz="1600" dirty="0"/>
              <a:t>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Rechteck: abgerundete Ecken 11"/>
          <p:cNvSpPr/>
          <p:nvPr/>
        </p:nvSpPr>
        <p:spPr bwMode="auto">
          <a:xfrm>
            <a:off x="251520" y="2967031"/>
            <a:ext cx="1476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900" b="1">
                <a:solidFill>
                  <a:schemeClr val="tx1"/>
                </a:solidFill>
              </a:rPr>
              <a:t>Satzebene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1907704" y="2772172"/>
            <a:ext cx="7056784" cy="1829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 indent="-179388">
              <a:lnSpc>
                <a:spcPct val="100000"/>
              </a:lnSpc>
              <a:buFont typeface="Arial"/>
              <a:buChar char="•"/>
              <a:defRPr/>
            </a:pPr>
            <a:r>
              <a:rPr lang="de-DE" sz="1600" dirty="0"/>
              <a:t>komplexe Satzgefüge (Konjunktionalsätze, Relativsätze, erweiterte Infinitive)</a:t>
            </a:r>
            <a:endParaRPr dirty="0"/>
          </a:p>
          <a:p>
            <a:pPr marL="179388" lvl="0" indent="-179388">
              <a:lnSpc>
                <a:spcPct val="100000"/>
              </a:lnSpc>
              <a:buFont typeface="Arial"/>
              <a:buChar char="•"/>
              <a:defRPr/>
            </a:pPr>
            <a:r>
              <a:rPr lang="de-DE" sz="1600" dirty="0"/>
              <a:t>verkürzte Nebensatzkonstruktionen</a:t>
            </a:r>
            <a:r>
              <a:rPr lang="de-DE" sz="1600" b="1" dirty="0"/>
              <a:t> </a:t>
            </a:r>
            <a:r>
              <a:rPr lang="de-DE" sz="1600" dirty="0"/>
              <a:t>(</a:t>
            </a:r>
            <a:r>
              <a:rPr lang="de-DE" sz="1600" i="1" dirty="0"/>
              <a:t>Taucht ein Körper in eine Flüssigkeit ein, </a:t>
            </a:r>
            <a:r>
              <a:rPr lang="de-DE" sz="1600" dirty="0"/>
              <a:t>…)</a:t>
            </a:r>
            <a:endParaRPr dirty="0"/>
          </a:p>
          <a:p>
            <a:pPr marL="179388" indent="-179388">
              <a:buFont typeface="Arial"/>
              <a:buChar char="•"/>
              <a:defRPr/>
            </a:pPr>
            <a:r>
              <a:rPr lang="de-DE" sz="1600" dirty="0"/>
              <a:t>unpersönliche Konstruktionen (</a:t>
            </a:r>
            <a:r>
              <a:rPr lang="de-DE" sz="1600" i="1" dirty="0"/>
              <a:t>Stoffe, die sich nicht zerlegen lassen, nennt </a:t>
            </a:r>
            <a:br>
              <a:rPr lang="de-DE" sz="1600" i="1" dirty="0"/>
            </a:br>
            <a:r>
              <a:rPr lang="de-DE" sz="1600" i="1" dirty="0"/>
              <a:t>man …</a:t>
            </a:r>
            <a:r>
              <a:rPr lang="de-DE" sz="1600" dirty="0"/>
              <a:t>)</a:t>
            </a:r>
            <a:endParaRPr dirty="0"/>
          </a:p>
          <a:p>
            <a:pPr marL="179388" indent="-179388">
              <a:buFont typeface="Arial"/>
              <a:buChar char="•"/>
              <a:defRPr/>
            </a:pPr>
            <a:r>
              <a:rPr lang="de-DE" sz="1600" dirty="0"/>
              <a:t>fachspezifische Verbindungen von Nomen &amp; Präpositionen (</a:t>
            </a:r>
            <a:r>
              <a:rPr lang="de-DE" sz="1600" i="1" dirty="0"/>
              <a:t>reagieren zu/miteinander</a:t>
            </a:r>
            <a:r>
              <a:rPr lang="de-DE" sz="1600" dirty="0"/>
              <a:t>)</a:t>
            </a:r>
            <a:endParaRPr dirty="0"/>
          </a:p>
        </p:txBody>
      </p:sp>
      <p:sp>
        <p:nvSpPr>
          <p:cNvPr id="14" name="Rechteck: abgerundete Ecken 13"/>
          <p:cNvSpPr/>
          <p:nvPr/>
        </p:nvSpPr>
        <p:spPr bwMode="auto">
          <a:xfrm>
            <a:off x="251520" y="1139191"/>
            <a:ext cx="1476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900" b="1">
                <a:solidFill>
                  <a:schemeClr val="tx1"/>
                </a:solidFill>
              </a:rPr>
              <a:t>Textebene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1907704" y="1196752"/>
            <a:ext cx="7056784" cy="1311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hohe Kohärenz und Strukturiertheit („logische Gliederung“)</a:t>
            </a:r>
            <a:endParaRPr dirty="0"/>
          </a:p>
          <a:p>
            <a:pPr marL="285750" lvl="0" indent="-285750">
              <a:buFont typeface="Arial"/>
              <a:buChar char="•"/>
              <a:defRPr/>
            </a:pPr>
            <a:r>
              <a:rPr lang="de-DE" sz="1600" dirty="0"/>
              <a:t>stilistische Konventionen (z.B. Sachlichkeit) </a:t>
            </a:r>
            <a:endParaRPr dirty="0"/>
          </a:p>
          <a:p>
            <a:pPr marL="285750" lvl="0" indent="-285750">
              <a:buFont typeface="Arial"/>
              <a:buChar char="•"/>
              <a:defRPr/>
            </a:pPr>
            <a:r>
              <a:rPr lang="de-DE" sz="1600" dirty="0"/>
              <a:t>Einhaltung fachgruppenspezifischer Textsorten (Versuchsprotokoll, Bericht, Erörterung etc.)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fachspezifische Darstellungsformen (Reaktionsschema, Gleichungen etc.)</a:t>
            </a:r>
            <a:endParaRPr dirty="0"/>
          </a:p>
        </p:txBody>
      </p:sp>
      <p:sp>
        <p:nvSpPr>
          <p:cNvPr id="16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7261200" y="6354000"/>
            <a:ext cx="1458000" cy="180000"/>
          </a:xfrm>
        </p:spPr>
        <p:txBody>
          <a:bodyPr/>
          <a:lstStyle/>
          <a:p>
            <a:pPr>
              <a:defRPr/>
            </a:pPr>
            <a:fld id="{C8DADE80-13C5-411A-9513-2D5B09D76034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483768" y="1241854"/>
            <a:ext cx="6267450" cy="470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 b="1"/>
              <a:t>Textrezeption im Chemieunterricht</a:t>
            </a:r>
            <a:endParaRPr/>
          </a:p>
        </p:txBody>
      </p:sp>
      <p:sp>
        <p:nvSpPr>
          <p:cNvPr id="7" name="Textfeld 6"/>
          <p:cNvSpPr txBox="1"/>
          <p:nvPr/>
        </p:nvSpPr>
        <p:spPr bwMode="auto">
          <a:xfrm>
            <a:off x="3275856" y="6004787"/>
            <a:ext cx="5571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Lehrbuchseite aus: Fachwerk Chemie Nordrhein-Westfalen (2016). Gesamtband 7.–10. Schuljahr (S. 83). Cornelsen.</a:t>
            </a:r>
            <a:endParaRPr dirty="0"/>
          </a:p>
        </p:txBody>
      </p:sp>
      <p:sp>
        <p:nvSpPr>
          <p:cNvPr id="8" name="Ellipse 7"/>
          <p:cNvSpPr/>
          <p:nvPr/>
        </p:nvSpPr>
        <p:spPr bwMode="auto">
          <a:xfrm>
            <a:off x="2267744" y="4941168"/>
            <a:ext cx="3456384" cy="108365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r Verbinder 9"/>
          <p:cNvCxnSpPr>
            <a:cxnSpLocks/>
          </p:cNvCxnSpPr>
          <p:nvPr/>
        </p:nvCxnSpPr>
        <p:spPr bwMode="auto">
          <a:xfrm>
            <a:off x="2627784" y="3789040"/>
            <a:ext cx="223224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Gerader Verbinder 12"/>
          <p:cNvCxnSpPr>
            <a:cxnSpLocks/>
          </p:cNvCxnSpPr>
          <p:nvPr/>
        </p:nvCxnSpPr>
        <p:spPr bwMode="auto">
          <a:xfrm>
            <a:off x="2620433" y="3573016"/>
            <a:ext cx="108747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cxnSpLocks/>
          </p:cNvCxnSpPr>
          <p:nvPr/>
        </p:nvCxnSpPr>
        <p:spPr bwMode="auto">
          <a:xfrm>
            <a:off x="2627784" y="4329100"/>
            <a:ext cx="936104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cxnSpLocks/>
          </p:cNvCxnSpPr>
          <p:nvPr/>
        </p:nvCxnSpPr>
        <p:spPr bwMode="auto">
          <a:xfrm>
            <a:off x="5076056" y="4149079"/>
            <a:ext cx="36004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cxnSpLocks/>
          </p:cNvCxnSpPr>
          <p:nvPr/>
        </p:nvCxnSpPr>
        <p:spPr bwMode="auto">
          <a:xfrm>
            <a:off x="4355976" y="4329100"/>
            <a:ext cx="1080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Gerader Verbinder 34"/>
          <p:cNvCxnSpPr>
            <a:cxnSpLocks/>
          </p:cNvCxnSpPr>
          <p:nvPr/>
        </p:nvCxnSpPr>
        <p:spPr bwMode="auto">
          <a:xfrm>
            <a:off x="3851920" y="4689140"/>
            <a:ext cx="864096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cxnSpLocks/>
          </p:cNvCxnSpPr>
          <p:nvPr/>
        </p:nvCxnSpPr>
        <p:spPr bwMode="auto">
          <a:xfrm>
            <a:off x="4644008" y="4149079"/>
            <a:ext cx="36004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 bwMode="auto">
          <a:xfrm>
            <a:off x="208164" y="1241854"/>
            <a:ext cx="22035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unpersönliche Formulierungen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Fachbegriffe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Begriffe, deren fach- und alltagssprachliche Bedeutung voneinander abweichen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fachspezifische Nomen-Komposita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fachspezifische Verbindungen von Verb &amp; Präposition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/>
              <a:t>fachspezifische Darstellungsform Reaktionsschema</a:t>
            </a:r>
            <a:endParaRPr dirty="0"/>
          </a:p>
        </p:txBody>
      </p:sp>
      <p:cxnSp>
        <p:nvCxnSpPr>
          <p:cNvPr id="46" name="Gerader Verbinder 45"/>
          <p:cNvCxnSpPr>
            <a:cxnSpLocks/>
          </p:cNvCxnSpPr>
          <p:nvPr/>
        </p:nvCxnSpPr>
        <p:spPr bwMode="auto">
          <a:xfrm>
            <a:off x="4067944" y="5805264"/>
            <a:ext cx="756084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cxnSpLocks/>
          </p:cNvCxnSpPr>
          <p:nvPr/>
        </p:nvCxnSpPr>
        <p:spPr bwMode="auto">
          <a:xfrm flipV="1">
            <a:off x="5224985" y="3789040"/>
            <a:ext cx="283119" cy="1598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789871" y="188640"/>
            <a:ext cx="5992701" cy="792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b="1"/>
              <a:t>Sprachliche Anforderungen des Fachunterrichts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23528" y="2448402"/>
            <a:ext cx="3886200" cy="2808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1700" b="1" dirty="0"/>
              <a:t>Rezeption </a:t>
            </a:r>
            <a:r>
              <a:rPr lang="de-DE" sz="1700" dirty="0"/>
              <a:t>von</a:t>
            </a:r>
            <a:r>
              <a:rPr lang="de-DE" sz="1700" b="1" dirty="0"/>
              <a:t> </a:t>
            </a:r>
            <a:r>
              <a:rPr lang="de-DE" sz="1700" dirty="0"/>
              <a:t>mündlichen und schriftlichen Texten: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1700" dirty="0"/>
              <a:t>Aufgabenstellungen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1700" dirty="0"/>
              <a:t>Wortbeiträge von Mitschüler*innen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1700" dirty="0"/>
              <a:t>Vorträge der Lehrperson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1700" dirty="0"/>
              <a:t>Videos</a:t>
            </a:r>
            <a:endParaRPr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950317" y="2448402"/>
            <a:ext cx="3886200" cy="280831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de-DE" b="1" dirty="0"/>
              <a:t>Produktion </a:t>
            </a:r>
            <a:r>
              <a:rPr lang="de-DE" dirty="0"/>
              <a:t>von</a:t>
            </a:r>
            <a:r>
              <a:rPr lang="de-DE" b="1" dirty="0"/>
              <a:t> </a:t>
            </a:r>
            <a:r>
              <a:rPr lang="de-DE" dirty="0"/>
              <a:t>mündlichen und  schriftlichen Texten:</a:t>
            </a:r>
            <a:endParaRPr dirty="0"/>
          </a:p>
          <a:p>
            <a:pPr>
              <a:lnSpc>
                <a:spcPct val="120000"/>
              </a:lnSpc>
              <a:defRPr/>
            </a:pPr>
            <a:r>
              <a:rPr lang="de-DE" dirty="0"/>
              <a:t>einen „mündlichen Unterrichtsbeitrag“ leisten</a:t>
            </a:r>
            <a:endParaRPr dirty="0"/>
          </a:p>
          <a:p>
            <a:pPr>
              <a:lnSpc>
                <a:spcPct val="120000"/>
              </a:lnSpc>
              <a:defRPr/>
            </a:pPr>
            <a:r>
              <a:rPr lang="de-DE" dirty="0"/>
              <a:t>etwas fragen</a:t>
            </a:r>
            <a:endParaRPr dirty="0"/>
          </a:p>
          <a:p>
            <a:pPr>
              <a:lnSpc>
                <a:spcPct val="120000"/>
              </a:lnSpc>
              <a:defRPr/>
            </a:pPr>
            <a:r>
              <a:rPr lang="de-DE" dirty="0"/>
              <a:t>etwas mündlich zusammenfassen</a:t>
            </a:r>
            <a:endParaRPr dirty="0"/>
          </a:p>
          <a:p>
            <a:pPr>
              <a:lnSpc>
                <a:spcPct val="120000"/>
              </a:lnSpc>
              <a:defRPr/>
            </a:pPr>
            <a:r>
              <a:rPr lang="de-DE" dirty="0"/>
              <a:t>ein Versuchsprotokoll schreiben</a:t>
            </a:r>
            <a:endParaRPr dirty="0"/>
          </a:p>
          <a:p>
            <a:pPr>
              <a:lnSpc>
                <a:spcPct val="120000"/>
              </a:lnSpc>
              <a:defRPr/>
            </a:pPr>
            <a:r>
              <a:rPr lang="de-DE" dirty="0"/>
              <a:t>ein Referat halten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8</a:t>
            </a:fld>
            <a:endParaRPr lang="de-DE"/>
          </a:p>
        </p:txBody>
      </p:sp>
      <p:sp>
        <p:nvSpPr>
          <p:cNvPr id="6" name="Ovale Legende 5"/>
          <p:cNvSpPr/>
          <p:nvPr/>
        </p:nvSpPr>
        <p:spPr bwMode="auto">
          <a:xfrm>
            <a:off x="539551" y="1057455"/>
            <a:ext cx="2250319" cy="1075401"/>
          </a:xfrm>
          <a:prstGeom prst="wedgeEllipseCallout">
            <a:avLst>
              <a:gd name="adj1" fmla="val -44349"/>
              <a:gd name="adj2" fmla="val 534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000">
                <a:solidFill>
                  <a:schemeClr val="tx1"/>
                </a:solidFill>
              </a:rPr>
              <a:t>Ich verstehe das nicht.</a:t>
            </a:r>
            <a:endParaRPr/>
          </a:p>
        </p:txBody>
      </p:sp>
      <p:sp>
        <p:nvSpPr>
          <p:cNvPr id="7" name="Ovale Legende 6"/>
          <p:cNvSpPr/>
          <p:nvPr/>
        </p:nvSpPr>
        <p:spPr bwMode="auto">
          <a:xfrm>
            <a:off x="6228184" y="1057455"/>
            <a:ext cx="2426568" cy="1160779"/>
          </a:xfrm>
          <a:prstGeom prst="wedgeEllipseCallout">
            <a:avLst>
              <a:gd name="adj1" fmla="val 57506"/>
              <a:gd name="adj2" fmla="val 4064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Ich weiß nicht, wie ich das sagen soll.</a:t>
            </a:r>
            <a:endParaRPr/>
          </a:p>
        </p:txBody>
      </p:sp>
      <p:sp>
        <p:nvSpPr>
          <p:cNvPr id="8" name="Rechteck 7"/>
          <p:cNvSpPr/>
          <p:nvPr/>
        </p:nvSpPr>
        <p:spPr bwMode="auto">
          <a:xfrm>
            <a:off x="323528" y="5477498"/>
            <a:ext cx="8459044" cy="797078"/>
          </a:xfrm>
          <a:prstGeom prst="rect">
            <a:avLst/>
          </a:prstGeom>
          <a:solidFill>
            <a:srgbClr val="DFE4F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sz="2000" b="1" dirty="0">
                <a:latin typeface="Arial"/>
                <a:cs typeface="Arial"/>
              </a:rPr>
              <a:t>Operatoren</a:t>
            </a:r>
            <a:r>
              <a:rPr lang="de-DE" sz="2000" dirty="0">
                <a:latin typeface="Arial"/>
                <a:cs typeface="Arial"/>
              </a:rPr>
              <a:t> in Aufgabenstellungen initiieren </a:t>
            </a:r>
            <a:endParaRPr dirty="0"/>
          </a:p>
          <a:p>
            <a:pPr algn="ctr">
              <a:lnSpc>
                <a:spcPct val="120000"/>
              </a:lnSpc>
              <a:defRPr/>
            </a:pPr>
            <a:r>
              <a:rPr lang="de-DE" sz="2000" b="1" dirty="0">
                <a:latin typeface="Arial"/>
                <a:cs typeface="Arial"/>
              </a:rPr>
              <a:t>Sprachhandlungen</a:t>
            </a:r>
            <a:r>
              <a:rPr lang="de-DE" sz="2000" dirty="0">
                <a:latin typeface="Arial"/>
                <a:cs typeface="Arial"/>
              </a:rPr>
              <a:t> mit unterschiedlichen sprachlichen Anforderungen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de-DE" b="1" dirty="0"/>
              <a:t>Aus den Kompetenzerwartungen im Kernlehrplan Naturwissenschaften – Chemie für Sek. I Gesamtschule:</a:t>
            </a:r>
            <a:endParaRPr dirty="0"/>
          </a:p>
          <a:p>
            <a:pPr marL="0" indent="0">
              <a:lnSpc>
                <a:spcPct val="120000"/>
              </a:lnSpc>
              <a:buNone/>
              <a:defRPr/>
            </a:pPr>
            <a:endParaRPr lang="de-DE" sz="26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EB983F-8B0B-4AF9-B95F-82DF6E329D7A}" type="slidenum">
              <a:rPr lang="de-DE"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 b="1"/>
              <a:t>Operatoren &amp; Sprachhandlungen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291542" y="2132856"/>
            <a:ext cx="8168889" cy="4108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de-DE" sz="1600" b="1" dirty="0"/>
              <a:t>Umgang mit Fachwissen</a:t>
            </a:r>
            <a:endParaRPr lang="de-DE" sz="1600" dirty="0"/>
          </a:p>
          <a:p>
            <a:pPr>
              <a:lnSpc>
                <a:spcPct val="120000"/>
              </a:lnSpc>
              <a:defRPr/>
            </a:pPr>
            <a:r>
              <a:rPr lang="de-DE" sz="1600" dirty="0"/>
              <a:t>Die Schülerinnen und Schüler können …</a:t>
            </a:r>
            <a:endParaRPr dirty="0"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de-DE" sz="1600" dirty="0"/>
              <a:t>charakteristische Stoffeigenschaften zur Unterscheidung bzw. Identifizierung von Stoffen sowie einfache Trennverfahren für Stoffgemische </a:t>
            </a:r>
            <a:r>
              <a:rPr lang="de-DE" sz="1600" b="1" dirty="0">
                <a:solidFill>
                  <a:schemeClr val="accent4"/>
                </a:solidFill>
              </a:rPr>
              <a:t>beschreiben</a:t>
            </a:r>
            <a:r>
              <a:rPr lang="de-DE" sz="1600" dirty="0"/>
              <a:t>. (UF2, UF3)</a:t>
            </a:r>
            <a:endParaRPr dirty="0"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de-DE" sz="1600" dirty="0"/>
              <a:t>die Bedingungen für einen Verbrennungsvorgang </a:t>
            </a:r>
            <a:r>
              <a:rPr lang="de-DE" sz="1600" b="1" dirty="0">
                <a:solidFill>
                  <a:schemeClr val="accent4"/>
                </a:solidFill>
              </a:rPr>
              <a:t>beschreiben</a:t>
            </a:r>
            <a:r>
              <a:rPr lang="de-DE" sz="1600" b="1" dirty="0"/>
              <a:t> </a:t>
            </a:r>
            <a:r>
              <a:rPr lang="de-DE" sz="1600" dirty="0"/>
              <a:t>und auf dieser Basis Brandschutzmaßnahmen </a:t>
            </a:r>
            <a:r>
              <a:rPr lang="de-DE" sz="1600" b="1" dirty="0">
                <a:solidFill>
                  <a:srgbClr val="FFFF00"/>
                </a:solidFill>
              </a:rPr>
              <a:t>erläutern</a:t>
            </a:r>
            <a:r>
              <a:rPr lang="de-DE" sz="1600" dirty="0"/>
              <a:t>. (UF1, E1)</a:t>
            </a:r>
            <a:endParaRPr dirty="0"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de-DE" sz="1600" dirty="0"/>
              <a:t>die Bedeutung der Aktivierungsenergie zum Auslösen einer chemischen Reaktion </a:t>
            </a:r>
            <a:r>
              <a:rPr lang="de-DE" sz="1600" b="1" dirty="0">
                <a:solidFill>
                  <a:srgbClr val="FFFF00"/>
                </a:solidFill>
              </a:rPr>
              <a:t>erläutern</a:t>
            </a:r>
            <a:r>
              <a:rPr lang="de-DE" sz="1600" dirty="0"/>
              <a:t>. (UF1)</a:t>
            </a:r>
            <a:endParaRPr dirty="0"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de-DE" sz="1600" dirty="0"/>
              <a:t>an Beispielen die Bedeutung des Gesetzes von der Erhaltung der Masse durch die konstante Atomanzahl </a:t>
            </a:r>
            <a:r>
              <a:rPr lang="de-DE" sz="1600" b="1" dirty="0">
                <a:solidFill>
                  <a:srgbClr val="FFFF00"/>
                </a:solidFill>
              </a:rPr>
              <a:t>erklären</a:t>
            </a:r>
            <a:r>
              <a:rPr lang="de-DE" sz="1600" dirty="0"/>
              <a:t>. (UF1)</a:t>
            </a:r>
            <a:endParaRPr dirty="0"/>
          </a:p>
          <a:p>
            <a:pPr>
              <a:lnSpc>
                <a:spcPct val="120000"/>
              </a:lnSpc>
              <a:defRPr/>
            </a:pPr>
            <a:r>
              <a:rPr lang="de-DE" sz="1600" b="1" dirty="0"/>
              <a:t>Erkenntnisgewinnung</a:t>
            </a:r>
            <a:endParaRPr lang="de-DE" sz="1600" dirty="0"/>
          </a:p>
          <a:p>
            <a:pPr>
              <a:lnSpc>
                <a:spcPct val="120000"/>
              </a:lnSpc>
              <a:defRPr/>
            </a:pPr>
            <a:r>
              <a:rPr lang="de-DE" sz="1600" dirty="0"/>
              <a:t>Die Schülerinnen und Schüler können …</a:t>
            </a:r>
            <a:endParaRPr dirty="0"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de-DE" sz="1600" dirty="0"/>
              <a:t>Stoffaufbau, Stofftrennungen, Aggregatzustände und Übergänge zwischen ihnen mit Hilfe eines Teilchenmodells </a:t>
            </a:r>
            <a:r>
              <a:rPr lang="de-DE" sz="1600" b="1" dirty="0">
                <a:solidFill>
                  <a:srgbClr val="FFFF00"/>
                </a:solidFill>
              </a:rPr>
              <a:t>erklären</a:t>
            </a:r>
            <a:r>
              <a:rPr lang="de-DE" sz="1600" dirty="0"/>
              <a:t>. (E7, E8)</a:t>
            </a:r>
            <a:endParaRPr dirty="0"/>
          </a:p>
        </p:txBody>
      </p:sp>
      <p:sp>
        <p:nvSpPr>
          <p:cNvPr id="7" name="Fußzeilenplatzhalter 4"/>
          <p:cNvSpPr txBox="1"/>
          <p:nvPr/>
        </p:nvSpPr>
        <p:spPr bwMode="auto">
          <a:xfrm>
            <a:off x="247241" y="6290637"/>
            <a:ext cx="8550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100" dirty="0">
                <a:latin typeface="Arial"/>
                <a:cs typeface="Arial"/>
              </a:rPr>
              <a:t>Quelle: </a:t>
            </a:r>
            <a:r>
              <a:rPr lang="de-DE" sz="1100" u="sng" dirty="0">
                <a:latin typeface="Arial"/>
                <a:cs typeface="Arial"/>
                <a:hlinkClick r:id="rId3" tooltip="https://www.schulentwicklung.nrw.de/lehrplaene/lehrplannavigator-s-i/gesamtschule/naturwissenschaften/naturwissenschaften-klp/kompetenzen/kompetenzbereich-inhaltsfelder-und-kompetenzerwartungen-.html"/>
              </a:rPr>
              <a:t>https://www.schulentwicklung.nrw.de/lehrplaene/lehrplannavigator-s-i/gesamtschule/naturwissenschaften/naturwissenschaften-klp/kompetenzen/kompetenzbereich-inhaltsfelder-und-kompetenzerwartungen-.html</a:t>
            </a:r>
            <a:r>
              <a:rPr lang="de-DE" sz="1100" u="sng" dirty="0">
                <a:latin typeface="Arial"/>
                <a:cs typeface="Arial"/>
              </a:rPr>
              <a:t>;</a:t>
            </a:r>
            <a:r>
              <a:rPr lang="de-DE" sz="1100" dirty="0">
                <a:latin typeface="Arial"/>
                <a:cs typeface="Arial"/>
              </a:rPr>
              <a:t> Hervorhebungen: Anne Wernicke.</a:t>
            </a:r>
            <a:endParaRPr lang="de-DE" sz="11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2691</Words>
  <Application>Microsoft Office PowerPoint</Application>
  <DocSecurity>0</DocSecurity>
  <PresentationFormat>Bildschirmpräsentation (4:3)</PresentationFormat>
  <Paragraphs>307</Paragraphs>
  <Slides>27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Geneva</vt:lpstr>
      <vt:lpstr>Tahoma</vt:lpstr>
      <vt:lpstr>Times New Roman</vt:lpstr>
      <vt:lpstr>Wingdings</vt:lpstr>
      <vt:lpstr>Office</vt:lpstr>
      <vt:lpstr>1_Office</vt:lpstr>
      <vt:lpstr>PowerPoint-Präsentation</vt:lpstr>
      <vt:lpstr>PowerPoint-Präsentation</vt:lpstr>
      <vt:lpstr>Agenda</vt:lpstr>
      <vt:lpstr>Makroscaffolding:  Ermittlung sprachlicher Anforderungen des Unterrichts </vt:lpstr>
      <vt:lpstr>Sprachsensibler Fachunterricht nach dem Scaffolding-Prinzip </vt:lpstr>
      <vt:lpstr>Einige Merkmale von Fachsprache</vt:lpstr>
      <vt:lpstr>Textrezeption im Chemieunterricht</vt:lpstr>
      <vt:lpstr>Sprachliche Anforderungen des Fachunterrichts</vt:lpstr>
      <vt:lpstr>Operatoren &amp; Sprachhandlungen</vt:lpstr>
      <vt:lpstr>Ermittlung sprachlicher Anforderungen digitaler Texte für den Chemieunterricht</vt:lpstr>
      <vt:lpstr>Digitale Texte im Fach Chemie</vt:lpstr>
      <vt:lpstr>Makroscaffolding Teil 2: Bedarfsanalyse</vt:lpstr>
      <vt:lpstr>Makroscaffolding Teil 2: Bedarfsanalyse</vt:lpstr>
      <vt:lpstr>Digitale Texte im Fach Chemie</vt:lpstr>
      <vt:lpstr>Weitere Beispiele für digitale Texte im Chemieunterricht</vt:lpstr>
      <vt:lpstr>Merkmale digitaler Texte</vt:lpstr>
      <vt:lpstr> Analoge und digitale Texte lesen (Leisen, 2020)</vt:lpstr>
      <vt:lpstr>PowerPoint-Präsentation</vt:lpstr>
      <vt:lpstr>Merkmale digitaler Texte  (Frederking &amp; Krommer, 2019)</vt:lpstr>
      <vt:lpstr>Das chemische Dreieck  (Johnstone-Dreieck)</vt:lpstr>
      <vt:lpstr>Chemiedidaktische Perspektive auf digitale Medien (Schanze et al., 2022)</vt:lpstr>
      <vt:lpstr>Sprachsensible Unterrichtsmethoden</vt:lpstr>
      <vt:lpstr>Der Methodenpool für sprachsensiblen Fachunterricht</vt:lpstr>
      <vt:lpstr>„Dashboards“ für digitale Umsetzungsmöglichkeiten der sprachsensiblen Methoden</vt:lpstr>
      <vt:lpstr>Digital umgesetzte sprachsensible Methoden im Chemieunterricht</vt:lpstr>
      <vt:lpstr>Vorbereitung auf die nächste Seminarsitzung</vt:lpstr>
      <vt:lpstr>Literatur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Charlyn Lipke (ZLB)</dc:creator>
  <cp:keywords/>
  <dc:description/>
  <cp:lastModifiedBy>Schütze, Sylvia Birgit</cp:lastModifiedBy>
  <cp:revision>527</cp:revision>
  <cp:lastPrinted>2024-08-09T11:20:07Z</cp:lastPrinted>
  <dcterms:created xsi:type="dcterms:W3CDTF">2020-04-15T09:57:38Z</dcterms:created>
  <dcterms:modified xsi:type="dcterms:W3CDTF">2024-10-20T15:35:06Z</dcterms:modified>
  <cp:category/>
  <dc:identifier/>
  <cp:contentStatus/>
  <dc:language/>
  <cp:version/>
</cp:coreProperties>
</file>