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9872663" cy="6797675"/>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27CFF4-76F9-01A4-DC0D-4767F48B9B21}" name="Alicia Becker" initials="AB" userId="038a5bc7c1a46398"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53216" autoAdjust="0"/>
  </p:normalViewPr>
  <p:slideViewPr>
    <p:cSldViewPr>
      <p:cViewPr varScale="1">
        <p:scale>
          <a:sx n="96" d="100"/>
          <a:sy n="96" d="100"/>
        </p:scale>
        <p:origin x="72"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Kopfzeilenplatzhalter 1"/>
          <p:cNvSpPr>
            <a:spLocks noGrp="1"/>
          </p:cNvSpPr>
          <p:nvPr>
            <p:ph type="hdr" sz="quarter"/>
          </p:nvPr>
        </p:nvSpPr>
        <p:spPr bwMode="auto">
          <a:xfrm>
            <a:off x="0" y="7"/>
            <a:ext cx="3208615" cy="341064"/>
          </a:xfrm>
          <a:prstGeom prst="rect">
            <a:avLst/>
          </a:prstGeom>
        </p:spPr>
        <p:txBody>
          <a:bodyPr vert="horz" lIns="80010" tIns="40005" rIns="80010" bIns="40005" rtlCol="0"/>
          <a:lstStyle>
            <a:lvl1pPr algn="l">
              <a:defRPr sz="1100"/>
            </a:lvl1pPr>
          </a:lstStyle>
          <a:p>
            <a:pPr>
              <a:defRPr/>
            </a:pPr>
            <a:endParaRPr lang="de-DE"/>
          </a:p>
        </p:txBody>
      </p:sp>
      <p:sp>
        <p:nvSpPr>
          <p:cNvPr id="3" name="Datumsplatzhalter 2"/>
          <p:cNvSpPr>
            <a:spLocks noGrp="1"/>
          </p:cNvSpPr>
          <p:nvPr>
            <p:ph type="dt" idx="1"/>
          </p:nvPr>
        </p:nvSpPr>
        <p:spPr bwMode="auto">
          <a:xfrm>
            <a:off x="4194169" y="7"/>
            <a:ext cx="3208615" cy="341064"/>
          </a:xfrm>
          <a:prstGeom prst="rect">
            <a:avLst/>
          </a:prstGeom>
        </p:spPr>
        <p:txBody>
          <a:bodyPr vert="horz" lIns="80010" tIns="40005" rIns="80010" bIns="40005" rtlCol="0"/>
          <a:lstStyle>
            <a:lvl1pPr algn="r">
              <a:defRPr sz="1100"/>
            </a:lvl1pPr>
          </a:lstStyle>
          <a:p>
            <a:pPr>
              <a:defRPr/>
            </a:pPr>
            <a:fld id="{B1359025-3C63-43C4-8B0E-710151024EA7}" type="datetimeFigureOut">
              <a:rPr lang="de-DE"/>
              <a:t>22.11.2023</a:t>
            </a:fld>
            <a:endParaRPr lang="de-DE"/>
          </a:p>
        </p:txBody>
      </p:sp>
      <p:sp>
        <p:nvSpPr>
          <p:cNvPr id="4" name="Folienbildplatzhalter 3"/>
          <p:cNvSpPr>
            <a:spLocks noGrp="1" noRot="1" noChangeAspect="1"/>
          </p:cNvSpPr>
          <p:nvPr>
            <p:ph type="sldImg" idx="2"/>
          </p:nvPr>
        </p:nvSpPr>
        <p:spPr bwMode="auto">
          <a:xfrm>
            <a:off x="1665288" y="849313"/>
            <a:ext cx="4075112" cy="2293937"/>
          </a:xfrm>
          <a:prstGeom prst="rect">
            <a:avLst/>
          </a:prstGeom>
          <a:noFill/>
          <a:ln w="12700">
            <a:solidFill>
              <a:prstClr val="black"/>
            </a:solidFill>
          </a:ln>
        </p:spPr>
        <p:txBody>
          <a:bodyPr vert="horz" lIns="80010" tIns="40005" rIns="80010" bIns="40005" rtlCol="0" anchor="ctr"/>
          <a:lstStyle/>
          <a:p>
            <a:pPr>
              <a:defRPr/>
            </a:pPr>
            <a:endParaRPr lang="de-DE"/>
          </a:p>
        </p:txBody>
      </p:sp>
      <p:sp>
        <p:nvSpPr>
          <p:cNvPr id="5" name="Notizenplatzhalter 4"/>
          <p:cNvSpPr>
            <a:spLocks noGrp="1"/>
          </p:cNvSpPr>
          <p:nvPr>
            <p:ph type="body" sz="quarter" idx="3"/>
          </p:nvPr>
        </p:nvSpPr>
        <p:spPr bwMode="auto">
          <a:xfrm>
            <a:off x="740450" y="3271381"/>
            <a:ext cx="5923598" cy="2676585"/>
          </a:xfrm>
          <a:prstGeom prst="rect">
            <a:avLst/>
          </a:prstGeom>
        </p:spPr>
        <p:txBody>
          <a:bodyPr vert="horz" lIns="80010" tIns="40005" rIns="80010" bIns="40005" rtlCol="0"/>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Fußzeilenplatzhalter 5"/>
          <p:cNvSpPr>
            <a:spLocks noGrp="1"/>
          </p:cNvSpPr>
          <p:nvPr>
            <p:ph type="ftr" sz="quarter" idx="4"/>
          </p:nvPr>
        </p:nvSpPr>
        <p:spPr bwMode="auto">
          <a:xfrm>
            <a:off x="0" y="6456611"/>
            <a:ext cx="3208615" cy="341063"/>
          </a:xfrm>
          <a:prstGeom prst="rect">
            <a:avLst/>
          </a:prstGeom>
        </p:spPr>
        <p:txBody>
          <a:bodyPr vert="horz" lIns="80010" tIns="40005" rIns="80010" bIns="40005" rtlCol="0" anchor="b"/>
          <a:lstStyle>
            <a:lvl1pPr algn="l">
              <a:defRPr sz="1100"/>
            </a:lvl1pPr>
          </a:lstStyle>
          <a:p>
            <a:pPr>
              <a:defRPr/>
            </a:pPr>
            <a:endParaRPr lang="de-DE"/>
          </a:p>
        </p:txBody>
      </p:sp>
      <p:sp>
        <p:nvSpPr>
          <p:cNvPr id="7" name="Foliennummernplatzhalter 6"/>
          <p:cNvSpPr>
            <a:spLocks noGrp="1"/>
          </p:cNvSpPr>
          <p:nvPr>
            <p:ph type="sldNum" sz="quarter" idx="5"/>
          </p:nvPr>
        </p:nvSpPr>
        <p:spPr bwMode="auto">
          <a:xfrm>
            <a:off x="4194169" y="6456611"/>
            <a:ext cx="3208615" cy="341063"/>
          </a:xfrm>
          <a:prstGeom prst="rect">
            <a:avLst/>
          </a:prstGeom>
        </p:spPr>
        <p:txBody>
          <a:bodyPr vert="horz" lIns="80010" tIns="40005" rIns="80010" bIns="40005" rtlCol="0" anchor="b"/>
          <a:lstStyle>
            <a:lvl1pPr algn="r">
              <a:defRPr sz="1100"/>
            </a:lvl1pPr>
          </a:lstStyle>
          <a:p>
            <a:pPr>
              <a:defRPr/>
            </a:pPr>
            <a:fld id="{D750CF58-F8AE-4306-91E6-E5B4FBFABC01}" type="slidenum">
              <a:rPr lang="de-DE"/>
              <a:t>‹Nr.›</a:t>
            </a:fld>
            <a:endParaRPr lang="de-DE"/>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247718B-2933-4021-AD7A-D5FCECAAFA71}" type="slidenum">
              <a:rPr lang="de-DE" smtClean="0"/>
              <a:t>1</a:t>
            </a:fld>
            <a:endParaRPr lang="de-DE"/>
          </a:p>
        </p:txBody>
      </p:sp>
    </p:spTree>
    <p:extLst>
      <p:ext uri="{BB962C8B-B14F-4D97-AF65-F5344CB8AC3E}">
        <p14:creationId xmlns:p14="http://schemas.microsoft.com/office/powerpoint/2010/main" val="1415576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Hier kann die EMBI-Förderplan-Vorlage den Studierenden zur Verfügung gestellt werden (käuflich zu erwerben unter: https://www.mildenberger-verlag.de/page.php?modul=GoShopping&amp;op=show_article&amp;aid=17514&amp;cid=863)</a:t>
            </a:r>
            <a:endParaRPr dirty="0"/>
          </a:p>
          <a:p>
            <a:pPr>
              <a:defRPr/>
            </a:pPr>
            <a:endParaRPr lang="de-DE" dirty="0"/>
          </a:p>
          <a:p>
            <a:pPr>
              <a:defRPr/>
            </a:pPr>
            <a:r>
              <a:rPr lang="de-DE" dirty="0"/>
              <a:t>Ein beispielhafter Förderplan wird in seinen Komponenten vorgestellt und die Schritte bei der Erstellung werden erklärt.</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10</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Zunächst wird geklärt, was die Anforderungen an einen Förderplan sind.</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Als erster Schritt bei der Erstellung von Förderplänen werden die Förderschwerpunkte (FSP) definiert, hier konkret anhand von Lisas Ergebnissen.</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12</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Beispielhaft wird die Planung der ersten Förderstunde von Lisa anhand der EMBI-Vorlage vorgestellt und diskutiert.</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defTabSz="800100">
              <a:defRPr/>
            </a:pPr>
            <a:r>
              <a:rPr lang="de-DE" dirty="0"/>
              <a:t>Beispielhaft wird die Planung der ersten Förderstunde von Lisa anhand der EMBI-Vorlage vorgestellt und diskutiert.</a:t>
            </a:r>
            <a:endParaRPr dirty="0"/>
          </a:p>
          <a:p>
            <a:pPr defTabSz="800100">
              <a:defRPr/>
            </a:pPr>
            <a:r>
              <a:rPr lang="de-DE" dirty="0"/>
              <a:t>Anmerkung: Bei dem Spiel Mister X wird eine Zahl gesucht und anhand von Fragen („Ist die Zahl größer/kleiner als…?“) erraten.</a:t>
            </a:r>
            <a:endParaRPr dirty="0"/>
          </a:p>
          <a:p>
            <a:pPr>
              <a:defRPr/>
            </a:pPr>
            <a:endParaRPr lang="de-DE" dirty="0"/>
          </a:p>
          <a:p>
            <a:pPr>
              <a:defRPr/>
            </a:pPr>
            <a:r>
              <a:rPr lang="de-DE" dirty="0"/>
              <a:t>Frage ins Plenum: Welcher Aufbau liegt einer guten Förderstunde zugrunde?</a:t>
            </a:r>
            <a:endParaRPr dirty="0"/>
          </a:p>
          <a:p>
            <a:pPr>
              <a:defRPr/>
            </a:pPr>
            <a:endParaRPr lang="de-DE" dirty="0"/>
          </a:p>
          <a:p>
            <a:pPr>
              <a:defRPr/>
            </a:pPr>
            <a:endParaRPr lang="de-DE"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14</a:t>
            </a:fld>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Der typische Ablauf einer Förderstunde wird besprochen; daraufhin wird erfragt, wie eine gute zweite Förderstunde für Lisa aussehen kann. Dafür ist es zunächst notwendig, die Beobachtungen in der ersten Förderstunde zu kennen (siehe nächste Folie).</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15</a:t>
            </a:fld>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Gute Praxis ist es, direkt nach der Förderstunde Beobachtungen zu notieren und daraus Folgerungen für die nächste Förderstunde abzuleiten (hier beispielhaft für den ersten Teil von Lisas Förderstunde). Es geht hier nicht darum, inhaltlich jedes Detail zu besprechen, sondern den Studierenden das Vorgehen in der Förderarbeit näher zu bringen.</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16</a:t>
            </a:fld>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Hier wird ein Förderschwerpunkt beispielhaft herausgegriffen und unter die Lupe genommen.</a:t>
            </a:r>
            <a:endParaRPr dirty="0"/>
          </a:p>
          <a:p>
            <a:pPr>
              <a:defRPr/>
            </a:pPr>
            <a:endParaRPr lang="de-DE" dirty="0"/>
          </a:p>
          <a:p>
            <a:pPr>
              <a:defRPr/>
            </a:pPr>
            <a:r>
              <a:rPr lang="de-DE" dirty="0"/>
              <a:t>Voraussetzung: </a:t>
            </a:r>
            <a:endParaRPr dirty="0"/>
          </a:p>
          <a:p>
            <a:pPr>
              <a:defRPr/>
            </a:pPr>
            <a:r>
              <a:rPr lang="de-DE" dirty="0"/>
              <a:t>Sicheres Vor- &amp; Rückwärtszählen &amp; Orientierung im </a:t>
            </a:r>
            <a:r>
              <a:rPr lang="de-DE" dirty="0" err="1"/>
              <a:t>Zahlraum</a:t>
            </a:r>
            <a:endParaRPr lang="de-DE" dirty="0"/>
          </a:p>
          <a:p>
            <a:pPr>
              <a:defRPr/>
            </a:pPr>
            <a:r>
              <a:rPr lang="de-DE" dirty="0"/>
              <a:t>Beherrschung der Zahlzerlegungen 4 – 10</a:t>
            </a:r>
            <a:endParaRPr dirty="0"/>
          </a:p>
          <a:p>
            <a:pPr>
              <a:defRPr/>
            </a:pPr>
            <a:r>
              <a:rPr lang="de-DE" dirty="0"/>
              <a:t>Sicherheit im Umgang mit dem gewählten Material </a:t>
            </a:r>
            <a:endParaRPr dirty="0"/>
          </a:p>
          <a:p>
            <a:pPr>
              <a:defRPr/>
            </a:pPr>
            <a:r>
              <a:rPr lang="de-DE" dirty="0"/>
              <a:t>Simultane &amp; Quasi-Simultane Anzahlerfassung</a:t>
            </a:r>
            <a:endParaRPr dirty="0"/>
          </a:p>
          <a:p>
            <a:pPr>
              <a:defRPr/>
            </a:pPr>
            <a:endParaRPr lang="de-DE" dirty="0"/>
          </a:p>
          <a:p>
            <a:pPr>
              <a:defRPr/>
            </a:pPr>
            <a:endParaRPr lang="de-DE"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17</a:t>
            </a:fld>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sz="1100" dirty="0">
                <a:solidFill>
                  <a:srgbClr val="FF0000"/>
                </a:solidFill>
              </a:rPr>
              <a:t>Hier geht es um die Auswahl einer geeigneten Rechenstrategie für Lisa.</a:t>
            </a:r>
            <a:endParaRPr dirty="0"/>
          </a:p>
          <a:p>
            <a:pPr>
              <a:defRPr/>
            </a:pPr>
            <a:r>
              <a:rPr lang="de-DE" sz="1100" dirty="0">
                <a:solidFill>
                  <a:srgbClr val="FF0000"/>
                </a:solidFill>
              </a:rPr>
              <a:t>Mögliches Vorgehen: verschiedene Rechenstrategien sammeln und reflektieren oder nur stellenweises Rechnen und schrittweises Rechnen als zwei Strategien vergleichen, dabei die Vor- und Nachteile reflektieren und gemeinsamen herausarbeiten, warum schrittweises Rechnen eine gute Basisstrategie für Kinder mit Schwierigkeiten beim Rechenlernen ist.</a:t>
            </a:r>
          </a:p>
          <a:p>
            <a:pPr>
              <a:defRPr/>
            </a:pPr>
            <a:endParaRPr lang="de-DE" dirty="0"/>
          </a:p>
          <a:p>
            <a:pPr>
              <a:defRPr/>
            </a:pPr>
            <a:endParaRPr lang="de-DE" dirty="0"/>
          </a:p>
          <a:p>
            <a:pPr>
              <a:defRPr/>
            </a:pPr>
            <a:r>
              <a:rPr lang="de-DE" dirty="0"/>
              <a:t>Voraussetzung: </a:t>
            </a:r>
            <a:endParaRPr dirty="0"/>
          </a:p>
          <a:p>
            <a:pPr>
              <a:defRPr/>
            </a:pPr>
            <a:r>
              <a:rPr lang="de-DE" dirty="0"/>
              <a:t>Sicheres Vor- &amp; Rückwärtszählen &amp; Orientierung im </a:t>
            </a:r>
            <a:r>
              <a:rPr lang="de-DE" dirty="0" err="1"/>
              <a:t>Zahlraum</a:t>
            </a:r>
            <a:endParaRPr lang="de-DE" dirty="0"/>
          </a:p>
          <a:p>
            <a:pPr>
              <a:defRPr/>
            </a:pPr>
            <a:r>
              <a:rPr lang="de-DE" dirty="0"/>
              <a:t>Beherrschung der Zahlzerlegungen 4 – 10</a:t>
            </a:r>
            <a:endParaRPr dirty="0"/>
          </a:p>
          <a:p>
            <a:pPr>
              <a:defRPr/>
            </a:pPr>
            <a:r>
              <a:rPr lang="de-DE" dirty="0"/>
              <a:t>Sicherheit im Umgang mit dem gewählten Material </a:t>
            </a:r>
            <a:endParaRPr dirty="0"/>
          </a:p>
          <a:p>
            <a:pPr>
              <a:defRPr/>
            </a:pPr>
            <a:r>
              <a:rPr lang="de-DE" dirty="0"/>
              <a:t>Simultane &amp; Quasi-Simultane Anzahlerfassung</a:t>
            </a:r>
            <a:endParaRPr dirty="0"/>
          </a:p>
          <a:p>
            <a:pPr>
              <a:defRPr/>
            </a:pPr>
            <a:endParaRPr lang="de-DE" dirty="0"/>
          </a:p>
          <a:p>
            <a:pPr>
              <a:defRPr/>
            </a:pPr>
            <a:endParaRPr lang="de-DE"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18</a:t>
            </a:fld>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defTabSz="800100">
              <a:defRPr/>
            </a:pPr>
            <a:r>
              <a:rPr lang="de-DE" dirty="0">
                <a:solidFill>
                  <a:srgbClr val="FF0000"/>
                </a:solidFill>
              </a:rPr>
              <a:t>Hinweis: Material ins Seminar mitnehmen, um dieses exemplarisch kurz zu besprechen und zu reflektieren, für welche Förderziele das Material eingesetzt werden kann.</a:t>
            </a:r>
            <a:endParaRPr lang="de-DE" dirty="0"/>
          </a:p>
          <a:p>
            <a:pPr>
              <a:defRPr/>
            </a:pPr>
            <a:endParaRPr lang="de-DE" dirty="0"/>
          </a:p>
          <a:p>
            <a:pPr algn="l">
              <a:buFont typeface="Arial"/>
              <a:buNone/>
              <a:defRPr/>
            </a:pPr>
            <a:r>
              <a:rPr lang="de-DE" dirty="0"/>
              <a:t>Unstrukturiertes Material: </a:t>
            </a:r>
            <a:endParaRPr dirty="0"/>
          </a:p>
          <a:p>
            <a:pPr marL="150019" indent="-150019">
              <a:buFont typeface="Arial"/>
              <a:buChar char="•"/>
              <a:defRPr/>
            </a:pPr>
            <a:r>
              <a:rPr lang="de-DE" b="0" i="0" u="none" strike="noStrike" dirty="0">
                <a:solidFill>
                  <a:srgbClr val="222222"/>
                </a:solidFill>
                <a:latin typeface="Open Sans"/>
              </a:rPr>
              <a:t>Mengen (ab)zählen</a:t>
            </a:r>
            <a:endParaRPr dirty="0"/>
          </a:p>
          <a:p>
            <a:pPr marL="150019" indent="-150019">
              <a:buFont typeface="Arial"/>
              <a:buChar char="•"/>
              <a:defRPr/>
            </a:pPr>
            <a:r>
              <a:rPr lang="de-DE" b="0" i="0" u="none" strike="noStrike" dirty="0">
                <a:solidFill>
                  <a:srgbClr val="222222"/>
                </a:solidFill>
                <a:latin typeface="Open Sans"/>
              </a:rPr>
              <a:t>Muster legen</a:t>
            </a:r>
            <a:endParaRPr dirty="0"/>
          </a:p>
          <a:p>
            <a:pPr marL="150019" indent="-150019">
              <a:buFont typeface="Arial"/>
              <a:buChar char="•"/>
              <a:defRPr/>
            </a:pPr>
            <a:r>
              <a:rPr lang="de-DE" b="0" i="0" u="none" strike="noStrike" dirty="0">
                <a:solidFill>
                  <a:srgbClr val="222222"/>
                </a:solidFill>
                <a:latin typeface="Open Sans"/>
              </a:rPr>
              <a:t>große Anzahlen ordnen</a:t>
            </a:r>
            <a:endParaRPr dirty="0"/>
          </a:p>
          <a:p>
            <a:pPr marL="150019" indent="-150019">
              <a:buFont typeface="Arial"/>
              <a:buChar char="•"/>
              <a:defRPr/>
            </a:pPr>
            <a:r>
              <a:rPr lang="de-DE" b="0" i="0" u="none" strike="noStrike" dirty="0">
                <a:solidFill>
                  <a:srgbClr val="222222"/>
                </a:solidFill>
                <a:latin typeface="Open Sans"/>
              </a:rPr>
              <a:t>Mengen in beliebig große Teilmengen bündeln (z. B. 2er-/5er-/10er-Bündel)</a:t>
            </a:r>
            <a:endParaRPr dirty="0"/>
          </a:p>
          <a:p>
            <a:pPr marL="150019" indent="-150019">
              <a:buFont typeface="Arial"/>
              <a:buChar char="•"/>
              <a:defRPr/>
            </a:pPr>
            <a:r>
              <a:rPr lang="de-DE" b="0" i="0" u="none" strike="noStrike" dirty="0">
                <a:solidFill>
                  <a:srgbClr val="222222"/>
                </a:solidFill>
                <a:latin typeface="Open Sans"/>
              </a:rPr>
              <a:t>Zahlen zerlegen (z.B. Steckwürfel)</a:t>
            </a:r>
            <a:endParaRPr dirty="0"/>
          </a:p>
          <a:p>
            <a:pPr marL="150019" indent="-150019">
              <a:buFont typeface="Arial"/>
              <a:buChar char="•"/>
              <a:defRPr/>
            </a:pPr>
            <a:endParaRPr lang="de-DE" b="0" i="0" u="none" strike="noStrike" dirty="0">
              <a:solidFill>
                <a:srgbClr val="222222"/>
              </a:solidFill>
              <a:latin typeface="Open Sans"/>
            </a:endParaRPr>
          </a:p>
          <a:p>
            <a:pPr marL="150019" indent="-150019">
              <a:buFont typeface="Arial"/>
              <a:buChar char="•"/>
              <a:defRPr/>
            </a:pPr>
            <a:endParaRPr lang="de-DE" b="0" i="0" u="none" strike="noStrike" dirty="0">
              <a:solidFill>
                <a:srgbClr val="222222"/>
              </a:solidFill>
              <a:latin typeface="Open Sans"/>
            </a:endParaRPr>
          </a:p>
          <a:p>
            <a:pPr>
              <a:defRPr/>
            </a:pPr>
            <a:r>
              <a:rPr lang="de-DE" b="0" i="0" u="none" strike="noStrike" dirty="0">
                <a:solidFill>
                  <a:srgbClr val="222222"/>
                </a:solidFill>
                <a:latin typeface="Open Sans"/>
              </a:rPr>
              <a:t>Strukturiertes Material</a:t>
            </a:r>
            <a:endParaRPr dirty="0"/>
          </a:p>
          <a:p>
            <a:pPr marL="150019" indent="-150019">
              <a:buFont typeface="Arial"/>
              <a:buChar char="•"/>
              <a:defRPr/>
            </a:pPr>
            <a:r>
              <a:rPr lang="de-DE" dirty="0"/>
              <a:t>Zahlen strukturiert darstellen/erfassen</a:t>
            </a:r>
            <a:endParaRPr dirty="0"/>
          </a:p>
          <a:p>
            <a:pPr marL="150019" indent="-150019">
              <a:buFont typeface="Arial"/>
              <a:buChar char="•"/>
              <a:defRPr/>
            </a:pPr>
            <a:r>
              <a:rPr lang="de-DE" dirty="0"/>
              <a:t>Zahlen zerlegen </a:t>
            </a:r>
            <a:endParaRPr dirty="0"/>
          </a:p>
          <a:p>
            <a:pPr marL="150019" indent="-150019">
              <a:buFont typeface="Arial"/>
              <a:buChar char="•"/>
              <a:defRPr/>
            </a:pPr>
            <a:r>
              <a:rPr lang="de-DE" dirty="0"/>
              <a:t>Additions- und Subtraktionsaufgaben üben und Rechenstrategien erarbeiten </a:t>
            </a:r>
            <a:endParaRPr dirty="0"/>
          </a:p>
          <a:p>
            <a:pPr marL="150019" indent="-150019">
              <a:buFont typeface="Arial"/>
              <a:buChar char="•"/>
              <a:defRPr/>
            </a:pPr>
            <a:r>
              <a:rPr lang="de-DE" dirty="0"/>
              <a:t>Zahlraumorientierung</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19</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In diesem Foliensatz wird der Fall Lisa vorgestellt, eine Schülerin, die in der Rechenberatungsstelle der Universität Bielefeld gefördert wurde. Es werden anhand des diagnostischen Befunds Förderschwerpunkte abgeleitet, ein Förderplan für die erste Förderstunde erstellt, besprochen, wie eine Förderstunde aufgebaut ist, und aus den Beobachtungen der ersten Förderstunde nächste Übungen für die zweite Förderstunde abgeleitet. Außerdem werden Materialien vorgestellt, die für die Förderung des schrittweisen Rechnens genutzt werden können.</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2</a:t>
            </a:fld>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Bitte RR und MSB mitbringen!</a:t>
            </a:r>
            <a:endParaRPr dirty="0"/>
          </a:p>
          <a:p>
            <a:pPr>
              <a:defRPr/>
            </a:pPr>
            <a:endParaRPr lang="de-DE" dirty="0"/>
          </a:p>
          <a:p>
            <a:pPr>
              <a:defRPr/>
            </a:pPr>
            <a:r>
              <a:rPr lang="de-DE" dirty="0"/>
              <a:t>ZE +/- E  </a:t>
            </a:r>
            <a:r>
              <a:rPr lang="de-DE" dirty="0">
                <a:sym typeface="Wingdings" panose="05000000000000000000" pitchFamily="2" charset="2"/>
              </a:rPr>
              <a:t></a:t>
            </a:r>
            <a:r>
              <a:rPr lang="de-DE" dirty="0"/>
              <a:t> RR (Handhabung des RR besprechen)</a:t>
            </a:r>
          </a:p>
          <a:p>
            <a:pPr>
              <a:defRPr/>
            </a:pPr>
            <a:r>
              <a:rPr lang="de-DE" dirty="0"/>
              <a:t>ZE +/- Z </a:t>
            </a:r>
            <a:r>
              <a:rPr lang="de-DE" dirty="0">
                <a:sym typeface="Wingdings" panose="05000000000000000000" pitchFamily="2" charset="2"/>
              </a:rPr>
              <a:t></a:t>
            </a:r>
            <a:r>
              <a:rPr lang="de-DE" dirty="0"/>
              <a:t> MSB</a:t>
            </a:r>
          </a:p>
          <a:p>
            <a:pPr defTabSz="800100">
              <a:defRPr/>
            </a:pPr>
            <a:r>
              <a:rPr lang="de-DE" dirty="0"/>
              <a:t>ZE +/- ZE </a:t>
            </a:r>
            <a:r>
              <a:rPr lang="de-DE" dirty="0">
                <a:sym typeface="Wingdings" panose="05000000000000000000" pitchFamily="2" charset="2"/>
              </a:rPr>
              <a:t></a:t>
            </a:r>
            <a:r>
              <a:rPr lang="de-DE" dirty="0"/>
              <a:t> </a:t>
            </a:r>
            <a:r>
              <a:rPr lang="de-DE" sz="1100" dirty="0">
                <a:latin typeface="SchulbuchNord"/>
              </a:rPr>
              <a:t>Für Aufgaben des Typs ZE</a:t>
            </a:r>
            <a:r>
              <a:rPr lang="de-DE" sz="1100" dirty="0">
                <a:latin typeface="Symbol"/>
              </a:rPr>
              <a:t>±</a:t>
            </a:r>
            <a:r>
              <a:rPr lang="de-DE" sz="1100" dirty="0">
                <a:latin typeface="SchulbuchNord"/>
              </a:rPr>
              <a:t>ZE mit Zehnerübergang gibt es kein gut geeignetes Arbeitsmittel. MSB verleiten zum Zählen beim Verrechnen der Einer; am Rechenrahmen lässt sich die Addition bzw. Subtraktion voller Zehner nicht gut darstellen. Solche Aufgaben sollten deshalb nur noch mit der Vorstellung der MSB beim Verrechnen der Zehner und der Vorstellung des Rechenrahmens beim Verrechnen der Einer gelöst werden (vgl. Schipper).</a:t>
            </a:r>
            <a:endParaRPr dirty="0"/>
          </a:p>
          <a:p>
            <a:pPr>
              <a:defRPr/>
            </a:pPr>
            <a:endParaRPr lang="de-DE" dirty="0"/>
          </a:p>
          <a:p>
            <a:pPr>
              <a:defRPr/>
            </a:pPr>
            <a:endParaRPr lang="de-DE"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20</a:t>
            </a:fld>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a:t>M</a:t>
            </a:r>
            <a:endParaRPr/>
          </a:p>
          <a:p>
            <a:pPr>
              <a:defRPr/>
            </a:pPr>
            <a:endParaRPr lang="de-DE"/>
          </a:p>
          <a:p>
            <a:pPr>
              <a:defRPr/>
            </a:pPr>
            <a:r>
              <a:rPr lang="de-DE"/>
              <a:t>Zusammenfassung</a:t>
            </a:r>
            <a:endParaRPr/>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21</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a:t>M</a:t>
            </a:r>
            <a:endParaRPr/>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3</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a:t>M</a:t>
            </a:r>
            <a:endParaRPr/>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4</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Fragen, die man sich während des Diagnoseprozesses stellt, sind: </a:t>
            </a:r>
            <a:endParaRPr dirty="0"/>
          </a:p>
          <a:p>
            <a:pPr>
              <a:defRPr/>
            </a:pPr>
            <a:endParaRPr lang="de-DE" dirty="0"/>
          </a:p>
          <a:p>
            <a:pPr>
              <a:buFont typeface="Wingdings"/>
              <a:buChar char="à"/>
              <a:defRPr/>
            </a:pPr>
            <a:r>
              <a:rPr lang="de-DE" dirty="0"/>
              <a:t>Was kann Lisa?</a:t>
            </a:r>
            <a:endParaRPr dirty="0"/>
          </a:p>
          <a:p>
            <a:pPr>
              <a:buFont typeface="Wingdings"/>
              <a:buChar char="à"/>
              <a:defRPr/>
            </a:pPr>
            <a:r>
              <a:rPr lang="de-DE" dirty="0"/>
              <a:t>Wo zeigt sie Schwierigkeiten?</a:t>
            </a:r>
            <a:endParaRPr dirty="0"/>
          </a:p>
          <a:p>
            <a:pPr>
              <a:buFont typeface="Wingdings"/>
              <a:buChar char="à"/>
              <a:defRPr/>
            </a:pPr>
            <a:r>
              <a:rPr lang="de-DE" dirty="0"/>
              <a:t>Was sind mögliche Förderbereiche?</a:t>
            </a:r>
            <a:endParaRPr dirty="0"/>
          </a:p>
          <a:p>
            <a:pPr>
              <a:buFont typeface="Wingdings"/>
              <a:buChar char="à"/>
              <a:defRPr/>
            </a:pPr>
            <a:endParaRPr lang="de-DE" dirty="0"/>
          </a:p>
          <a:p>
            <a:pPr>
              <a:buFont typeface="Wingdings"/>
              <a:buNone/>
              <a:defRPr/>
            </a:pPr>
            <a:r>
              <a:rPr lang="de-DE" dirty="0"/>
              <a:t>Diese Ergebnisse werden auf der nächsten Folie zusammengefasst.</a:t>
            </a:r>
          </a:p>
          <a:p>
            <a:pPr>
              <a:defRPr/>
            </a:pPr>
            <a:endParaRPr lang="de-DE"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5</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Lisas Fähigkeiten und Schwierigkeiten werden anhand der Tabelle beschrieben und auf den nächsten Seiten durch Beispiele ergänzt.</a:t>
            </a:r>
            <a:endParaRPr dirty="0"/>
          </a:p>
          <a:p>
            <a:pPr>
              <a:defRPr/>
            </a:pPr>
            <a:endParaRPr lang="de-DE" dirty="0"/>
          </a:p>
          <a:p>
            <a:pPr>
              <a:defRPr/>
            </a:pPr>
            <a:r>
              <a:rPr lang="de-DE" dirty="0"/>
              <a:t>Lisa kann sicher vorwärtszählen, rückwärtszählen gelingt ihr auch gut; sie kennt den RR und dessen Struktur (5er- und 50er-Struktur); sie kennt die MSB und kann Zahlen mit beiden Materialien legen und erfassen; sie beherrscht die Zahlzerlegungen der 10 automatisiert, die ZZ der Zahlen 4 – 9 hingegen nicht. </a:t>
            </a:r>
            <a:endParaRPr dirty="0"/>
          </a:p>
          <a:p>
            <a:pPr>
              <a:defRPr/>
            </a:pPr>
            <a:r>
              <a:rPr lang="de-DE" dirty="0"/>
              <a:t>Kompetenzen im Rechnen werden auf den nachfolgenden Folien näher betrachtet.</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6</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defTabSz="800100">
              <a:defRPr/>
            </a:pPr>
            <a:r>
              <a:rPr lang="de-DE" dirty="0"/>
              <a:t>Beispielhaft werden einige Schwierigkeiten, die Lisa während der Diagnostik gezeigt hat, aufgegriffen, um nachfolgend die Rechenstrategie „Schrittweises Rechnen“ zu begründen und zu fokussieren.</a:t>
            </a:r>
            <a:endParaRPr dirty="0"/>
          </a:p>
          <a:p>
            <a:pPr>
              <a:defRPr/>
            </a:pPr>
            <a:endParaRPr lang="de-DE" dirty="0"/>
          </a:p>
          <a:p>
            <a:pPr>
              <a:defRPr/>
            </a:pPr>
            <a:r>
              <a:rPr lang="de-DE" dirty="0"/>
              <a:t>Aufgaben mit Zehnerübergängen kann Lisa ohne Material nicht richtig lösen. Anhand des Materials erklärt sie das schrittweise Rechnen über den Zehner und verwendet die Zahlzerlegung.</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defTabSz="800100">
              <a:defRPr/>
            </a:pPr>
            <a:r>
              <a:rPr lang="de-DE" dirty="0"/>
              <a:t>Beispielhaft werden einige Schwierigkeiten, die Lisa während der Diagnostik gezeigt hat, aufgegriffen, um nachfolgend die Rechenstrategie „Schrittweises Rechnen“ zu begründen und zu fokussieren</a:t>
            </a:r>
            <a:endParaRPr dirty="0"/>
          </a:p>
          <a:p>
            <a:pPr>
              <a:defRPr/>
            </a:pPr>
            <a:endParaRPr lang="de-DE" dirty="0"/>
          </a:p>
          <a:p>
            <a:pPr>
              <a:defRPr/>
            </a:pPr>
            <a:r>
              <a:rPr lang="de-DE" dirty="0"/>
              <a:t>Aufgaben des Typs ZE +/- Z(E) kann Lisa nicht richtig lösen. Sie versucht stellenweise zu rechnen, wobei Fehler entstehen.</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8</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dirty="0"/>
              <a:t>M</a:t>
            </a:r>
            <a:endParaRPr dirty="0"/>
          </a:p>
          <a:p>
            <a:pPr>
              <a:defRPr/>
            </a:pPr>
            <a:endParaRPr lang="de-DE" dirty="0"/>
          </a:p>
          <a:p>
            <a:pPr>
              <a:defRPr/>
            </a:pPr>
            <a:r>
              <a:rPr lang="de-DE" dirty="0"/>
              <a:t>Hier wird die Überleitung von der Diagnose zur Förderung und Förderplänen geschlagen.</a:t>
            </a:r>
            <a:endParaRPr dirty="0"/>
          </a:p>
        </p:txBody>
      </p:sp>
      <p:sp>
        <p:nvSpPr>
          <p:cNvPr id="4" name="Foliennummernplatzhalter 3"/>
          <p:cNvSpPr>
            <a:spLocks noGrp="1"/>
          </p:cNvSpPr>
          <p:nvPr>
            <p:ph type="sldNum" sz="quarter" idx="10"/>
          </p:nvPr>
        </p:nvSpPr>
        <p:spPr bwMode="auto"/>
        <p:txBody>
          <a:bodyPr/>
          <a:lstStyle/>
          <a:p>
            <a:pPr>
              <a:defRPr/>
            </a:pPr>
            <a:fld id="{D750CF58-F8AE-4306-91E6-E5B4FBFABC01}" type="slidenum">
              <a:rPr lang="de-DE"/>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Titelfolie">
    <p:spTree>
      <p:nvGrpSpPr>
        <p:cNvPr id="1" name=""/>
        <p:cNvGrpSpPr/>
        <p:nvPr/>
      </p:nvGrpSpPr>
      <p:grpSpPr bwMode="auto">
        <a:xfrm>
          <a:off x="0" y="0"/>
          <a:ext cx="0" cy="0"/>
          <a:chOff x="0" y="0"/>
          <a:chExt cx="0" cy="0"/>
        </a:xfrm>
      </p:grpSpPr>
      <p:sp>
        <p:nvSpPr>
          <p:cNvPr id="2" name="Titel 1"/>
          <p:cNvSpPr>
            <a:spLocks noGrp="1"/>
          </p:cNvSpPr>
          <p:nvPr>
            <p:ph type="ctrTitle"/>
          </p:nvPr>
        </p:nvSpPr>
        <p:spPr bwMode="auto">
          <a:xfrm>
            <a:off x="300038" y="1268412"/>
            <a:ext cx="5976000" cy="3656515"/>
          </a:xfrm>
        </p:spPr>
        <p:txBody>
          <a:bodyPr anchor="t"/>
          <a:lstStyle>
            <a:lvl1pPr algn="l">
              <a:defRPr sz="6000"/>
            </a:lvl1pPr>
          </a:lstStyle>
          <a:p>
            <a:pPr>
              <a:defRPr/>
            </a:pPr>
            <a:r>
              <a:rPr lang="de-DE"/>
              <a:t>Titelmasterformat durch Klicken bearbeiten</a:t>
            </a:r>
            <a:endParaRPr/>
          </a:p>
        </p:txBody>
      </p:sp>
      <p:sp>
        <p:nvSpPr>
          <p:cNvPr id="3" name="Untertitel 2"/>
          <p:cNvSpPr>
            <a:spLocks noGrp="1"/>
          </p:cNvSpPr>
          <p:nvPr>
            <p:ph type="subTitle" idx="1"/>
          </p:nvPr>
        </p:nvSpPr>
        <p:spPr bwMode="auto">
          <a:xfrm>
            <a:off x="300037" y="5208436"/>
            <a:ext cx="5975351" cy="1396536"/>
          </a:xfrm>
        </p:spPr>
        <p:txBody>
          <a:bodyPr anchor="b"/>
          <a:lstStyle>
            <a:lvl1pPr marL="0" indent="0" algn="l">
              <a:buNone/>
              <a:defRPr sz="1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Formatvorlage des Untertitelmasters durch Klicken bearbeiten</a:t>
            </a:r>
            <a:endParaRPr/>
          </a:p>
        </p:txBody>
      </p:sp>
      <p:sp>
        <p:nvSpPr>
          <p:cNvPr id="8" name="Bildplatzhalter 9"/>
          <p:cNvSpPr>
            <a:spLocks noGrp="1"/>
          </p:cNvSpPr>
          <p:nvPr>
            <p:ph type="pic" sz="quarter" idx="14"/>
          </p:nvPr>
        </p:nvSpPr>
        <p:spPr bwMode="auto">
          <a:xfrm>
            <a:off x="6575425" y="1268412"/>
            <a:ext cx="5316538" cy="5292936"/>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preserve="1" userDrawn="1">
  <p:cSld name="Nur Bild (breit)">
    <p:spTree>
      <p:nvGrpSpPr>
        <p:cNvPr id="1" name=""/>
        <p:cNvGrpSpPr/>
        <p:nvPr/>
      </p:nvGrpSpPr>
      <p:grpSpPr bwMode="auto">
        <a:xfrm>
          <a:off x="0" y="0"/>
          <a:ext cx="0" cy="0"/>
          <a:chOff x="0" y="0"/>
          <a:chExt cx="0" cy="0"/>
        </a:xfrm>
      </p:grpSpPr>
      <p:sp>
        <p:nvSpPr>
          <p:cNvPr id="3" name="Datumsplatzhalter 2"/>
          <p:cNvSpPr>
            <a:spLocks noGrp="1"/>
          </p:cNvSpPr>
          <p:nvPr>
            <p:ph type="dt" sz="half" idx="10"/>
          </p:nvPr>
        </p:nvSpPr>
        <p:spPr bwMode="auto"/>
        <p:txBody>
          <a:bodyPr/>
          <a:lstStyle/>
          <a:p>
            <a:pPr>
              <a:defRPr/>
            </a:pPr>
            <a:endParaRPr lang="de-DE"/>
          </a:p>
        </p:txBody>
      </p:sp>
      <p:sp>
        <p:nvSpPr>
          <p:cNvPr id="4" name="Fußzeilenplatzhalter 3"/>
          <p:cNvSpPr>
            <a:spLocks noGrp="1"/>
          </p:cNvSpPr>
          <p:nvPr>
            <p:ph type="ftr" sz="quarter" idx="11"/>
          </p:nvPr>
        </p:nvSpPr>
        <p:spPr bwMode="auto"/>
        <p:txBody>
          <a:bodyPr/>
          <a:lstStyle/>
          <a:p>
            <a:pPr>
              <a:defRPr/>
            </a:pPr>
            <a:r>
              <a:rPr lang="de-DE"/>
              <a:t>©Universität Bielefeld, Prof. Dr. Andrea Peter-Koop und Prof. Dr. Elke Wild</a:t>
            </a:r>
            <a:endParaRPr/>
          </a:p>
        </p:txBody>
      </p:sp>
      <p:sp>
        <p:nvSpPr>
          <p:cNvPr id="5" name="Foliennummernplatzhalter 4"/>
          <p:cNvSpPr>
            <a:spLocks noGrp="1"/>
          </p:cNvSpPr>
          <p:nvPr>
            <p:ph type="sldNum" sz="quarter" idx="12"/>
          </p:nvPr>
        </p:nvSpPr>
        <p:spPr bwMode="auto"/>
        <p:txBody>
          <a:bodyPr/>
          <a:lstStyle/>
          <a:p>
            <a:pPr>
              <a:defRPr/>
            </a:pPr>
            <a:fld id="{968FC3C1-8B2E-4CF4-97FE-57A4E19AC873}" type="slidenum">
              <a:rPr lang="de-DE"/>
              <a:t>‹Nr.›</a:t>
            </a:fld>
            <a:endParaRPr lang="de-DE"/>
          </a:p>
        </p:txBody>
      </p:sp>
      <p:sp>
        <p:nvSpPr>
          <p:cNvPr id="9" name="Bildplatzhalter 9"/>
          <p:cNvSpPr>
            <a:spLocks noGrp="1"/>
          </p:cNvSpPr>
          <p:nvPr>
            <p:ph type="pic" sz="quarter" idx="15"/>
          </p:nvPr>
        </p:nvSpPr>
        <p:spPr bwMode="auto">
          <a:xfrm>
            <a:off x="300038" y="1268412"/>
            <a:ext cx="11591923" cy="4968875"/>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preserve="1" userDrawn="1">
  <p:cSld name="Vollbild">
    <p:spTree>
      <p:nvGrpSpPr>
        <p:cNvPr id="1" name=""/>
        <p:cNvGrpSpPr/>
        <p:nvPr/>
      </p:nvGrpSpPr>
      <p:grpSpPr bwMode="auto">
        <a:xfrm>
          <a:off x="0" y="0"/>
          <a:ext cx="0" cy="0"/>
          <a:chOff x="0" y="0"/>
          <a:chExt cx="0" cy="0"/>
        </a:xfrm>
      </p:grpSpPr>
      <p:sp>
        <p:nvSpPr>
          <p:cNvPr id="9" name="Bildplatzhalter 9"/>
          <p:cNvSpPr>
            <a:spLocks noGrp="1"/>
          </p:cNvSpPr>
          <p:nvPr>
            <p:ph type="pic" sz="quarter" idx="15"/>
          </p:nvPr>
        </p:nvSpPr>
        <p:spPr bwMode="auto">
          <a:xfrm>
            <a:off x="0" y="0"/>
            <a:ext cx="12192000" cy="6858000"/>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Titel</a:t>
            </a:r>
            <a:endParaRPr/>
          </a:p>
        </p:txBody>
      </p:sp>
      <p:sp>
        <p:nvSpPr>
          <p:cNvPr id="3" name="Datumsplatzhalter 2"/>
          <p:cNvSpPr>
            <a:spLocks noGrp="1"/>
          </p:cNvSpPr>
          <p:nvPr>
            <p:ph type="dt" sz="half" idx="10"/>
          </p:nvPr>
        </p:nvSpPr>
        <p:spPr bwMode="auto"/>
        <p:txBody>
          <a:bodyPr/>
          <a:lstStyle/>
          <a:p>
            <a:pPr>
              <a:defRPr/>
            </a:pPr>
            <a:endParaRPr lang="de-DE"/>
          </a:p>
        </p:txBody>
      </p:sp>
      <p:sp>
        <p:nvSpPr>
          <p:cNvPr id="4" name="Fußzeilenplatzhalter 3"/>
          <p:cNvSpPr>
            <a:spLocks noGrp="1"/>
          </p:cNvSpPr>
          <p:nvPr>
            <p:ph type="ftr" sz="quarter" idx="11"/>
          </p:nvPr>
        </p:nvSpPr>
        <p:spPr bwMode="auto"/>
        <p:txBody>
          <a:bodyPr/>
          <a:lstStyle/>
          <a:p>
            <a:pPr>
              <a:defRPr/>
            </a:pPr>
            <a:r>
              <a:rPr lang="de-DE"/>
              <a:t>©Universität Bielefeld, Prof. Dr. Andrea Peter-Koop und Prof. Dr. Elke Wild</a:t>
            </a:r>
            <a:endParaRPr/>
          </a:p>
        </p:txBody>
      </p:sp>
      <p:sp>
        <p:nvSpPr>
          <p:cNvPr id="5" name="Foliennummernplatzhalter 4"/>
          <p:cNvSpPr>
            <a:spLocks noGrp="1"/>
          </p:cNvSpPr>
          <p:nvPr>
            <p:ph type="sldNum" sz="quarter" idx="12"/>
          </p:nvPr>
        </p:nvSpPr>
        <p:spPr bwMode="auto"/>
        <p:txBody>
          <a:bodyPr/>
          <a:lstStyle/>
          <a:p>
            <a:pPr>
              <a:defRPr/>
            </a:pPr>
            <a:fld id="{968FC3C1-8B2E-4CF4-97FE-57A4E19AC873}" type="slidenum">
              <a:rPr lang="de-DE"/>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2" name="Datumsplatzhalter 1"/>
          <p:cNvSpPr>
            <a:spLocks noGrp="1"/>
          </p:cNvSpPr>
          <p:nvPr>
            <p:ph type="dt" sz="half" idx="10"/>
          </p:nvPr>
        </p:nvSpPr>
        <p:spPr bwMode="auto"/>
        <p:txBody>
          <a:bodyPr/>
          <a:lstStyle/>
          <a:p>
            <a:pPr>
              <a:defRPr/>
            </a:pPr>
            <a:endParaRPr lang="de-DE"/>
          </a:p>
        </p:txBody>
      </p:sp>
      <p:sp>
        <p:nvSpPr>
          <p:cNvPr id="3" name="Fußzeilenplatzhalter 2"/>
          <p:cNvSpPr>
            <a:spLocks noGrp="1"/>
          </p:cNvSpPr>
          <p:nvPr>
            <p:ph type="ftr" sz="quarter" idx="11"/>
          </p:nvPr>
        </p:nvSpPr>
        <p:spPr bwMode="auto"/>
        <p:txBody>
          <a:bodyPr/>
          <a:lstStyle/>
          <a:p>
            <a:pPr>
              <a:defRPr/>
            </a:pPr>
            <a:r>
              <a:rPr lang="de-DE"/>
              <a:t>©Universität Bielefeld, Prof. Dr. Andrea Peter-Koop und Prof. Dr. Elke Wild</a:t>
            </a:r>
            <a:endParaRPr/>
          </a:p>
        </p:txBody>
      </p:sp>
      <p:sp>
        <p:nvSpPr>
          <p:cNvPr id="4" name="Foliennummernplatzhalter 3"/>
          <p:cNvSpPr>
            <a:spLocks noGrp="1"/>
          </p:cNvSpPr>
          <p:nvPr>
            <p:ph type="sldNum" sz="quarter" idx="12"/>
          </p:nvPr>
        </p:nvSpPr>
        <p:spPr bwMode="auto"/>
        <p:txBody>
          <a:bodyPr/>
          <a:lstStyle/>
          <a:p>
            <a:pPr>
              <a:defRPr/>
            </a:pPr>
            <a:fld id="{968FC3C1-8B2E-4CF4-97FE-57A4E19AC873}" type="slidenum">
              <a:rPr lang="de-DE"/>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Ende">
    <p:spTree>
      <p:nvGrpSpPr>
        <p:cNvPr id="1" name=""/>
        <p:cNvGrpSpPr/>
        <p:nvPr/>
      </p:nvGrpSpPr>
      <p:grpSpPr bwMode="auto">
        <a:xfrm>
          <a:off x="0" y="0"/>
          <a:ext cx="0" cy="0"/>
          <a:chOff x="0" y="0"/>
          <a:chExt cx="0" cy="0"/>
        </a:xfrm>
      </p:grpSpPr>
      <p:sp>
        <p:nvSpPr>
          <p:cNvPr id="2" name="Titel 1"/>
          <p:cNvSpPr>
            <a:spLocks noGrp="1"/>
          </p:cNvSpPr>
          <p:nvPr>
            <p:ph type="ctrTitle"/>
          </p:nvPr>
        </p:nvSpPr>
        <p:spPr bwMode="auto">
          <a:xfrm>
            <a:off x="300037" y="1306513"/>
            <a:ext cx="11593185" cy="1690439"/>
          </a:xfrm>
        </p:spPr>
        <p:txBody>
          <a:bodyPr anchor="t"/>
          <a:lstStyle>
            <a:lvl1pPr algn="l">
              <a:defRPr sz="4000"/>
            </a:lvl1pPr>
          </a:lstStyle>
          <a:p>
            <a:pPr>
              <a:defRPr/>
            </a:pPr>
            <a:r>
              <a:rPr lang="de-DE"/>
              <a:t>Titelmasterformat durch Klicken bearbeiten</a:t>
            </a:r>
            <a:endParaRPr/>
          </a:p>
        </p:txBody>
      </p:sp>
      <p:sp>
        <p:nvSpPr>
          <p:cNvPr id="3" name="Untertitel 2"/>
          <p:cNvSpPr>
            <a:spLocks noGrp="1"/>
          </p:cNvSpPr>
          <p:nvPr>
            <p:ph type="subTitle" idx="1"/>
          </p:nvPr>
        </p:nvSpPr>
        <p:spPr bwMode="auto">
          <a:xfrm>
            <a:off x="300037" y="3248980"/>
            <a:ext cx="11591926" cy="3355992"/>
          </a:xfrm>
        </p:spPr>
        <p:txBody>
          <a:bodyPr anchor="b"/>
          <a:lstStyle>
            <a:lvl1pPr marL="0" indent="0" algn="l">
              <a:buNone/>
              <a:defRPr sz="1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Formatvorlage des Untertitelmasters durch Klicken bearbeiten</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elfolie">
    <p:bg>
      <p:bgRef idx="1001">
        <a:schemeClr val="bg1"/>
      </p:bgRef>
    </p:bg>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B00E4F15-9E77-4AF5-9C2A-FBE8394D79C0}"/>
              </a:ext>
            </a:extLst>
          </p:cNvPr>
          <p:cNvSpPr/>
          <p:nvPr userDrawn="1"/>
        </p:nvSpPr>
        <p:spPr>
          <a:xfrm>
            <a:off x="0" y="5948131"/>
            <a:ext cx="12192000" cy="909869"/>
          </a:xfrm>
          <a:prstGeom prst="rect">
            <a:avLst/>
          </a:prstGeom>
          <a:solidFill>
            <a:srgbClr val="6028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8" name="Grafik 7" descr="Logo der Zeitschrift &quot;DiMawe - Die Materialwerkstatt. Zeitschrift für Konzepte und Arbeitsmaterialien für Lehrer*innenbildung und Unterricht&quot;">
            <a:extLst>
              <a:ext uri="{FF2B5EF4-FFF2-40B4-BE49-F238E27FC236}">
                <a16:creationId xmlns:a16="http://schemas.microsoft.com/office/drawing/2014/main" id="{12E758EB-549F-4C74-947A-EF735932D236}"/>
              </a:ext>
            </a:extLst>
          </p:cNvPr>
          <p:cNvPicPr/>
          <p:nvPr userDrawn="1"/>
        </p:nvPicPr>
        <p:blipFill rotWithShape="1">
          <a:blip r:embed="rId2">
            <a:extLst>
              <a:ext uri="{28A0092B-C50C-407E-A947-70E740481C1C}">
                <a14:useLocalDpi xmlns:a14="http://schemas.microsoft.com/office/drawing/2010/main" val="0"/>
              </a:ext>
            </a:extLst>
          </a:blip>
          <a:srcRect l="13039" r="12919"/>
          <a:stretch/>
        </p:blipFill>
        <p:spPr bwMode="auto">
          <a:xfrm>
            <a:off x="319985" y="6020327"/>
            <a:ext cx="5776015" cy="765476"/>
          </a:xfrm>
          <a:prstGeom prst="rect">
            <a:avLst/>
          </a:prstGeom>
          <a:ln>
            <a:noFill/>
          </a:ln>
          <a:extLst>
            <a:ext uri="{53640926-AAD7-44d8-BBD7-CCE9431645EC}">
              <a14:shadowObscured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ext>
          </a:extLst>
        </p:spPr>
      </p:pic>
      <p:pic>
        <p:nvPicPr>
          <p:cNvPr id="11" name="Bild 3" descr="Logo für CC BY SA (Creative Commons by Share Alike)">
            <a:extLst>
              <a:ext uri="{FF2B5EF4-FFF2-40B4-BE49-F238E27FC236}">
                <a16:creationId xmlns:a16="http://schemas.microsoft.com/office/drawing/2014/main" id="{DA2D7AAA-7549-4975-8458-16760EE1C44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027948" y="6064318"/>
            <a:ext cx="1924752" cy="675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358274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Kapitel">
    <p:spTree>
      <p:nvGrpSpPr>
        <p:cNvPr id="1" name=""/>
        <p:cNvGrpSpPr/>
        <p:nvPr/>
      </p:nvGrpSpPr>
      <p:grpSpPr bwMode="auto">
        <a:xfrm>
          <a:off x="0" y="0"/>
          <a:ext cx="0" cy="0"/>
          <a:chOff x="0" y="0"/>
          <a:chExt cx="0" cy="0"/>
        </a:xfrm>
      </p:grpSpPr>
      <p:sp>
        <p:nvSpPr>
          <p:cNvPr id="2" name="Titel 1"/>
          <p:cNvSpPr>
            <a:spLocks noGrp="1"/>
          </p:cNvSpPr>
          <p:nvPr>
            <p:ph type="ctrTitle"/>
          </p:nvPr>
        </p:nvSpPr>
        <p:spPr bwMode="auto">
          <a:xfrm>
            <a:off x="300038" y="1306513"/>
            <a:ext cx="5976000" cy="3642276"/>
          </a:xfrm>
        </p:spPr>
        <p:txBody>
          <a:bodyPr anchor="t"/>
          <a:lstStyle>
            <a:lvl1pPr algn="l">
              <a:defRPr sz="4000"/>
            </a:lvl1pPr>
          </a:lstStyle>
          <a:p>
            <a:pPr>
              <a:defRPr/>
            </a:pPr>
            <a:r>
              <a:rPr lang="de-DE"/>
              <a:t>Titelmasterformat durch Klicken bearbeiten</a:t>
            </a:r>
            <a:endParaRPr/>
          </a:p>
        </p:txBody>
      </p:sp>
      <p:sp>
        <p:nvSpPr>
          <p:cNvPr id="3" name="Untertitel 2"/>
          <p:cNvSpPr>
            <a:spLocks noGrp="1"/>
          </p:cNvSpPr>
          <p:nvPr>
            <p:ph type="subTitle" idx="1"/>
          </p:nvPr>
        </p:nvSpPr>
        <p:spPr bwMode="auto">
          <a:xfrm>
            <a:off x="300037" y="5208436"/>
            <a:ext cx="5975351" cy="1396536"/>
          </a:xfrm>
        </p:spPr>
        <p:txBody>
          <a:bodyPr anchor="b"/>
          <a:lstStyle>
            <a:lvl1pPr marL="0" indent="0" algn="l">
              <a:buNone/>
              <a:defRPr sz="1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Formatvorlage des Untertitelmasters durch Klicken bearbeiten</a:t>
            </a:r>
            <a:endParaRPr/>
          </a:p>
        </p:txBody>
      </p:sp>
      <p:sp>
        <p:nvSpPr>
          <p:cNvPr id="8" name="Bildplatzhalter 9"/>
          <p:cNvSpPr>
            <a:spLocks noGrp="1"/>
          </p:cNvSpPr>
          <p:nvPr>
            <p:ph type="pic" sz="quarter" idx="14"/>
          </p:nvPr>
        </p:nvSpPr>
        <p:spPr bwMode="auto">
          <a:xfrm>
            <a:off x="6575425" y="1268412"/>
            <a:ext cx="5316538" cy="5292936"/>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Titel</a:t>
            </a:r>
            <a:endParaRPr/>
          </a:p>
        </p:txBody>
      </p:sp>
      <p:sp>
        <p:nvSpPr>
          <p:cNvPr id="3" name="Inhaltsplatzhalter 2"/>
          <p:cNvSpPr>
            <a:spLocks noGrp="1"/>
          </p:cNvSpPr>
          <p:nvPr>
            <p:ph idx="1"/>
          </p:nvPr>
        </p:nvSpPr>
        <p:spPr bwMode="auto"/>
        <p:txBody>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10"/>
          </p:nvPr>
        </p:nvSpPr>
        <p:spPr bwMode="auto"/>
        <p:txBody>
          <a:bodyPr/>
          <a:lstStyle/>
          <a:p>
            <a:pPr>
              <a:defRPr/>
            </a:pPr>
            <a:endParaRPr lang="de-DE"/>
          </a:p>
        </p:txBody>
      </p:sp>
      <p:sp>
        <p:nvSpPr>
          <p:cNvPr id="5" name="Fußzeilenplatzhalter 4"/>
          <p:cNvSpPr>
            <a:spLocks noGrp="1"/>
          </p:cNvSpPr>
          <p:nvPr>
            <p:ph type="ftr" sz="quarter" idx="11"/>
          </p:nvPr>
        </p:nvSpPr>
        <p:spPr bwMode="auto"/>
        <p:txBody>
          <a:bodyPr/>
          <a:lstStyle/>
          <a:p>
            <a:pPr>
              <a:defRPr/>
            </a:pPr>
            <a:r>
              <a:rPr lang="de-DE"/>
              <a:t>©Universität Bielefeld, Prof. Dr. Andrea Peter-Koop und Prof. Dr. Elke Wild</a:t>
            </a:r>
            <a:endParaRPr/>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Titel und Text">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Titel</a:t>
            </a:r>
            <a:endParaRPr/>
          </a:p>
        </p:txBody>
      </p:sp>
      <p:sp>
        <p:nvSpPr>
          <p:cNvPr id="3" name="Datumsplatzhalter 2"/>
          <p:cNvSpPr>
            <a:spLocks noGrp="1"/>
          </p:cNvSpPr>
          <p:nvPr>
            <p:ph type="dt" sz="half" idx="10"/>
          </p:nvPr>
        </p:nvSpPr>
        <p:spPr bwMode="auto"/>
        <p:txBody>
          <a:bodyPr/>
          <a:lstStyle/>
          <a:p>
            <a:pPr>
              <a:defRPr/>
            </a:pPr>
            <a:endParaRPr lang="de-DE"/>
          </a:p>
        </p:txBody>
      </p:sp>
      <p:sp>
        <p:nvSpPr>
          <p:cNvPr id="4" name="Fußzeilenplatzhalter 3"/>
          <p:cNvSpPr>
            <a:spLocks noGrp="1"/>
          </p:cNvSpPr>
          <p:nvPr>
            <p:ph type="ftr" sz="quarter" idx="11"/>
          </p:nvPr>
        </p:nvSpPr>
        <p:spPr bwMode="auto"/>
        <p:txBody>
          <a:bodyPr/>
          <a:lstStyle/>
          <a:p>
            <a:pPr>
              <a:defRPr/>
            </a:pPr>
            <a:r>
              <a:rPr lang="de-DE"/>
              <a:t>©Universität Bielefeld, Prof. Dr. Andrea Peter-Koop und Prof. Dr. Elke Wild</a:t>
            </a:r>
            <a:endParaRPr/>
          </a:p>
        </p:txBody>
      </p:sp>
      <p:sp>
        <p:nvSpPr>
          <p:cNvPr id="5" name="Foliennummernplatzhalter 4"/>
          <p:cNvSpPr>
            <a:spLocks noGrp="1"/>
          </p:cNvSpPr>
          <p:nvPr>
            <p:ph type="sldNum" sz="quarter" idx="12"/>
          </p:nvPr>
        </p:nvSpPr>
        <p:spPr bwMode="auto"/>
        <p:txBody>
          <a:bodyPr/>
          <a:lstStyle/>
          <a:p>
            <a:pPr>
              <a:defRPr/>
            </a:pPr>
            <a:fld id="{968FC3C1-8B2E-4CF4-97FE-57A4E19AC873}" type="slidenum">
              <a:rPr lang="de-DE"/>
              <a:t>‹Nr.›</a:t>
            </a:fld>
            <a:endParaRPr lang="de-DE"/>
          </a:p>
        </p:txBody>
      </p:sp>
      <p:sp>
        <p:nvSpPr>
          <p:cNvPr id="7" name="Textplatzhalter 6"/>
          <p:cNvSpPr>
            <a:spLocks noGrp="1"/>
          </p:cNvSpPr>
          <p:nvPr>
            <p:ph type="body" sz="quarter" idx="13"/>
          </p:nvPr>
        </p:nvSpPr>
        <p:spPr bwMode="auto">
          <a:xfrm>
            <a:off x="300037" y="2241550"/>
            <a:ext cx="11591924" cy="3995738"/>
          </a:xfrm>
        </p:spPr>
        <p:txBody>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Titel, Text und Bild (schmal)">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a:xfrm>
            <a:off x="300038" y="1324895"/>
            <a:ext cx="5975982" cy="688899"/>
          </a:xfrm>
        </p:spPr>
        <p:txBody>
          <a:bodyPr/>
          <a:lstStyle>
            <a:lvl1pPr>
              <a:defRPr/>
            </a:lvl1pPr>
          </a:lstStyle>
          <a:p>
            <a:pPr>
              <a:defRPr/>
            </a:pPr>
            <a:r>
              <a:rPr lang="de-DE"/>
              <a:t>Titel</a:t>
            </a:r>
            <a:endParaRPr/>
          </a:p>
        </p:txBody>
      </p:sp>
      <p:sp>
        <p:nvSpPr>
          <p:cNvPr id="3" name="Datumsplatzhalter 2"/>
          <p:cNvSpPr>
            <a:spLocks noGrp="1"/>
          </p:cNvSpPr>
          <p:nvPr>
            <p:ph type="dt" sz="half" idx="10"/>
          </p:nvPr>
        </p:nvSpPr>
        <p:spPr bwMode="auto"/>
        <p:txBody>
          <a:bodyPr/>
          <a:lstStyle/>
          <a:p>
            <a:pPr>
              <a:defRPr/>
            </a:pPr>
            <a:endParaRPr lang="de-DE"/>
          </a:p>
        </p:txBody>
      </p:sp>
      <p:sp>
        <p:nvSpPr>
          <p:cNvPr id="4" name="Fußzeilenplatzhalter 3"/>
          <p:cNvSpPr>
            <a:spLocks noGrp="1"/>
          </p:cNvSpPr>
          <p:nvPr>
            <p:ph type="ftr" sz="quarter" idx="11"/>
          </p:nvPr>
        </p:nvSpPr>
        <p:spPr bwMode="auto"/>
        <p:txBody>
          <a:bodyPr/>
          <a:lstStyle/>
          <a:p>
            <a:pPr>
              <a:defRPr/>
            </a:pPr>
            <a:r>
              <a:rPr lang="de-DE"/>
              <a:t>©Universität Bielefeld, Prof. Dr. Andrea Peter-Koop und Prof. Dr. Elke Wild</a:t>
            </a:r>
            <a:endParaRPr/>
          </a:p>
        </p:txBody>
      </p:sp>
      <p:sp>
        <p:nvSpPr>
          <p:cNvPr id="5" name="Foliennummernplatzhalter 4"/>
          <p:cNvSpPr>
            <a:spLocks noGrp="1"/>
          </p:cNvSpPr>
          <p:nvPr>
            <p:ph type="sldNum" sz="quarter" idx="12"/>
          </p:nvPr>
        </p:nvSpPr>
        <p:spPr bwMode="auto"/>
        <p:txBody>
          <a:bodyPr/>
          <a:lstStyle/>
          <a:p>
            <a:pPr>
              <a:defRPr/>
            </a:pPr>
            <a:fld id="{968FC3C1-8B2E-4CF4-97FE-57A4E19AC873}" type="slidenum">
              <a:rPr lang="de-DE"/>
              <a:t>‹Nr.›</a:t>
            </a:fld>
            <a:endParaRPr lang="de-DE"/>
          </a:p>
        </p:txBody>
      </p:sp>
      <p:sp>
        <p:nvSpPr>
          <p:cNvPr id="7" name="Textplatzhalter 6"/>
          <p:cNvSpPr>
            <a:spLocks noGrp="1"/>
          </p:cNvSpPr>
          <p:nvPr>
            <p:ph type="body" sz="quarter" idx="13"/>
          </p:nvPr>
        </p:nvSpPr>
        <p:spPr bwMode="auto">
          <a:xfrm>
            <a:off x="300038" y="2241550"/>
            <a:ext cx="5975982" cy="3995738"/>
          </a:xfrm>
        </p:spPr>
        <p:txBody>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0" name="Bildplatzhalter 9"/>
          <p:cNvSpPr>
            <a:spLocks noGrp="1"/>
          </p:cNvSpPr>
          <p:nvPr>
            <p:ph type="pic" sz="quarter" idx="14"/>
          </p:nvPr>
        </p:nvSpPr>
        <p:spPr bwMode="auto">
          <a:xfrm>
            <a:off x="6575425" y="1268412"/>
            <a:ext cx="5316538" cy="4968875"/>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preserve="1" userDrawn="1">
  <p:cSld name="Titel, Text und Bild (breit)">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a:xfrm>
            <a:off x="300038" y="1324895"/>
            <a:ext cx="3659721" cy="688899"/>
          </a:xfrm>
        </p:spPr>
        <p:txBody>
          <a:bodyPr/>
          <a:lstStyle>
            <a:lvl1pPr>
              <a:defRPr/>
            </a:lvl1pPr>
          </a:lstStyle>
          <a:p>
            <a:pPr>
              <a:defRPr/>
            </a:pPr>
            <a:r>
              <a:rPr lang="de-DE"/>
              <a:t>Titel</a:t>
            </a:r>
            <a:endParaRPr/>
          </a:p>
        </p:txBody>
      </p:sp>
      <p:sp>
        <p:nvSpPr>
          <p:cNvPr id="3" name="Datumsplatzhalter 2"/>
          <p:cNvSpPr>
            <a:spLocks noGrp="1"/>
          </p:cNvSpPr>
          <p:nvPr>
            <p:ph type="dt" sz="half" idx="10"/>
          </p:nvPr>
        </p:nvSpPr>
        <p:spPr bwMode="auto"/>
        <p:txBody>
          <a:bodyPr/>
          <a:lstStyle/>
          <a:p>
            <a:pPr>
              <a:defRPr/>
            </a:pPr>
            <a:endParaRPr lang="de-DE"/>
          </a:p>
        </p:txBody>
      </p:sp>
      <p:sp>
        <p:nvSpPr>
          <p:cNvPr id="4" name="Fußzeilenplatzhalter 3"/>
          <p:cNvSpPr>
            <a:spLocks noGrp="1"/>
          </p:cNvSpPr>
          <p:nvPr>
            <p:ph type="ftr" sz="quarter" idx="11"/>
          </p:nvPr>
        </p:nvSpPr>
        <p:spPr bwMode="auto"/>
        <p:txBody>
          <a:bodyPr/>
          <a:lstStyle/>
          <a:p>
            <a:pPr>
              <a:defRPr/>
            </a:pPr>
            <a:r>
              <a:rPr lang="de-DE"/>
              <a:t>©Universität Bielefeld, Prof. Dr. Andrea Peter-Koop und Prof. Dr. Elke Wild</a:t>
            </a:r>
            <a:endParaRPr/>
          </a:p>
        </p:txBody>
      </p:sp>
      <p:sp>
        <p:nvSpPr>
          <p:cNvPr id="5" name="Foliennummernplatzhalter 4"/>
          <p:cNvSpPr>
            <a:spLocks noGrp="1"/>
          </p:cNvSpPr>
          <p:nvPr>
            <p:ph type="sldNum" sz="quarter" idx="12"/>
          </p:nvPr>
        </p:nvSpPr>
        <p:spPr bwMode="auto"/>
        <p:txBody>
          <a:bodyPr/>
          <a:lstStyle/>
          <a:p>
            <a:pPr>
              <a:defRPr/>
            </a:pPr>
            <a:fld id="{968FC3C1-8B2E-4CF4-97FE-57A4E19AC873}" type="slidenum">
              <a:rPr lang="de-DE"/>
              <a:t>‹Nr.›</a:t>
            </a:fld>
            <a:endParaRPr lang="de-DE"/>
          </a:p>
        </p:txBody>
      </p:sp>
      <p:sp>
        <p:nvSpPr>
          <p:cNvPr id="7" name="Textplatzhalter 6"/>
          <p:cNvSpPr>
            <a:spLocks noGrp="1"/>
          </p:cNvSpPr>
          <p:nvPr>
            <p:ph type="body" sz="quarter" idx="13"/>
          </p:nvPr>
        </p:nvSpPr>
        <p:spPr bwMode="auto">
          <a:xfrm>
            <a:off x="300038" y="2241550"/>
            <a:ext cx="3659721" cy="3995738"/>
          </a:xfrm>
        </p:spPr>
        <p:txBody>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0" name="Bildplatzhalter 9"/>
          <p:cNvSpPr>
            <a:spLocks noGrp="1"/>
          </p:cNvSpPr>
          <p:nvPr>
            <p:ph type="pic" sz="quarter" idx="14"/>
          </p:nvPr>
        </p:nvSpPr>
        <p:spPr bwMode="auto">
          <a:xfrm>
            <a:off x="4259796" y="1268412"/>
            <a:ext cx="7632167" cy="4968875"/>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preserve="1" userDrawn="1">
  <p:cSld name="Titel, Text und 2 Bilder">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a:xfrm>
            <a:off x="300039" y="1324895"/>
            <a:ext cx="3156346" cy="688899"/>
          </a:xfrm>
        </p:spPr>
        <p:txBody>
          <a:bodyPr/>
          <a:lstStyle>
            <a:lvl1pPr>
              <a:defRPr/>
            </a:lvl1pPr>
          </a:lstStyle>
          <a:p>
            <a:pPr>
              <a:defRPr/>
            </a:pPr>
            <a:r>
              <a:rPr lang="de-DE"/>
              <a:t>Titel</a:t>
            </a:r>
            <a:endParaRPr/>
          </a:p>
        </p:txBody>
      </p:sp>
      <p:sp>
        <p:nvSpPr>
          <p:cNvPr id="3" name="Datumsplatzhalter 2"/>
          <p:cNvSpPr>
            <a:spLocks noGrp="1"/>
          </p:cNvSpPr>
          <p:nvPr>
            <p:ph type="dt" sz="half" idx="10"/>
          </p:nvPr>
        </p:nvSpPr>
        <p:spPr bwMode="auto"/>
        <p:txBody>
          <a:bodyPr/>
          <a:lstStyle/>
          <a:p>
            <a:pPr>
              <a:defRPr/>
            </a:pPr>
            <a:endParaRPr lang="de-DE"/>
          </a:p>
        </p:txBody>
      </p:sp>
      <p:sp>
        <p:nvSpPr>
          <p:cNvPr id="4" name="Fußzeilenplatzhalter 3"/>
          <p:cNvSpPr>
            <a:spLocks noGrp="1"/>
          </p:cNvSpPr>
          <p:nvPr>
            <p:ph type="ftr" sz="quarter" idx="11"/>
          </p:nvPr>
        </p:nvSpPr>
        <p:spPr bwMode="auto"/>
        <p:txBody>
          <a:bodyPr/>
          <a:lstStyle/>
          <a:p>
            <a:pPr>
              <a:defRPr/>
            </a:pPr>
            <a:r>
              <a:rPr lang="de-DE"/>
              <a:t>©Universität Bielefeld, Prof. Dr. Andrea Peter-Koop und Prof. Dr. Elke Wild</a:t>
            </a:r>
            <a:endParaRPr/>
          </a:p>
        </p:txBody>
      </p:sp>
      <p:sp>
        <p:nvSpPr>
          <p:cNvPr id="5" name="Foliennummernplatzhalter 4"/>
          <p:cNvSpPr>
            <a:spLocks noGrp="1"/>
          </p:cNvSpPr>
          <p:nvPr>
            <p:ph type="sldNum" sz="quarter" idx="12"/>
          </p:nvPr>
        </p:nvSpPr>
        <p:spPr bwMode="auto"/>
        <p:txBody>
          <a:bodyPr/>
          <a:lstStyle/>
          <a:p>
            <a:pPr>
              <a:defRPr/>
            </a:pPr>
            <a:fld id="{968FC3C1-8B2E-4CF4-97FE-57A4E19AC873}" type="slidenum">
              <a:rPr lang="de-DE"/>
              <a:t>‹Nr.›</a:t>
            </a:fld>
            <a:endParaRPr lang="de-DE"/>
          </a:p>
        </p:txBody>
      </p:sp>
      <p:sp>
        <p:nvSpPr>
          <p:cNvPr id="7" name="Textplatzhalter 6"/>
          <p:cNvSpPr>
            <a:spLocks noGrp="1"/>
          </p:cNvSpPr>
          <p:nvPr>
            <p:ph type="body" sz="quarter" idx="13"/>
          </p:nvPr>
        </p:nvSpPr>
        <p:spPr bwMode="auto">
          <a:xfrm>
            <a:off x="300039" y="2241550"/>
            <a:ext cx="3156346" cy="3995738"/>
          </a:xfrm>
        </p:spPr>
        <p:txBody>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0" name="Bildplatzhalter 9"/>
          <p:cNvSpPr>
            <a:spLocks noGrp="1"/>
          </p:cNvSpPr>
          <p:nvPr>
            <p:ph type="pic" sz="quarter" idx="14"/>
          </p:nvPr>
        </p:nvSpPr>
        <p:spPr bwMode="auto">
          <a:xfrm>
            <a:off x="7968208" y="1268412"/>
            <a:ext cx="3923755" cy="4968875"/>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
        <p:nvSpPr>
          <p:cNvPr id="9" name="Bildplatzhalter 9"/>
          <p:cNvSpPr>
            <a:spLocks noGrp="1"/>
          </p:cNvSpPr>
          <p:nvPr>
            <p:ph type="pic" sz="quarter" idx="15"/>
          </p:nvPr>
        </p:nvSpPr>
        <p:spPr bwMode="auto">
          <a:xfrm>
            <a:off x="3756421" y="1268412"/>
            <a:ext cx="3923755" cy="4968875"/>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preserve="1" userDrawn="1">
  <p:cSld name="4 Bilder und Text">
    <p:spTree>
      <p:nvGrpSpPr>
        <p:cNvPr id="1" name=""/>
        <p:cNvGrpSpPr/>
        <p:nvPr/>
      </p:nvGrpSpPr>
      <p:grpSpPr bwMode="auto">
        <a:xfrm>
          <a:off x="0" y="0"/>
          <a:ext cx="0" cy="0"/>
          <a:chOff x="0" y="0"/>
          <a:chExt cx="0" cy="0"/>
        </a:xfrm>
      </p:grpSpPr>
      <p:sp>
        <p:nvSpPr>
          <p:cNvPr id="3" name="Datumsplatzhalter 2"/>
          <p:cNvSpPr>
            <a:spLocks noGrp="1"/>
          </p:cNvSpPr>
          <p:nvPr>
            <p:ph type="dt" sz="half" idx="10"/>
          </p:nvPr>
        </p:nvSpPr>
        <p:spPr bwMode="auto"/>
        <p:txBody>
          <a:bodyPr/>
          <a:lstStyle/>
          <a:p>
            <a:pPr>
              <a:defRPr/>
            </a:pPr>
            <a:endParaRPr lang="de-DE"/>
          </a:p>
        </p:txBody>
      </p:sp>
      <p:sp>
        <p:nvSpPr>
          <p:cNvPr id="4" name="Fußzeilenplatzhalter 3"/>
          <p:cNvSpPr>
            <a:spLocks noGrp="1"/>
          </p:cNvSpPr>
          <p:nvPr>
            <p:ph type="ftr" sz="quarter" idx="11"/>
          </p:nvPr>
        </p:nvSpPr>
        <p:spPr bwMode="auto"/>
        <p:txBody>
          <a:bodyPr/>
          <a:lstStyle/>
          <a:p>
            <a:pPr>
              <a:defRPr/>
            </a:pPr>
            <a:r>
              <a:rPr lang="de-DE"/>
              <a:t>©Universität Bielefeld, Prof. Dr. Andrea Peter-Koop und Prof. Dr. Elke Wild</a:t>
            </a:r>
            <a:endParaRPr/>
          </a:p>
        </p:txBody>
      </p:sp>
      <p:sp>
        <p:nvSpPr>
          <p:cNvPr id="5" name="Foliennummernplatzhalter 4"/>
          <p:cNvSpPr>
            <a:spLocks noGrp="1"/>
          </p:cNvSpPr>
          <p:nvPr>
            <p:ph type="sldNum" sz="quarter" idx="12"/>
          </p:nvPr>
        </p:nvSpPr>
        <p:spPr bwMode="auto"/>
        <p:txBody>
          <a:bodyPr/>
          <a:lstStyle/>
          <a:p>
            <a:pPr>
              <a:defRPr/>
            </a:pPr>
            <a:fld id="{968FC3C1-8B2E-4CF4-97FE-57A4E19AC873}" type="slidenum">
              <a:rPr lang="de-DE"/>
              <a:t>‹Nr.›</a:t>
            </a:fld>
            <a:endParaRPr lang="de-DE"/>
          </a:p>
        </p:txBody>
      </p:sp>
      <p:sp>
        <p:nvSpPr>
          <p:cNvPr id="7" name="Textplatzhalter 6"/>
          <p:cNvSpPr>
            <a:spLocks noGrp="1"/>
          </p:cNvSpPr>
          <p:nvPr>
            <p:ph type="body" sz="quarter" idx="13"/>
          </p:nvPr>
        </p:nvSpPr>
        <p:spPr bwMode="auto">
          <a:xfrm>
            <a:off x="300039" y="3609020"/>
            <a:ext cx="2303573" cy="2628268"/>
          </a:xfrm>
        </p:spPr>
        <p:txBody>
          <a:bodyPr/>
          <a:lstStyle>
            <a:lvl1pPr marL="92075" indent="-92075">
              <a:defRPr sz="900"/>
            </a:lvl1pPr>
            <a:lvl2pPr marL="182563" indent="-90488">
              <a:defRPr sz="900"/>
            </a:lvl2pPr>
            <a:lvl3pPr marL="266700" indent="-84138">
              <a:defRPr sz="900"/>
            </a:lvl3pPr>
            <a:lvl4pPr marL="358775" indent="-92075">
              <a:defRPr sz="900"/>
            </a:lvl4pPr>
            <a:lvl5pPr marL="449263" indent="-90488">
              <a:defRPr sz="900"/>
            </a:lvl5p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9" name="Bildplatzhalter 9"/>
          <p:cNvSpPr>
            <a:spLocks noGrp="1"/>
          </p:cNvSpPr>
          <p:nvPr>
            <p:ph type="pic" sz="quarter" idx="15"/>
          </p:nvPr>
        </p:nvSpPr>
        <p:spPr bwMode="auto">
          <a:xfrm>
            <a:off x="300039" y="1268413"/>
            <a:ext cx="2303573" cy="2232596"/>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
        <p:nvSpPr>
          <p:cNvPr id="12" name="Textplatzhalter 6"/>
          <p:cNvSpPr>
            <a:spLocks noGrp="1"/>
          </p:cNvSpPr>
          <p:nvPr>
            <p:ph type="body" sz="quarter" idx="16"/>
          </p:nvPr>
        </p:nvSpPr>
        <p:spPr bwMode="auto">
          <a:xfrm>
            <a:off x="2928331" y="3609020"/>
            <a:ext cx="2303573" cy="2628268"/>
          </a:xfrm>
        </p:spPr>
        <p:txBody>
          <a:bodyPr/>
          <a:lstStyle>
            <a:lvl1pPr marL="92075" indent="-92075">
              <a:defRPr sz="900"/>
            </a:lvl1pPr>
            <a:lvl2pPr marL="182563" indent="-90488">
              <a:defRPr sz="900"/>
            </a:lvl2pPr>
            <a:lvl3pPr marL="266700" indent="-84138">
              <a:defRPr sz="900"/>
            </a:lvl3pPr>
            <a:lvl4pPr marL="358775" indent="-92075">
              <a:defRPr sz="900"/>
            </a:lvl4pPr>
            <a:lvl5pPr marL="449263" indent="-90488">
              <a:defRPr sz="900"/>
            </a:lvl5p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3" name="Bildplatzhalter 9"/>
          <p:cNvSpPr>
            <a:spLocks noGrp="1"/>
          </p:cNvSpPr>
          <p:nvPr>
            <p:ph type="pic" sz="quarter" idx="17"/>
          </p:nvPr>
        </p:nvSpPr>
        <p:spPr bwMode="auto">
          <a:xfrm>
            <a:off x="2928331" y="1268413"/>
            <a:ext cx="2303573" cy="2232596"/>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
        <p:nvSpPr>
          <p:cNvPr id="14" name="Textplatzhalter 6"/>
          <p:cNvSpPr>
            <a:spLocks noGrp="1"/>
          </p:cNvSpPr>
          <p:nvPr>
            <p:ph type="body" sz="quarter" idx="18"/>
          </p:nvPr>
        </p:nvSpPr>
        <p:spPr bwMode="auto">
          <a:xfrm>
            <a:off x="5556623" y="3609020"/>
            <a:ext cx="2303573" cy="2628268"/>
          </a:xfrm>
        </p:spPr>
        <p:txBody>
          <a:bodyPr/>
          <a:lstStyle>
            <a:lvl1pPr marL="92075" indent="-92075">
              <a:defRPr sz="900"/>
            </a:lvl1pPr>
            <a:lvl2pPr marL="182563" indent="-90488">
              <a:defRPr sz="900"/>
            </a:lvl2pPr>
            <a:lvl3pPr marL="266700" indent="-84138">
              <a:defRPr sz="900"/>
            </a:lvl3pPr>
            <a:lvl4pPr marL="358775" indent="-92075">
              <a:defRPr sz="900"/>
            </a:lvl4pPr>
            <a:lvl5pPr marL="449263" indent="-90488">
              <a:defRPr sz="900"/>
            </a:lvl5p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5" name="Bildplatzhalter 9"/>
          <p:cNvSpPr>
            <a:spLocks noGrp="1"/>
          </p:cNvSpPr>
          <p:nvPr>
            <p:ph type="pic" sz="quarter" idx="19"/>
          </p:nvPr>
        </p:nvSpPr>
        <p:spPr bwMode="auto">
          <a:xfrm>
            <a:off x="5556623" y="1268413"/>
            <a:ext cx="2303573" cy="2232596"/>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
        <p:nvSpPr>
          <p:cNvPr id="16" name="Textplatzhalter 6"/>
          <p:cNvSpPr>
            <a:spLocks noGrp="1"/>
          </p:cNvSpPr>
          <p:nvPr>
            <p:ph type="body" sz="quarter" idx="20"/>
          </p:nvPr>
        </p:nvSpPr>
        <p:spPr bwMode="auto">
          <a:xfrm>
            <a:off x="8184914" y="3609020"/>
            <a:ext cx="2303573" cy="2628268"/>
          </a:xfrm>
        </p:spPr>
        <p:txBody>
          <a:bodyPr/>
          <a:lstStyle>
            <a:lvl1pPr marL="92075" indent="-92075">
              <a:defRPr sz="900"/>
            </a:lvl1pPr>
            <a:lvl2pPr marL="182563" indent="-90488">
              <a:defRPr sz="900"/>
            </a:lvl2pPr>
            <a:lvl3pPr marL="266700" indent="-84138">
              <a:defRPr sz="900"/>
            </a:lvl3pPr>
            <a:lvl4pPr marL="358775" indent="-92075">
              <a:defRPr sz="900"/>
            </a:lvl4pPr>
            <a:lvl5pPr marL="449263" indent="-90488">
              <a:defRPr sz="900"/>
            </a:lvl5p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7" name="Bildplatzhalter 9"/>
          <p:cNvSpPr>
            <a:spLocks noGrp="1"/>
          </p:cNvSpPr>
          <p:nvPr>
            <p:ph type="pic" sz="quarter" idx="21"/>
          </p:nvPr>
        </p:nvSpPr>
        <p:spPr bwMode="auto">
          <a:xfrm>
            <a:off x="8184914" y="1268413"/>
            <a:ext cx="2303573" cy="2232596"/>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preserve="1" userDrawn="1">
  <p:cSld name="Nur Bild (schmal)">
    <p:spTree>
      <p:nvGrpSpPr>
        <p:cNvPr id="1" name=""/>
        <p:cNvGrpSpPr/>
        <p:nvPr/>
      </p:nvGrpSpPr>
      <p:grpSpPr bwMode="auto">
        <a:xfrm>
          <a:off x="0" y="0"/>
          <a:ext cx="0" cy="0"/>
          <a:chOff x="0" y="0"/>
          <a:chExt cx="0" cy="0"/>
        </a:xfrm>
      </p:grpSpPr>
      <p:sp>
        <p:nvSpPr>
          <p:cNvPr id="3" name="Datumsplatzhalter 2"/>
          <p:cNvSpPr>
            <a:spLocks noGrp="1"/>
          </p:cNvSpPr>
          <p:nvPr>
            <p:ph type="dt" sz="half" idx="10"/>
          </p:nvPr>
        </p:nvSpPr>
        <p:spPr bwMode="auto"/>
        <p:txBody>
          <a:bodyPr/>
          <a:lstStyle/>
          <a:p>
            <a:pPr>
              <a:defRPr/>
            </a:pPr>
            <a:endParaRPr lang="de-DE"/>
          </a:p>
        </p:txBody>
      </p:sp>
      <p:sp>
        <p:nvSpPr>
          <p:cNvPr id="4" name="Fußzeilenplatzhalter 3"/>
          <p:cNvSpPr>
            <a:spLocks noGrp="1"/>
          </p:cNvSpPr>
          <p:nvPr>
            <p:ph type="ftr" sz="quarter" idx="11"/>
          </p:nvPr>
        </p:nvSpPr>
        <p:spPr bwMode="auto"/>
        <p:txBody>
          <a:bodyPr/>
          <a:lstStyle/>
          <a:p>
            <a:pPr>
              <a:defRPr/>
            </a:pPr>
            <a:r>
              <a:rPr lang="de-DE"/>
              <a:t>©Universität Bielefeld, Prof. Dr. Andrea Peter-Koop und Prof. Dr. Elke Wild</a:t>
            </a:r>
            <a:endParaRPr/>
          </a:p>
        </p:txBody>
      </p:sp>
      <p:sp>
        <p:nvSpPr>
          <p:cNvPr id="5" name="Foliennummernplatzhalter 4"/>
          <p:cNvSpPr>
            <a:spLocks noGrp="1"/>
          </p:cNvSpPr>
          <p:nvPr>
            <p:ph type="sldNum" sz="quarter" idx="12"/>
          </p:nvPr>
        </p:nvSpPr>
        <p:spPr bwMode="auto"/>
        <p:txBody>
          <a:bodyPr/>
          <a:lstStyle/>
          <a:p>
            <a:pPr>
              <a:defRPr/>
            </a:pPr>
            <a:fld id="{968FC3C1-8B2E-4CF4-97FE-57A4E19AC873}" type="slidenum">
              <a:rPr lang="de-DE"/>
              <a:t>‹Nr.›</a:t>
            </a:fld>
            <a:endParaRPr lang="de-DE"/>
          </a:p>
        </p:txBody>
      </p:sp>
      <p:sp>
        <p:nvSpPr>
          <p:cNvPr id="9" name="Bildplatzhalter 9"/>
          <p:cNvSpPr>
            <a:spLocks noGrp="1"/>
          </p:cNvSpPr>
          <p:nvPr>
            <p:ph type="pic" sz="quarter" idx="15"/>
          </p:nvPr>
        </p:nvSpPr>
        <p:spPr bwMode="auto">
          <a:xfrm>
            <a:off x="300039" y="1268412"/>
            <a:ext cx="7380138" cy="4968875"/>
          </a:xfrm>
          <a:prstGeom prst="rect">
            <a:avLst/>
          </a:prstGeom>
          <a:solidFill>
            <a:schemeClr val="accent4"/>
          </a:solidFill>
        </p:spPr>
        <p:txBody>
          <a:bodyPr anchor="ctr"/>
          <a:lstStyle>
            <a:lvl1pPr marL="0" indent="0" algn="ctr">
              <a:buNone/>
              <a:defRPr/>
            </a:lvl1pPr>
          </a:lstStyle>
          <a:p>
            <a:pPr>
              <a:defRPr/>
            </a:pPr>
            <a:r>
              <a:rPr lang="de-DE"/>
              <a:t>Bild durch Klicken auf Symbol hinzufügen</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bwMode="auto">
        <a:xfrm>
          <a:off x="0" y="0"/>
          <a:ext cx="0" cy="0"/>
          <a:chOff x="0" y="0"/>
          <a:chExt cx="0" cy="0"/>
        </a:xfrm>
      </p:grpSpPr>
      <p:sp>
        <p:nvSpPr>
          <p:cNvPr id="2" name="Titelplatzhalter 1"/>
          <p:cNvSpPr>
            <a:spLocks noGrp="1"/>
          </p:cNvSpPr>
          <p:nvPr>
            <p:ph type="title"/>
          </p:nvPr>
        </p:nvSpPr>
        <p:spPr bwMode="auto">
          <a:xfrm>
            <a:off x="300038" y="1324895"/>
            <a:ext cx="11591924" cy="688899"/>
          </a:xfrm>
          <a:prstGeom prst="rect">
            <a:avLst/>
          </a:prstGeom>
        </p:spPr>
        <p:txBody>
          <a:bodyPr vert="horz" lIns="0" tIns="0" rIns="0" bIns="0" rtlCol="0" anchor="t" anchorCtr="0">
            <a:noAutofit/>
          </a:bodyPr>
          <a:lstStyle/>
          <a:p>
            <a:pPr>
              <a:defRPr/>
            </a:pPr>
            <a:r>
              <a:rPr lang="de-DE"/>
              <a:t>Titel</a:t>
            </a:r>
            <a:endParaRPr/>
          </a:p>
        </p:txBody>
      </p:sp>
      <p:sp>
        <p:nvSpPr>
          <p:cNvPr id="3" name="Textplatzhalter 2"/>
          <p:cNvSpPr>
            <a:spLocks noGrp="1"/>
          </p:cNvSpPr>
          <p:nvPr>
            <p:ph type="body" idx="1"/>
          </p:nvPr>
        </p:nvSpPr>
        <p:spPr bwMode="auto">
          <a:xfrm>
            <a:off x="300037" y="2241550"/>
            <a:ext cx="11591924" cy="3995738"/>
          </a:xfrm>
          <a:prstGeom prst="rect">
            <a:avLst/>
          </a:prstGeom>
        </p:spPr>
        <p:txBody>
          <a:bodyPr vert="horz" lIns="0" tIns="0" rIns="0" bIns="0" rtlCol="0" anchor="t" anchorCtr="0">
            <a:noAutofit/>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2"/>
          </p:nvPr>
        </p:nvSpPr>
        <p:spPr bwMode="auto">
          <a:xfrm>
            <a:off x="10680514" y="6471135"/>
            <a:ext cx="780082" cy="204998"/>
          </a:xfrm>
          <a:prstGeom prst="rect">
            <a:avLst/>
          </a:prstGeom>
        </p:spPr>
        <p:txBody>
          <a:bodyPr vert="horz" wrap="none" lIns="0" tIns="0" rIns="0" bIns="0" rtlCol="0" anchor="t" anchorCtr="0">
            <a:noAutofit/>
          </a:bodyPr>
          <a:lstStyle>
            <a:lvl1pPr algn="r">
              <a:defRPr sz="900">
                <a:solidFill>
                  <a:schemeClr val="tx1"/>
                </a:solidFill>
              </a:defRPr>
            </a:lvl1pPr>
          </a:lstStyle>
          <a:p>
            <a:pPr>
              <a:defRPr/>
            </a:pPr>
            <a:endParaRPr lang="de-DE"/>
          </a:p>
        </p:txBody>
      </p:sp>
      <p:sp>
        <p:nvSpPr>
          <p:cNvPr id="5" name="Fußzeilenplatzhalter 4"/>
          <p:cNvSpPr>
            <a:spLocks noGrp="1"/>
          </p:cNvSpPr>
          <p:nvPr>
            <p:ph type="ftr" sz="quarter" idx="3"/>
          </p:nvPr>
        </p:nvSpPr>
        <p:spPr bwMode="auto">
          <a:xfrm>
            <a:off x="300038" y="6471135"/>
            <a:ext cx="10308468" cy="204998"/>
          </a:xfrm>
          <a:prstGeom prst="rect">
            <a:avLst/>
          </a:prstGeom>
        </p:spPr>
        <p:txBody>
          <a:bodyPr vert="horz" lIns="0" tIns="0" rIns="0" bIns="0" rtlCol="0" anchor="t" anchorCtr="0">
            <a:noAutofit/>
          </a:bodyPr>
          <a:lstStyle>
            <a:lvl1pPr algn="l">
              <a:defRPr sz="900">
                <a:solidFill>
                  <a:schemeClr val="tx1"/>
                </a:solidFill>
              </a:defRPr>
            </a:lvl1pPr>
          </a:lstStyle>
          <a:p>
            <a:pPr>
              <a:defRPr/>
            </a:pPr>
            <a:r>
              <a:rPr lang="de-DE"/>
              <a:t>©Universität Bielefeld, Prof. Dr. Andrea Peter-Koop und Prof. Dr. Elke Wild</a:t>
            </a:r>
            <a:endParaRPr/>
          </a:p>
        </p:txBody>
      </p:sp>
      <p:sp>
        <p:nvSpPr>
          <p:cNvPr id="6" name="Foliennummernplatzhalter 5"/>
          <p:cNvSpPr>
            <a:spLocks noGrp="1"/>
          </p:cNvSpPr>
          <p:nvPr>
            <p:ph type="sldNum" sz="quarter" idx="4"/>
          </p:nvPr>
        </p:nvSpPr>
        <p:spPr bwMode="auto">
          <a:xfrm>
            <a:off x="11532604" y="6471135"/>
            <a:ext cx="359358" cy="204998"/>
          </a:xfrm>
          <a:prstGeom prst="rect">
            <a:avLst/>
          </a:prstGeom>
        </p:spPr>
        <p:txBody>
          <a:bodyPr vert="horz" wrap="none" lIns="0" tIns="0" rIns="0" bIns="0" rtlCol="0" anchor="t" anchorCtr="0">
            <a:noAutofit/>
          </a:bodyPr>
          <a:lstStyle>
            <a:lvl1pPr algn="r">
              <a:defRPr sz="900">
                <a:solidFill>
                  <a:schemeClr val="tx1"/>
                </a:solidFill>
              </a:defRPr>
            </a:lvl1pPr>
          </a:lstStyle>
          <a:p>
            <a:pPr>
              <a:defRPr/>
            </a:pPr>
            <a:fld id="{968FC3C1-8B2E-4CF4-97FE-57A4E19AC873}" type="slidenum">
              <a:rPr lang="de-DE"/>
              <a:t>‹Nr.›</a:t>
            </a:fld>
            <a:endParaRPr lang="de-DE"/>
          </a:p>
        </p:txBody>
      </p:sp>
      <p:pic>
        <p:nvPicPr>
          <p:cNvPr id="10" name="Grafik 9"/>
          <p:cNvPicPr>
            <a:picLocks noChangeAspect="1"/>
          </p:cNvPicPr>
          <p:nvPr userDrawn="1"/>
        </p:nvPicPr>
        <p:blipFill>
          <a:blip r:embed="rId17"/>
          <a:stretch/>
        </p:blipFill>
        <p:spPr bwMode="auto">
          <a:xfrm>
            <a:off x="258590" y="126208"/>
            <a:ext cx="1867867" cy="107718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dt="0"/>
  <p:txStyles>
    <p:titleStyle>
      <a:lvl1pPr algn="l" defTabSz="914400">
        <a:lnSpc>
          <a:spcPct val="90000"/>
        </a:lnSpc>
        <a:spcBef>
          <a:spcPts val="0"/>
        </a:spcBef>
        <a:buNone/>
        <a:defRPr sz="4000" b="1">
          <a:solidFill>
            <a:schemeClr val="tx1"/>
          </a:solidFill>
          <a:latin typeface="+mj-lt"/>
          <a:ea typeface="+mj-ea"/>
          <a:cs typeface="+mj-cs"/>
        </a:defRPr>
      </a:lvl1pPr>
    </p:titleStyle>
    <p:bodyStyle>
      <a:lvl1pPr marL="176213" indent="-176213" algn="l" defTabSz="914400">
        <a:lnSpc>
          <a:spcPct val="150000"/>
        </a:lnSpc>
        <a:spcBef>
          <a:spcPts val="0"/>
        </a:spcBef>
        <a:buFont typeface="Arial"/>
        <a:buChar char="•"/>
        <a:defRPr sz="2000">
          <a:solidFill>
            <a:schemeClr val="tx1"/>
          </a:solidFill>
          <a:latin typeface="+mn-lt"/>
          <a:ea typeface="+mn-ea"/>
          <a:cs typeface="+mn-cs"/>
        </a:defRPr>
      </a:lvl1pPr>
      <a:lvl2pPr marL="358775" indent="-182563" algn="l" defTabSz="914400">
        <a:lnSpc>
          <a:spcPct val="150000"/>
        </a:lnSpc>
        <a:spcBef>
          <a:spcPts val="0"/>
        </a:spcBef>
        <a:buFont typeface="Arial"/>
        <a:buChar char="•"/>
        <a:defRPr sz="2000">
          <a:solidFill>
            <a:schemeClr val="tx1"/>
          </a:solidFill>
          <a:latin typeface="+mn-lt"/>
          <a:ea typeface="+mn-ea"/>
          <a:cs typeface="+mn-cs"/>
        </a:defRPr>
      </a:lvl2pPr>
      <a:lvl3pPr marL="534988" indent="-176213" algn="l" defTabSz="914400">
        <a:lnSpc>
          <a:spcPct val="150000"/>
        </a:lnSpc>
        <a:spcBef>
          <a:spcPts val="0"/>
        </a:spcBef>
        <a:buFont typeface="Arial"/>
        <a:buChar char="•"/>
        <a:defRPr sz="2000">
          <a:solidFill>
            <a:schemeClr val="tx1"/>
          </a:solidFill>
          <a:latin typeface="+mn-lt"/>
          <a:ea typeface="+mn-ea"/>
          <a:cs typeface="+mn-cs"/>
        </a:defRPr>
      </a:lvl3pPr>
      <a:lvl4pPr marL="717550" indent="-182563" algn="l" defTabSz="914400">
        <a:lnSpc>
          <a:spcPct val="150000"/>
        </a:lnSpc>
        <a:spcBef>
          <a:spcPts val="0"/>
        </a:spcBef>
        <a:buFont typeface="Arial"/>
        <a:buChar char="•"/>
        <a:defRPr sz="2000">
          <a:solidFill>
            <a:schemeClr val="tx1"/>
          </a:solidFill>
          <a:latin typeface="+mn-lt"/>
          <a:ea typeface="+mn-ea"/>
          <a:cs typeface="+mn-cs"/>
        </a:defRPr>
      </a:lvl4pPr>
      <a:lvl5pPr marL="893763" indent="-176213" algn="l" defTabSz="914400">
        <a:lnSpc>
          <a:spcPct val="150000"/>
        </a:lnSpc>
        <a:spcBef>
          <a:spcPts val="0"/>
        </a:spcBef>
        <a:buFont typeface="Arial"/>
        <a:buChar char="•"/>
        <a:defRPr sz="20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drea.peter-koop@uni-bielefeld.de" TargetMode="External"/><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FB09E1A-CC77-4E1E-BB0D-A9D7E6FA1827}"/>
              </a:ext>
            </a:extLst>
          </p:cNvPr>
          <p:cNvSpPr txBox="1"/>
          <p:nvPr/>
        </p:nvSpPr>
        <p:spPr>
          <a:xfrm>
            <a:off x="203200" y="409571"/>
            <a:ext cx="6769100" cy="3983753"/>
          </a:xfrm>
          <a:prstGeom prst="rect">
            <a:avLst/>
          </a:prstGeom>
          <a:noFill/>
        </p:spPr>
        <p:txBody>
          <a:bodyPr wrap="square" rtlCol="0">
            <a:noAutofit/>
          </a:bodyPr>
          <a:lstStyle/>
          <a:p>
            <a:pPr algn="ctr">
              <a:spcAft>
                <a:spcPts val="600"/>
              </a:spcAft>
            </a:pPr>
            <a:r>
              <a:rPr lang="de-DE" b="1" dirty="0">
                <a:latin typeface="Times New Roman" panose="02020603050405020304" pitchFamily="18" charset="0"/>
                <a:cs typeface="Times New Roman" panose="02020603050405020304" pitchFamily="18" charset="0"/>
              </a:rPr>
              <a:t>Pädagogisch-psychologische und </a:t>
            </a:r>
            <a:br>
              <a:rPr lang="de-DE" b="1" dirty="0">
                <a:latin typeface="Times New Roman" panose="02020603050405020304" pitchFamily="18" charset="0"/>
                <a:cs typeface="Times New Roman" panose="02020603050405020304" pitchFamily="18" charset="0"/>
              </a:rPr>
            </a:br>
            <a:r>
              <a:rPr lang="de-DE" b="1" dirty="0">
                <a:latin typeface="Times New Roman" panose="02020603050405020304" pitchFamily="18" charset="0"/>
                <a:cs typeface="Times New Roman" panose="02020603050405020304" pitchFamily="18" charset="0"/>
              </a:rPr>
              <a:t>fachdidaktische Beratungskompetenz </a:t>
            </a:r>
          </a:p>
          <a:p>
            <a:pPr algn="ctr">
              <a:spcAft>
                <a:spcPts val="600"/>
              </a:spcAft>
            </a:pPr>
            <a:r>
              <a:rPr lang="de-DE" sz="1400" b="1" dirty="0">
                <a:latin typeface="Times New Roman" panose="02020603050405020304" pitchFamily="18" charset="0"/>
                <a:cs typeface="Times New Roman" panose="02020603050405020304" pitchFamily="18" charset="0"/>
              </a:rPr>
              <a:t>Konzept und Materialien der Maßnahme des Projekts „BiProfessional“ im Überblick</a:t>
            </a:r>
          </a:p>
          <a:p>
            <a:pPr algn="ctr">
              <a:spcAft>
                <a:spcPts val="600"/>
              </a:spcAft>
            </a:pPr>
            <a:br>
              <a:rPr lang="de-DE" sz="2400" b="1" dirty="0">
                <a:latin typeface="Times New Roman" panose="02020603050405020304" pitchFamily="18" charset="0"/>
                <a:cs typeface="Times New Roman" panose="02020603050405020304" pitchFamily="18" charset="0"/>
              </a:rPr>
            </a:br>
            <a:r>
              <a:rPr lang="de-DE" sz="2400" b="1" dirty="0">
                <a:latin typeface="Times New Roman" panose="02020603050405020304" pitchFamily="18" charset="0"/>
                <a:cs typeface="Times New Roman" panose="02020603050405020304" pitchFamily="18" charset="0"/>
              </a:rPr>
              <a:t> Online-Supplement 8: </a:t>
            </a:r>
            <a:br>
              <a:rPr lang="de-DE" sz="2400" b="1" dirty="0">
                <a:latin typeface="Times New Roman" panose="02020603050405020304" pitchFamily="18" charset="0"/>
                <a:cs typeface="Times New Roman" panose="02020603050405020304" pitchFamily="18" charset="0"/>
              </a:rPr>
            </a:br>
            <a:r>
              <a:rPr lang="de-DE" sz="2400" b="1" dirty="0">
                <a:latin typeface="Times New Roman" panose="02020603050405020304" pitchFamily="18" charset="0"/>
                <a:cs typeface="Times New Roman" panose="02020603050405020304" pitchFamily="18" charset="0"/>
              </a:rPr>
              <a:t>Förderung Alternative</a:t>
            </a:r>
          </a:p>
          <a:p>
            <a:pPr algn="ctr"/>
            <a:r>
              <a:rPr lang="de-DE" dirty="0">
                <a:latin typeface="Times New Roman" panose="02020603050405020304" pitchFamily="18" charset="0"/>
                <a:cs typeface="Times New Roman" panose="02020603050405020304" pitchFamily="18" charset="0"/>
              </a:rPr>
              <a:t>Sarah Keil</a:t>
            </a:r>
            <a:r>
              <a:rPr lang="de-DE" baseline="30000" dirty="0">
                <a:latin typeface="Times New Roman" panose="02020603050405020304" pitchFamily="18" charset="0"/>
                <a:cs typeface="Times New Roman" panose="02020603050405020304" pitchFamily="18" charset="0"/>
              </a:rPr>
              <a:t>1</a:t>
            </a:r>
            <a:r>
              <a:rPr lang="de-DE" dirty="0">
                <a:latin typeface="Times New Roman" panose="02020603050405020304" pitchFamily="18" charset="0"/>
                <a:cs typeface="Times New Roman" panose="02020603050405020304" pitchFamily="18" charset="0"/>
              </a:rPr>
              <a:t>, Lara Graeve</a:t>
            </a:r>
            <a:r>
              <a:rPr lang="de-DE" baseline="30000" dirty="0">
                <a:latin typeface="Times New Roman" panose="02020603050405020304" pitchFamily="18" charset="0"/>
                <a:cs typeface="Times New Roman" panose="02020603050405020304" pitchFamily="18" charset="0"/>
              </a:rPr>
              <a:t>1</a:t>
            </a:r>
            <a:r>
              <a:rPr lang="de-DE" dirty="0">
                <a:latin typeface="Times New Roman" panose="02020603050405020304" pitchFamily="18" charset="0"/>
                <a:cs typeface="Times New Roman" panose="02020603050405020304" pitchFamily="18" charset="0"/>
              </a:rPr>
              <a:t> &amp; Andrea Peter-Koop</a:t>
            </a:r>
            <a:r>
              <a:rPr lang="de-DE" baseline="30000" dirty="0">
                <a:latin typeface="Times New Roman" panose="02020603050405020304" pitchFamily="18" charset="0"/>
                <a:cs typeface="Times New Roman" panose="02020603050405020304" pitchFamily="18" charset="0"/>
              </a:rPr>
              <a:t>1,*</a:t>
            </a:r>
            <a:br>
              <a:rPr lang="de-DE" baseline="30000" dirty="0">
                <a:latin typeface="Times New Roman" panose="02020603050405020304" pitchFamily="18" charset="0"/>
                <a:cs typeface="Times New Roman" panose="02020603050405020304" pitchFamily="18" charset="0"/>
              </a:rPr>
            </a:br>
            <a:r>
              <a:rPr lang="de-DE" sz="1200" baseline="30000" dirty="0">
                <a:latin typeface="Times New Roman" panose="02020603050405020304" pitchFamily="18" charset="0"/>
                <a:cs typeface="Times New Roman" panose="02020603050405020304" pitchFamily="18" charset="0"/>
              </a:rPr>
              <a:t>1</a:t>
            </a:r>
            <a:r>
              <a:rPr lang="de-DE" sz="1200" i="1" dirty="0">
                <a:latin typeface="Times New Roman" panose="02020603050405020304" pitchFamily="18" charset="0"/>
                <a:cs typeface="Times New Roman" panose="02020603050405020304" pitchFamily="18" charset="0"/>
              </a:rPr>
              <a:t> Universität Bielefeld</a:t>
            </a:r>
          </a:p>
          <a:p>
            <a:pPr algn="ctr"/>
            <a:r>
              <a:rPr lang="de-DE" sz="1200" i="1" baseline="30000" dirty="0">
                <a:latin typeface="Times New Roman" panose="02020603050405020304" pitchFamily="18" charset="0"/>
                <a:cs typeface="Times New Roman" panose="02020603050405020304" pitchFamily="18" charset="0"/>
              </a:rPr>
              <a:t>*</a:t>
            </a:r>
            <a:r>
              <a:rPr lang="de-DE" sz="1200" i="1" dirty="0">
                <a:latin typeface="Times New Roman" panose="02020603050405020304" pitchFamily="18" charset="0"/>
                <a:cs typeface="Times New Roman" panose="02020603050405020304" pitchFamily="18" charset="0"/>
              </a:rPr>
              <a:t> Kontakt: Universität Bielefeld, </a:t>
            </a:r>
            <a:br>
              <a:rPr lang="de-DE" sz="1200" i="1" dirty="0">
                <a:latin typeface="Times New Roman" panose="02020603050405020304" pitchFamily="18" charset="0"/>
                <a:cs typeface="Times New Roman" panose="02020603050405020304" pitchFamily="18" charset="0"/>
              </a:rPr>
            </a:br>
            <a:r>
              <a:rPr lang="de-DE" sz="1200" i="1" dirty="0">
                <a:latin typeface="Times New Roman" panose="02020603050405020304" pitchFamily="18" charset="0"/>
                <a:cs typeface="Times New Roman" panose="02020603050405020304" pitchFamily="18" charset="0"/>
              </a:rPr>
              <a:t>Fakultät für Mathematik,</a:t>
            </a:r>
            <a:br>
              <a:rPr lang="de-DE" sz="1200" i="1" dirty="0">
                <a:latin typeface="Times New Roman" panose="02020603050405020304" pitchFamily="18" charset="0"/>
                <a:cs typeface="Times New Roman" panose="02020603050405020304" pitchFamily="18" charset="0"/>
              </a:rPr>
            </a:br>
            <a:r>
              <a:rPr lang="de-DE" sz="1200" i="1" dirty="0">
                <a:latin typeface="Times New Roman" panose="02020603050405020304" pitchFamily="18" charset="0"/>
                <a:cs typeface="Times New Roman" panose="02020603050405020304" pitchFamily="18" charset="0"/>
              </a:rPr>
              <a:t>Universitätsstr. 25, 33615 Bielefeld</a:t>
            </a:r>
          </a:p>
          <a:p>
            <a:pPr algn="ctr"/>
            <a:r>
              <a:rPr lang="de-DE" sz="1200"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andrea.peter-koop@uni-bielefeld.de</a:t>
            </a:r>
            <a:r>
              <a:rPr lang="de-DE" sz="1200" dirty="0">
                <a:latin typeface="Times New Roman" panose="02020603050405020304" pitchFamily="18" charset="0"/>
                <a:cs typeface="Times New Roman" panose="02020603050405020304" pitchFamily="18" charset="0"/>
              </a:rPr>
              <a:t> </a:t>
            </a:r>
            <a:br>
              <a:rPr lang="de-DE" sz="1200" dirty="0">
                <a:latin typeface="Times New Roman" panose="02020603050405020304" pitchFamily="18" charset="0"/>
                <a:cs typeface="Times New Roman" panose="02020603050405020304" pitchFamily="18" charset="0"/>
              </a:rPr>
            </a:br>
            <a:endParaRPr lang="de-DE" sz="1200"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graphicFrame>
        <p:nvGraphicFramePr>
          <p:cNvPr id="3" name="Tabelle 2">
            <a:extLst>
              <a:ext uri="{FF2B5EF4-FFF2-40B4-BE49-F238E27FC236}">
                <a16:creationId xmlns:a16="http://schemas.microsoft.com/office/drawing/2014/main" id="{5BD4DC25-419B-42CC-8A0D-2D8AB955F761}"/>
              </a:ext>
            </a:extLst>
          </p:cNvPr>
          <p:cNvGraphicFramePr>
            <a:graphicFrameLocks noGrp="1"/>
          </p:cNvGraphicFramePr>
          <p:nvPr>
            <p:extLst>
              <p:ext uri="{D42A27DB-BD31-4B8C-83A1-F6EECF244321}">
                <p14:modId xmlns:p14="http://schemas.microsoft.com/office/powerpoint/2010/main" val="671557986"/>
              </p:ext>
            </p:extLst>
          </p:nvPr>
        </p:nvGraphicFramePr>
        <p:xfrm>
          <a:off x="203199" y="4136531"/>
          <a:ext cx="6769100" cy="1728644"/>
        </p:xfrm>
        <a:graphic>
          <a:graphicData uri="http://schemas.openxmlformats.org/drawingml/2006/table">
            <a:tbl>
              <a:tblPr firstRow="1" firstCol="1" bandRow="1">
                <a:tableStyleId>{5C22544A-7EE6-4342-B048-85BDC9FD1C3A}</a:tableStyleId>
              </a:tblPr>
              <a:tblGrid>
                <a:gridCol w="6769100">
                  <a:extLst>
                    <a:ext uri="{9D8B030D-6E8A-4147-A177-3AD203B41FA5}">
                      <a16:colId xmlns:a16="http://schemas.microsoft.com/office/drawing/2014/main" val="2964737333"/>
                    </a:ext>
                  </a:extLst>
                </a:gridCol>
              </a:tblGrid>
              <a:tr h="1728644">
                <a:tc>
                  <a:txBody>
                    <a:bodyPr/>
                    <a:lstStyle/>
                    <a:p>
                      <a:pPr marL="0" algn="just">
                        <a:lnSpc>
                          <a:spcPct val="100000"/>
                        </a:lnSpc>
                        <a:spcBef>
                          <a:spcPts val="300"/>
                        </a:spcBef>
                        <a:spcAft>
                          <a:spcPts val="0"/>
                        </a:spcAft>
                      </a:pPr>
                      <a:r>
                        <a:rPr lang="de-DE" sz="1200" dirty="0">
                          <a:solidFill>
                            <a:schemeClr val="tx1"/>
                          </a:solidFill>
                          <a:effectLst/>
                          <a:latin typeface="Times New Roman" panose="02020603050405020304" pitchFamily="18" charset="0"/>
                          <a:cs typeface="Times New Roman" panose="02020603050405020304" pitchFamily="18" charset="0"/>
                        </a:rPr>
                        <a:t>Zitationshinweis:</a:t>
                      </a:r>
                    </a:p>
                    <a:p>
                      <a:pPr algn="just">
                        <a:lnSpc>
                          <a:spcPct val="100000"/>
                        </a:lnSpc>
                        <a:spcBef>
                          <a:spcPts val="300"/>
                        </a:spcBef>
                        <a:spcAft>
                          <a:spcPts val="0"/>
                        </a:spcAft>
                      </a:pPr>
                      <a:r>
                        <a:rPr lang="de-DE" sz="1200" b="0" dirty="0">
                          <a:solidFill>
                            <a:schemeClr val="tx1"/>
                          </a:solidFill>
                          <a:effectLst/>
                          <a:latin typeface="Times New Roman" panose="02020603050405020304" pitchFamily="18" charset="0"/>
                          <a:cs typeface="Times New Roman" panose="02020603050405020304" pitchFamily="18" charset="0"/>
                        </a:rPr>
                        <a:t>Keil, S., Faix, A.C., Peter-Koop, A. &amp; Wild, E. (2023). Pädagogisch-psychologische und fachdidaktische Beratungskompetenz. Konzept und Materialien der Maßnahme des Projekts „BiProfessional“ im Überblick [Online-Supplement 8: Keil, S., Graeve, L. &amp; Peter-Koop, A. (2023). Förderung Alternative]. </a:t>
                      </a:r>
                      <a:r>
                        <a:rPr lang="de-DE" sz="1200" b="0" i="1" dirty="0">
                          <a:solidFill>
                            <a:schemeClr val="tx1"/>
                          </a:solidFill>
                          <a:effectLst/>
                          <a:latin typeface="Times New Roman" panose="02020603050405020304" pitchFamily="18" charset="0"/>
                          <a:cs typeface="Times New Roman" panose="02020603050405020304" pitchFamily="18" charset="0"/>
                        </a:rPr>
                        <a:t>DiMawe – Die Materialwerkstatt, 5</a:t>
                      </a:r>
                      <a:r>
                        <a:rPr lang="de-DE" sz="1200" b="0" dirty="0">
                          <a:solidFill>
                            <a:schemeClr val="tx1"/>
                          </a:solidFill>
                          <a:effectLst/>
                          <a:latin typeface="Times New Roman" panose="02020603050405020304" pitchFamily="18" charset="0"/>
                          <a:cs typeface="Times New Roman" panose="02020603050405020304" pitchFamily="18" charset="0"/>
                        </a:rPr>
                        <a:t> (4), –. https://doi.org/10.11576/dimawe-6746</a:t>
                      </a:r>
                    </a:p>
                    <a:p>
                      <a:pPr algn="just">
                        <a:lnSpc>
                          <a:spcPct val="100000"/>
                        </a:lnSpc>
                        <a:spcBef>
                          <a:spcPts val="300"/>
                        </a:spcBef>
                        <a:spcAft>
                          <a:spcPts val="0"/>
                        </a:spcAft>
                      </a:pPr>
                      <a:r>
                        <a:rPr lang="de-DE" sz="1200" b="0" dirty="0">
                          <a:solidFill>
                            <a:schemeClr val="tx1"/>
                          </a:solidFill>
                          <a:effectLst/>
                          <a:latin typeface="Times New Roman" panose="02020603050405020304" pitchFamily="18" charset="0"/>
                          <a:cs typeface="Times New Roman" panose="02020603050405020304" pitchFamily="18" charset="0"/>
                        </a:rPr>
                        <a:t>Online verfügbar: 29.11.2023</a:t>
                      </a:r>
                      <a:endParaRPr lang="de-DE" sz="1200" dirty="0">
                        <a:solidFill>
                          <a:schemeClr val="tx1"/>
                        </a:solidFill>
                        <a:effectLst/>
                        <a:latin typeface="Times New Roman" panose="02020603050405020304" pitchFamily="18" charset="0"/>
                        <a:cs typeface="Times New Roman" panose="02020603050405020304" pitchFamily="18" charset="0"/>
                      </a:endParaRPr>
                    </a:p>
                    <a:p>
                      <a:pPr algn="just">
                        <a:lnSpc>
                          <a:spcPct val="100000"/>
                        </a:lnSpc>
                        <a:spcBef>
                          <a:spcPts val="300"/>
                        </a:spcBef>
                        <a:spcAft>
                          <a:spcPts val="0"/>
                        </a:spcAft>
                      </a:pPr>
                      <a:r>
                        <a:rPr lang="de-DE" sz="1200" dirty="0">
                          <a:solidFill>
                            <a:schemeClr val="tx1"/>
                          </a:solidFill>
                          <a:effectLst/>
                          <a:latin typeface="Times New Roman" panose="02020603050405020304" pitchFamily="18" charset="0"/>
                          <a:cs typeface="Times New Roman" panose="02020603050405020304" pitchFamily="18" charset="0"/>
                        </a:rPr>
                        <a:t>ISSN: </a:t>
                      </a:r>
                      <a:r>
                        <a:rPr lang="de-DE" sz="1200" b="0" dirty="0">
                          <a:solidFill>
                            <a:schemeClr val="tx1"/>
                          </a:solidFill>
                          <a:effectLst/>
                          <a:latin typeface="Times New Roman" panose="02020603050405020304" pitchFamily="18" charset="0"/>
                          <a:cs typeface="Times New Roman" panose="02020603050405020304" pitchFamily="18" charset="0"/>
                        </a:rPr>
                        <a:t>2629–5598</a:t>
                      </a:r>
                      <a:endParaRPr lang="de-DE"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3661968"/>
                  </a:ext>
                </a:extLst>
              </a:tr>
            </a:tbl>
          </a:graphicData>
        </a:graphic>
      </p:graphicFrame>
      <p:sp>
        <p:nvSpPr>
          <p:cNvPr id="4" name="Textfeld 3">
            <a:extLst>
              <a:ext uri="{FF2B5EF4-FFF2-40B4-BE49-F238E27FC236}">
                <a16:creationId xmlns:a16="http://schemas.microsoft.com/office/drawing/2014/main" id="{994BF7ED-F859-46DC-8B04-D5FA8C108F3C}"/>
              </a:ext>
            </a:extLst>
          </p:cNvPr>
          <p:cNvSpPr txBox="1"/>
          <p:nvPr/>
        </p:nvSpPr>
        <p:spPr>
          <a:xfrm>
            <a:off x="7338052" y="1710192"/>
            <a:ext cx="4650747" cy="2215991"/>
          </a:xfrm>
          <a:prstGeom prst="rect">
            <a:avLst/>
          </a:prstGeom>
          <a:noFill/>
        </p:spPr>
        <p:txBody>
          <a:bodyPr wrap="square" rtlCol="0">
            <a:spAutoFit/>
          </a:bodyPr>
          <a:lstStyle/>
          <a:p>
            <a:pPr algn="just">
              <a:lnSpc>
                <a:spcPct val="150000"/>
              </a:lnSpc>
            </a:pPr>
            <a:r>
              <a:rPr lang="de-DE" sz="1200" b="1" dirty="0">
                <a:latin typeface="Times New Roman" panose="02020603050405020304" pitchFamily="18" charset="0"/>
                <a:ea typeface="Tahoma" panose="020B0604030504040204" pitchFamily="34" charset="0"/>
                <a:cs typeface="Times New Roman" panose="02020603050405020304" pitchFamily="18" charset="0"/>
              </a:rPr>
              <a:t>Lizenzhinweis</a:t>
            </a:r>
          </a:p>
          <a:p>
            <a:pPr marL="0" indent="0" algn="just"/>
            <a:r>
              <a:rPr lang="de-DE" sz="1200" dirty="0">
                <a:latin typeface="Times New Roman" panose="02020603050405020304" pitchFamily="18" charset="0"/>
                <a:ea typeface="Tahoma" panose="020B0604030504040204" pitchFamily="34" charset="0"/>
                <a:cs typeface="Times New Roman" panose="02020603050405020304" pitchFamily="18" charset="0"/>
              </a:rPr>
              <a:t>Bitte beachten Sie, dass dieses Werk unter der CC-BY-SA 4.0 Lizenz veröffentlicht wurde. Dies bedeutet, dass Sie das Werk frei verwenden, verbreiten und bearbeiten dürfen, solange Sie die Urheber*innen nennen und Änderungen unter der gleichen Lizenz veröffentlichen. </a:t>
            </a:r>
          </a:p>
          <a:p>
            <a:pPr algn="just">
              <a:tabLst>
                <a:tab pos="274638" algn="l"/>
              </a:tabLst>
            </a:pPr>
            <a:r>
              <a:rPr lang="de-DE" sz="1200" dirty="0">
                <a:latin typeface="Times New Roman" panose="02020603050405020304" pitchFamily="18" charset="0"/>
                <a:ea typeface="Tahoma" panose="020B0604030504040204" pitchFamily="34" charset="0"/>
                <a:cs typeface="Times New Roman" panose="02020603050405020304" pitchFamily="18" charset="0"/>
              </a:rPr>
              <a:t>Alle gekennzeichneten Fremdinhalte (z.B. Abbildungen, Fotos, Tabellen, Zitate etc.) sind von der CC-Lizenz ausgenommen. Für deren Wiederverwendung ist es ggf. erforderlich, weitere Nutzungs-genehmigungen bei jeweiligen Rechteinhaber*innen einzuholen. Weitere Informationen finden Sie in den §§ 60a, 51 UrhG und im Leitfaden zur Creative Commons Lizenz CC-BY-SA 4.0. </a:t>
            </a:r>
          </a:p>
        </p:txBody>
      </p:sp>
      <p:sp>
        <p:nvSpPr>
          <p:cNvPr id="5" name="Textfeld 4">
            <a:extLst>
              <a:ext uri="{FF2B5EF4-FFF2-40B4-BE49-F238E27FC236}">
                <a16:creationId xmlns:a16="http://schemas.microsoft.com/office/drawing/2014/main" id="{1BF8DBFD-6749-47BE-9271-A10769ED9A30}"/>
              </a:ext>
            </a:extLst>
          </p:cNvPr>
          <p:cNvSpPr txBox="1"/>
          <p:nvPr/>
        </p:nvSpPr>
        <p:spPr>
          <a:xfrm>
            <a:off x="7338051" y="3926183"/>
            <a:ext cx="4650747" cy="1938992"/>
          </a:xfrm>
          <a:prstGeom prst="rect">
            <a:avLst/>
          </a:prstGeom>
          <a:noFill/>
        </p:spPr>
        <p:txBody>
          <a:bodyPr wrap="square" rtlCol="0">
            <a:spAutoFit/>
          </a:bodyPr>
          <a:lstStyle/>
          <a:p>
            <a:pPr algn="just"/>
            <a:r>
              <a:rPr lang="de-DE" sz="1200" b="1" dirty="0">
                <a:latin typeface="Times New Roman" panose="02020603050405020304" pitchFamily="18" charset="0"/>
                <a:ea typeface="Tahoma" panose="020B0604030504040204" pitchFamily="34" charset="0"/>
                <a:cs typeface="Times New Roman" panose="02020603050405020304" pitchFamily="18" charset="0"/>
              </a:rPr>
              <a:t>Haftungsausschluss</a:t>
            </a:r>
          </a:p>
          <a:p>
            <a:pPr algn="just"/>
            <a:r>
              <a:rPr lang="de-DE" sz="1200" dirty="0">
                <a:latin typeface="Times New Roman" panose="02020603050405020304" pitchFamily="18" charset="0"/>
                <a:cs typeface="Times New Roman" panose="02020603050405020304" pitchFamily="18" charset="0"/>
              </a:rPr>
              <a:t>Dieses Werk steht unter der Lizenz CC-BY-SA 4.0 und enthält ggf. urheberrechtlich geschützte Elemente, die von dieser Lizenz ausgenommen sind. Nachnutzer*innen sind dafür verantwortlich, sicherzustellen, dass die für die Nutzung dieser Elemente erforderlichen Rechte und Genehmigungen von den jeweiligen Rechteinhaber*innen eingeholt wurden. Es wird keine Haftung für etwaige Verstöße von Nachnutzer*innen gegen geltende Urheberrechtsbestimmungen oder andere rechtliche Vorschriften übernommen. Durch die Nutzung dieses Werks akzeptieren Nachnutzer*innen diesen Haftungsausschluss.</a:t>
            </a:r>
            <a:endParaRPr lang="de-DE" sz="1200"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596348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 zu Förderplänen </a:t>
            </a:r>
            <a:r>
              <a:rPr lang="de-DE" sz="2800" b="0"/>
              <a:t>(hier EMBI-Vorlage)</a:t>
            </a:r>
            <a:endParaRPr lang="de-DE" b="0"/>
          </a:p>
        </p:txBody>
      </p:sp>
      <p:sp>
        <p:nvSpPr>
          <p:cNvPr id="3" name="Textplatzhalter 2"/>
          <p:cNvSpPr>
            <a:spLocks noGrp="1"/>
          </p:cNvSpPr>
          <p:nvPr>
            <p:ph type="body" sz="quarter" idx="13"/>
          </p:nvPr>
        </p:nvSpPr>
        <p:spPr bwMode="auto">
          <a:xfrm>
            <a:off x="300037" y="2241550"/>
            <a:ext cx="4859858" cy="3995738"/>
          </a:xfrm>
        </p:spPr>
        <p:txBody>
          <a:bodyPr/>
          <a:lstStyle/>
          <a:p>
            <a:pPr>
              <a:defRPr/>
            </a:pPr>
            <a:r>
              <a:rPr lang="de-DE"/>
              <a:t>Förderschwerpunkte (FSP) festlegen</a:t>
            </a:r>
            <a:endParaRPr/>
          </a:p>
          <a:p>
            <a:pPr>
              <a:defRPr/>
            </a:pPr>
            <a:r>
              <a:rPr lang="de-DE"/>
              <a:t>Auswahl von Inhalt und Material</a:t>
            </a:r>
            <a:endParaRPr/>
          </a:p>
          <a:p>
            <a:pPr>
              <a:defRPr/>
            </a:pPr>
            <a:r>
              <a:rPr lang="de-DE"/>
              <a:t>Beobachtungen zu Lernfortschritten und Schwierigkeiten</a:t>
            </a:r>
            <a:endParaRPr/>
          </a:p>
          <a:p>
            <a:pPr>
              <a:defRPr/>
            </a:pPr>
            <a:r>
              <a:rPr lang="de-DE"/>
              <a:t>Folgerungen für die nächste Förderstunde mit Blick auf die Fortführung (Ansatzpunkt der nächsten Stunde)</a:t>
            </a:r>
            <a:endParaRPr/>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10</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pic>
        <p:nvPicPr>
          <p:cNvPr id="8" name="Grafik 7"/>
          <p:cNvPicPr>
            <a:picLocks noChangeAspect="1"/>
          </p:cNvPicPr>
          <p:nvPr/>
        </p:nvPicPr>
        <p:blipFill>
          <a:blip r:embed="rId4"/>
          <a:stretch/>
        </p:blipFill>
        <p:spPr bwMode="auto">
          <a:xfrm rot="5400000">
            <a:off x="6082987" y="1090703"/>
            <a:ext cx="4203364" cy="6049547"/>
          </a:xfrm>
          <a:prstGeom prst="rect">
            <a:avLst/>
          </a:prstGeom>
        </p:spPr>
      </p:pic>
      <p:sp>
        <p:nvSpPr>
          <p:cNvPr id="11" name="Textfeld 5"/>
          <p:cNvSpPr txBox="1">
            <a:spLocks noChangeArrowheads="1"/>
          </p:cNvSpPr>
          <p:nvPr/>
        </p:nvSpPr>
        <p:spPr bwMode="auto">
          <a:xfrm>
            <a:off x="6528048" y="6237312"/>
            <a:ext cx="4752975" cy="276999"/>
          </a:xfrm>
          <a:prstGeom prst="rect">
            <a:avLst/>
          </a:prstGeom>
          <a:noFill/>
          <a:ln>
            <a:noFill/>
          </a:ln>
        </p:spPr>
        <p:txBody>
          <a:bodyPr>
            <a:spAutoFit/>
          </a:bodyPr>
          <a:lstStyle>
            <a:lvl1pPr>
              <a:defRPr>
                <a:solidFill>
                  <a:schemeClr val="tx1"/>
                </a:solidFill>
                <a:latin typeface="Arial"/>
              </a:defRPr>
            </a:lvl1pPr>
            <a:lvl2pPr marL="742950" indent="-285750">
              <a:defRPr>
                <a:solidFill>
                  <a:schemeClr val="tx1"/>
                </a:solidFill>
                <a:latin typeface="Arial"/>
              </a:defRPr>
            </a:lvl2pPr>
            <a:lvl3pPr marL="1143000" indent="-228600">
              <a:defRPr>
                <a:solidFill>
                  <a:schemeClr val="tx1"/>
                </a:solidFill>
                <a:latin typeface="Arial"/>
              </a:defRPr>
            </a:lvl3pPr>
            <a:lvl4pPr marL="1600200" indent="-228600">
              <a:defRPr>
                <a:solidFill>
                  <a:schemeClr val="tx1"/>
                </a:solidFill>
                <a:latin typeface="Arial"/>
              </a:defRPr>
            </a:lvl4pPr>
            <a:lvl5pPr marL="2057400" indent="-228600">
              <a:defRPr>
                <a:solidFill>
                  <a:schemeClr val="tx1"/>
                </a:solidFill>
                <a:latin typeface="Arial"/>
              </a:defRPr>
            </a:lvl5pPr>
            <a:lvl6pPr marL="2514600" indent="-228600">
              <a:spcBef>
                <a:spcPts val="0"/>
              </a:spcBef>
              <a:spcAft>
                <a:spcPts val="0"/>
              </a:spcAft>
              <a:defRPr>
                <a:solidFill>
                  <a:schemeClr val="tx1"/>
                </a:solidFill>
                <a:latin typeface="Arial"/>
              </a:defRPr>
            </a:lvl6pPr>
            <a:lvl7pPr marL="2971800" indent="-228600">
              <a:spcBef>
                <a:spcPts val="0"/>
              </a:spcBef>
              <a:spcAft>
                <a:spcPts val="0"/>
              </a:spcAft>
              <a:defRPr>
                <a:solidFill>
                  <a:schemeClr val="tx1"/>
                </a:solidFill>
                <a:latin typeface="Arial"/>
              </a:defRPr>
            </a:lvl7pPr>
            <a:lvl8pPr marL="3429000" indent="-228600">
              <a:spcBef>
                <a:spcPts val="0"/>
              </a:spcBef>
              <a:spcAft>
                <a:spcPts val="0"/>
              </a:spcAft>
              <a:defRPr>
                <a:solidFill>
                  <a:schemeClr val="tx1"/>
                </a:solidFill>
                <a:latin typeface="Arial"/>
              </a:defRPr>
            </a:lvl8pPr>
            <a:lvl9pPr marL="3886200" indent="-228600">
              <a:spcBef>
                <a:spcPts val="0"/>
              </a:spcBef>
              <a:spcAft>
                <a:spcPts val="0"/>
              </a:spcAft>
              <a:defRPr>
                <a:solidFill>
                  <a:schemeClr val="tx1"/>
                </a:solidFill>
                <a:latin typeface="Arial"/>
              </a:defRPr>
            </a:lvl9pPr>
          </a:lstStyle>
          <a:p>
            <a:pPr algn="r">
              <a:defRPr/>
            </a:pPr>
            <a:r>
              <a:rPr lang="de-DE" sz="1200" dirty="0">
                <a:latin typeface="Arial"/>
                <a:cs typeface="Calibri"/>
              </a:rPr>
              <a:t>Streit-Lehmann, Flottmann &amp; Peter-Koop. (2022), S. 18</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dirty="0"/>
              <a:t>Der individuelle Förderplan ...</a:t>
            </a:r>
            <a:endParaRPr dirty="0"/>
          </a:p>
        </p:txBody>
      </p:sp>
      <p:sp>
        <p:nvSpPr>
          <p:cNvPr id="3" name="Textplatzhalter 2"/>
          <p:cNvSpPr>
            <a:spLocks noGrp="1"/>
          </p:cNvSpPr>
          <p:nvPr>
            <p:ph type="body" sz="quarter" idx="13"/>
          </p:nvPr>
        </p:nvSpPr>
        <p:spPr bwMode="auto"/>
        <p:txBody>
          <a:bodyPr/>
          <a:lstStyle/>
          <a:p>
            <a:pPr>
              <a:defRPr/>
            </a:pPr>
            <a:r>
              <a:rPr lang="de-DE" dirty="0"/>
              <a:t>ist eine diagnosegeleitete, geplante Begleitung der (mathematischen) Lernprozesse eines Kindes.</a:t>
            </a:r>
            <a:endParaRPr dirty="0"/>
          </a:p>
          <a:p>
            <a:pPr>
              <a:defRPr/>
            </a:pPr>
            <a:r>
              <a:rPr lang="de-DE" dirty="0"/>
              <a:t>folgt einem dynamischen Entwicklungskonzept (hier: EMBI), das Rückkopplungen vorsieht.</a:t>
            </a:r>
            <a:endParaRPr dirty="0"/>
          </a:p>
          <a:p>
            <a:pPr>
              <a:defRPr/>
            </a:pPr>
            <a:r>
              <a:rPr lang="de-DE" dirty="0"/>
              <a:t>setzt theoriegeleitet (!) Prioritäten und basiert daher auf einer sorgfältigen Diagnostik.</a:t>
            </a:r>
            <a:endParaRPr dirty="0"/>
          </a:p>
          <a:p>
            <a:pPr>
              <a:defRPr/>
            </a:pPr>
            <a:r>
              <a:rPr lang="de-DE" dirty="0"/>
              <a:t>knüpft am aktuellen Stand der Erkenntnisse, Fertigkeiten und Fähigkeiten des Kindes an.</a:t>
            </a:r>
            <a:endParaRPr dirty="0"/>
          </a:p>
          <a:p>
            <a:pPr>
              <a:defRPr/>
            </a:pPr>
            <a:r>
              <a:rPr lang="de-DE" dirty="0"/>
              <a:t>geht von den individuellen Stärken aus und berücksichtigt individuelle Interessen und Neigungen. </a:t>
            </a:r>
            <a:endParaRPr dirty="0"/>
          </a:p>
          <a:p>
            <a:pPr>
              <a:defRPr/>
            </a:pPr>
            <a:r>
              <a:rPr lang="de-DE" dirty="0"/>
              <a:t>wird regelmäßig überprüft und angepasst.</a:t>
            </a:r>
            <a:endParaRPr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11</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aphicFrame>
        <p:nvGraphicFramePr>
          <p:cNvPr id="23" name="Tabelle 22">
            <a:extLst>
              <a:ext uri="{FF2B5EF4-FFF2-40B4-BE49-F238E27FC236}">
                <a16:creationId xmlns:a16="http://schemas.microsoft.com/office/drawing/2014/main" id="{3A564B7A-5D1D-4FB9-8FDF-B36729EA5C2D}"/>
              </a:ext>
            </a:extLst>
          </p:cNvPr>
          <p:cNvGraphicFramePr>
            <a:graphicFrameLocks noGrp="1"/>
          </p:cNvGraphicFramePr>
          <p:nvPr>
            <p:extLst>
              <p:ext uri="{D42A27DB-BD31-4B8C-83A1-F6EECF244321}">
                <p14:modId xmlns:p14="http://schemas.microsoft.com/office/powerpoint/2010/main" val="2869539120"/>
              </p:ext>
            </p:extLst>
          </p:nvPr>
        </p:nvGraphicFramePr>
        <p:xfrm>
          <a:off x="5807968" y="764704"/>
          <a:ext cx="5425519" cy="5709984"/>
        </p:xfrm>
        <a:graphic>
          <a:graphicData uri="http://schemas.openxmlformats.org/drawingml/2006/table">
            <a:tbl>
              <a:tblPr firstRow="1" firstCol="1" lastRow="1" lastCol="1" bandRow="1" bandCol="1">
                <a:tableStyleId>{5940675A-B579-460E-94D1-54222C63F5DA}</a:tableStyleId>
              </a:tblPr>
              <a:tblGrid>
                <a:gridCol w="1539155">
                  <a:extLst>
                    <a:ext uri="{9D8B030D-6E8A-4147-A177-3AD203B41FA5}">
                      <a16:colId xmlns:a16="http://schemas.microsoft.com/office/drawing/2014/main" val="3339630738"/>
                    </a:ext>
                  </a:extLst>
                </a:gridCol>
                <a:gridCol w="1780825">
                  <a:extLst>
                    <a:ext uri="{9D8B030D-6E8A-4147-A177-3AD203B41FA5}">
                      <a16:colId xmlns:a16="http://schemas.microsoft.com/office/drawing/2014/main" val="67274238"/>
                    </a:ext>
                  </a:extLst>
                </a:gridCol>
                <a:gridCol w="2105539">
                  <a:extLst>
                    <a:ext uri="{9D8B030D-6E8A-4147-A177-3AD203B41FA5}">
                      <a16:colId xmlns:a16="http://schemas.microsoft.com/office/drawing/2014/main" val="2827992330"/>
                    </a:ext>
                  </a:extLst>
                </a:gridCol>
              </a:tblGrid>
              <a:tr h="301995">
                <a:tc>
                  <a:txBody>
                    <a:bodyPr/>
                    <a:lstStyle/>
                    <a:p>
                      <a:pPr algn="ctr">
                        <a:spcAft>
                          <a:spcPts val="0"/>
                        </a:spcAft>
                      </a:pPr>
                      <a:r>
                        <a:rPr lang="de-DE" sz="1100" b="1" dirty="0">
                          <a:effectLst/>
                        </a:rPr>
                        <a:t>Kompetenz</a:t>
                      </a:r>
                    </a:p>
                    <a:p>
                      <a:pPr algn="ctr">
                        <a:spcAft>
                          <a:spcPts val="0"/>
                        </a:spcAft>
                      </a:pPr>
                      <a:r>
                        <a:rPr lang="de-DE" sz="1100" b="1" dirty="0">
                          <a:effectLst/>
                        </a:rPr>
                        <a:t>Inhalt</a:t>
                      </a:r>
                      <a:endParaRPr lang="de-DE" sz="1100" b="1" dirty="0">
                        <a:effectLst/>
                        <a:latin typeface="Times New Roman" panose="02020603050405020304" pitchFamily="18" charset="0"/>
                        <a:ea typeface="SimSun" panose="02010600030101010101" pitchFamily="2" charset="-122"/>
                      </a:endParaRPr>
                    </a:p>
                  </a:txBody>
                  <a:tcPr marL="40497" marR="40497" marT="0" marB="0">
                    <a:solidFill>
                      <a:schemeClr val="accent4"/>
                    </a:solidFill>
                  </a:tcPr>
                </a:tc>
                <a:tc>
                  <a:txBody>
                    <a:bodyPr/>
                    <a:lstStyle/>
                    <a:p>
                      <a:pPr algn="ctr">
                        <a:spcAft>
                          <a:spcPts val="0"/>
                        </a:spcAft>
                      </a:pPr>
                      <a:r>
                        <a:rPr lang="de-DE" sz="1100" b="1">
                          <a:effectLst/>
                        </a:rPr>
                        <a:t>Gelingt gut</a:t>
                      </a:r>
                      <a:endParaRPr lang="de-DE" sz="1100" b="1">
                        <a:effectLst/>
                        <a:latin typeface="Times New Roman" panose="02020603050405020304" pitchFamily="18" charset="0"/>
                        <a:ea typeface="SimSun" panose="02010600030101010101" pitchFamily="2" charset="-122"/>
                      </a:endParaRPr>
                    </a:p>
                  </a:txBody>
                  <a:tcPr marL="40497" marR="40497" marT="0" marB="0">
                    <a:solidFill>
                      <a:schemeClr val="accent4"/>
                    </a:solidFill>
                  </a:tcPr>
                </a:tc>
                <a:tc>
                  <a:txBody>
                    <a:bodyPr/>
                    <a:lstStyle/>
                    <a:p>
                      <a:pPr algn="ctr">
                        <a:spcAft>
                          <a:spcPts val="0"/>
                        </a:spcAft>
                      </a:pPr>
                      <a:r>
                        <a:rPr lang="de-DE" sz="1100" b="1" dirty="0">
                          <a:effectLst/>
                        </a:rPr>
                        <a:t>Förderbereiche</a:t>
                      </a:r>
                      <a:endParaRPr lang="de-DE" sz="1100" b="1" dirty="0">
                        <a:effectLst/>
                        <a:latin typeface="Times New Roman" panose="02020603050405020304" pitchFamily="18" charset="0"/>
                        <a:ea typeface="SimSun" panose="02010600030101010101" pitchFamily="2" charset="-122"/>
                      </a:endParaRPr>
                    </a:p>
                  </a:txBody>
                  <a:tcPr marL="40497" marR="40497" marT="0" marB="0">
                    <a:solidFill>
                      <a:schemeClr val="accent4"/>
                    </a:solidFill>
                  </a:tcPr>
                </a:tc>
                <a:extLst>
                  <a:ext uri="{0D108BD9-81ED-4DB2-BD59-A6C34878D82A}">
                    <a16:rowId xmlns:a16="http://schemas.microsoft.com/office/drawing/2014/main" val="655990549"/>
                  </a:ext>
                </a:extLst>
              </a:tr>
              <a:tr h="1509976">
                <a:tc>
                  <a:txBody>
                    <a:bodyPr/>
                    <a:lstStyle/>
                    <a:p>
                      <a:pPr>
                        <a:spcAft>
                          <a:spcPts val="0"/>
                        </a:spcAft>
                      </a:pPr>
                      <a:r>
                        <a:rPr lang="de-DE" sz="1100" dirty="0">
                          <a:effectLst/>
                        </a:rPr>
                        <a:t>Zählen</a:t>
                      </a:r>
                      <a:endParaRPr lang="de-DE" sz="1100" dirty="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Vorwärtszählen im ZR bis 100</a:t>
                      </a:r>
                    </a:p>
                    <a:p>
                      <a:pPr>
                        <a:spcAft>
                          <a:spcPts val="0"/>
                        </a:spcAft>
                      </a:pPr>
                      <a:r>
                        <a:rPr lang="de-DE" sz="1100">
                          <a:effectLst/>
                        </a:rPr>
                        <a:t> </a:t>
                      </a:r>
                    </a:p>
                    <a:p>
                      <a:pPr>
                        <a:spcAft>
                          <a:spcPts val="0"/>
                        </a:spcAft>
                      </a:pPr>
                      <a:r>
                        <a:rPr lang="de-DE" sz="1100">
                          <a:effectLst/>
                        </a:rPr>
                        <a:t>Vorgänger/Nachfolger bis 100</a:t>
                      </a:r>
                    </a:p>
                    <a:p>
                      <a:pPr>
                        <a:spcAft>
                          <a:spcPts val="0"/>
                        </a:spcAft>
                      </a:pPr>
                      <a:r>
                        <a:rPr lang="de-DE" sz="1100">
                          <a:effectLst/>
                        </a:rPr>
                        <a:t> </a:t>
                      </a:r>
                    </a:p>
                    <a:p>
                      <a:pPr>
                        <a:spcAft>
                          <a:spcPts val="0"/>
                        </a:spcAft>
                      </a:pPr>
                      <a:r>
                        <a:rPr lang="de-DE" sz="1100">
                          <a:effectLst/>
                        </a:rPr>
                        <a:t> </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Vorwärtszählen im ZR bis 1000</a:t>
                      </a:r>
                    </a:p>
                    <a:p>
                      <a:pPr>
                        <a:spcAft>
                          <a:spcPts val="0"/>
                        </a:spcAft>
                      </a:pPr>
                      <a:r>
                        <a:rPr lang="de-DE" sz="1100">
                          <a:effectLst/>
                        </a:rPr>
                        <a:t> </a:t>
                      </a:r>
                    </a:p>
                    <a:p>
                      <a:pPr>
                        <a:spcAft>
                          <a:spcPts val="0"/>
                        </a:spcAft>
                      </a:pPr>
                      <a:r>
                        <a:rPr lang="de-DE" sz="1100">
                          <a:effectLst/>
                        </a:rPr>
                        <a:t>Flüssiges Rückwärtszählen bis 100</a:t>
                      </a:r>
                    </a:p>
                    <a:p>
                      <a:pPr>
                        <a:spcAft>
                          <a:spcPts val="0"/>
                        </a:spcAft>
                      </a:pPr>
                      <a:r>
                        <a:rPr lang="de-DE" sz="1100">
                          <a:effectLst/>
                        </a:rPr>
                        <a:t> </a:t>
                      </a:r>
                    </a:p>
                    <a:p>
                      <a:pPr>
                        <a:spcAft>
                          <a:spcPts val="0"/>
                        </a:spcAft>
                      </a:pPr>
                      <a:r>
                        <a:rPr lang="de-DE" sz="1100">
                          <a:effectLst/>
                        </a:rPr>
                        <a:t>Rückwärtszählen im ZR bis 1000</a:t>
                      </a:r>
                    </a:p>
                    <a:p>
                      <a:pPr>
                        <a:spcAft>
                          <a:spcPts val="0"/>
                        </a:spcAft>
                      </a:pPr>
                      <a:r>
                        <a:rPr lang="de-DE" sz="1100">
                          <a:effectLst/>
                        </a:rPr>
                        <a:t> </a:t>
                      </a:r>
                    </a:p>
                    <a:p>
                      <a:pPr>
                        <a:spcAft>
                          <a:spcPts val="0"/>
                        </a:spcAft>
                      </a:pPr>
                      <a:r>
                        <a:rPr lang="de-DE" sz="1100">
                          <a:effectLst/>
                        </a:rPr>
                        <a:t>(Üben der Zehner- und Hunderterübergänge)</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07427033"/>
                  </a:ext>
                </a:extLst>
              </a:tr>
              <a:tr h="603991">
                <a:tc>
                  <a:txBody>
                    <a:bodyPr/>
                    <a:lstStyle/>
                    <a:p>
                      <a:pPr>
                        <a:spcAft>
                          <a:spcPts val="0"/>
                        </a:spcAft>
                      </a:pPr>
                      <a:r>
                        <a:rPr lang="de-DE" sz="1100">
                          <a:effectLst/>
                        </a:rPr>
                        <a:t>Zahlauffassung und Zahldarstellung am RR</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Quasisimultanes Erkennen im ZR bis 100 (muss häufiger Einer korrigieren)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Zahlen bis 100 einstellen, dabei auch 50er-Struktur nutzen</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668268841"/>
                  </a:ext>
                </a:extLst>
              </a:tr>
              <a:tr h="452993">
                <a:tc>
                  <a:txBody>
                    <a:bodyPr/>
                    <a:lstStyle/>
                    <a:p>
                      <a:pPr>
                        <a:spcAft>
                          <a:spcPts val="0"/>
                        </a:spcAft>
                      </a:pPr>
                      <a:r>
                        <a:rPr lang="de-DE" sz="1100">
                          <a:effectLst/>
                        </a:rPr>
                        <a:t>Zahlauffassung und Zahldarstellung mit MSB</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Zahldarstellung und Zahlauffassung im ZR bis 1000</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Aufgaben zur Materialhandlung bilden</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1211495663"/>
                  </a:ext>
                </a:extLst>
              </a:tr>
              <a:tr h="603991">
                <a:tc>
                  <a:txBody>
                    <a:bodyPr/>
                    <a:lstStyle/>
                    <a:p>
                      <a:pPr>
                        <a:spcAft>
                          <a:spcPts val="0"/>
                        </a:spcAft>
                      </a:pPr>
                      <a:r>
                        <a:rPr lang="de-DE" sz="1100">
                          <a:effectLst/>
                        </a:rPr>
                        <a:t>Zahlen schreiben und </a:t>
                      </a:r>
                      <a:br>
                        <a:rPr lang="de-DE" sz="1100">
                          <a:effectLst/>
                        </a:rPr>
                      </a:br>
                      <a:r>
                        <a:rPr lang="de-DE" sz="1100">
                          <a:effectLst/>
                        </a:rPr>
                        <a:t>lesen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Keine Zahlendreher beim Schreiben</a:t>
                      </a:r>
                    </a:p>
                    <a:p>
                      <a:pPr>
                        <a:spcAft>
                          <a:spcPts val="0"/>
                        </a:spcAft>
                      </a:pPr>
                      <a:r>
                        <a:rPr lang="de-DE" sz="1100">
                          <a:effectLst/>
                        </a:rPr>
                        <a:t> </a:t>
                      </a:r>
                    </a:p>
                    <a:p>
                      <a:pPr>
                        <a:spcAft>
                          <a:spcPts val="0"/>
                        </a:spcAft>
                      </a:pPr>
                      <a:r>
                        <a:rPr lang="de-DE" sz="1100">
                          <a:effectLst/>
                        </a:rPr>
                        <a:t>Lesen der Zahlen </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Ablösung von der inversen Zahlschreibweise</a:t>
                      </a:r>
                    </a:p>
                    <a:p>
                      <a:pPr>
                        <a:spcAft>
                          <a:spcPts val="0"/>
                        </a:spcAft>
                      </a:pPr>
                      <a:r>
                        <a:rPr lang="de-DE" sz="1100" dirty="0">
                          <a:effectLst/>
                        </a:rPr>
                        <a:t> </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1183104886"/>
                  </a:ext>
                </a:extLst>
              </a:tr>
              <a:tr h="747353">
                <a:tc>
                  <a:txBody>
                    <a:bodyPr/>
                    <a:lstStyle/>
                    <a:p>
                      <a:pPr>
                        <a:spcAft>
                          <a:spcPts val="0"/>
                        </a:spcAft>
                      </a:pPr>
                      <a:r>
                        <a:rPr lang="de-DE" sz="1100" dirty="0">
                          <a:effectLst/>
                        </a:rPr>
                        <a:t>Rechnen im ZR bis 20</a:t>
                      </a:r>
                      <a:endParaRPr lang="de-DE" sz="1100" dirty="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Tauschaufgaben </a:t>
                      </a:r>
                    </a:p>
                  </a:txBody>
                  <a:tcPr marL="40497" marR="40497" marT="0" marB="0"/>
                </a:tc>
                <a:tc>
                  <a:txBody>
                    <a:bodyPr/>
                    <a:lstStyle/>
                    <a:p>
                      <a:pPr>
                        <a:spcAft>
                          <a:spcPts val="0"/>
                        </a:spcAft>
                      </a:pPr>
                      <a:r>
                        <a:rPr lang="de-DE" sz="1100" dirty="0">
                          <a:effectLst/>
                        </a:rPr>
                        <a:t>Verdoppeln</a:t>
                      </a:r>
                    </a:p>
                    <a:p>
                      <a:pPr>
                        <a:spcAft>
                          <a:spcPts val="0"/>
                        </a:spcAft>
                      </a:pPr>
                      <a:r>
                        <a:rPr lang="de-DE" sz="1100" dirty="0">
                          <a:effectLst/>
                        </a:rPr>
                        <a:t>Halbieren</a:t>
                      </a:r>
                    </a:p>
                    <a:p>
                      <a:pPr>
                        <a:spcAft>
                          <a:spcPts val="0"/>
                        </a:spcAft>
                      </a:pPr>
                      <a:r>
                        <a:rPr lang="de-DE" sz="1100" dirty="0">
                          <a:effectLst/>
                        </a:rPr>
                        <a:t>Schrittweises Rechnen</a:t>
                      </a:r>
                    </a:p>
                    <a:p>
                      <a:pPr>
                        <a:spcAft>
                          <a:spcPts val="0"/>
                        </a:spcAft>
                      </a:pPr>
                      <a:r>
                        <a:rPr lang="de-DE" sz="1100" dirty="0">
                          <a:effectLst/>
                        </a:rPr>
                        <a:t>Ablösung vom Material</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595032921"/>
                  </a:ext>
                </a:extLst>
              </a:tr>
              <a:tr h="754988">
                <a:tc>
                  <a:txBody>
                    <a:bodyPr/>
                    <a:lstStyle/>
                    <a:p>
                      <a:pPr>
                        <a:spcAft>
                          <a:spcPts val="0"/>
                        </a:spcAft>
                      </a:pPr>
                      <a:r>
                        <a:rPr lang="de-DE" sz="1100">
                          <a:effectLst/>
                        </a:rPr>
                        <a:t>Rechnen im ZR bis 100</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Aufgaben des Typs Z +/– E</a:t>
                      </a:r>
                    </a:p>
                    <a:p>
                      <a:pPr>
                        <a:spcAft>
                          <a:spcPts val="0"/>
                        </a:spcAft>
                      </a:pPr>
                      <a:r>
                        <a:rPr lang="de-DE" sz="1100">
                          <a:effectLst/>
                        </a:rPr>
                        <a:t> </a:t>
                      </a:r>
                    </a:p>
                    <a:p>
                      <a:pPr>
                        <a:spcAft>
                          <a:spcPts val="0"/>
                        </a:spcAft>
                      </a:pPr>
                      <a:r>
                        <a:rPr lang="de-DE" sz="1100">
                          <a:effectLst/>
                        </a:rPr>
                        <a:t>Aufgaben des Typs ZE +/–E</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Aufgaben des Typs ZE +/–Z</a:t>
                      </a:r>
                    </a:p>
                    <a:p>
                      <a:pPr>
                        <a:spcAft>
                          <a:spcPts val="0"/>
                        </a:spcAft>
                      </a:pPr>
                      <a:r>
                        <a:rPr lang="de-DE" sz="1100" dirty="0">
                          <a:effectLst/>
                        </a:rPr>
                        <a:t> </a:t>
                      </a:r>
                    </a:p>
                    <a:p>
                      <a:pPr>
                        <a:spcAft>
                          <a:spcPts val="0"/>
                        </a:spcAft>
                      </a:pPr>
                      <a:r>
                        <a:rPr lang="de-DE" sz="1100" dirty="0">
                          <a:effectLst/>
                        </a:rPr>
                        <a:t>Aufgaben des Typs ZE +/–ZE</a:t>
                      </a:r>
                    </a:p>
                    <a:p>
                      <a:pPr>
                        <a:spcAft>
                          <a:spcPts val="0"/>
                        </a:spcAft>
                      </a:pPr>
                      <a:r>
                        <a:rPr lang="de-DE" sz="1100" dirty="0">
                          <a:effectLst/>
                        </a:rPr>
                        <a:t> </a:t>
                      </a:r>
                    </a:p>
                    <a:p>
                      <a:pPr>
                        <a:spcAft>
                          <a:spcPts val="0"/>
                        </a:spcAft>
                      </a:pPr>
                      <a:r>
                        <a:rPr lang="de-DE" sz="1100" dirty="0">
                          <a:effectLst/>
                        </a:rPr>
                        <a:t>Ablösung vom Material</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3361886618"/>
                  </a:ext>
                </a:extLst>
              </a:tr>
              <a:tr h="301995">
                <a:tc>
                  <a:txBody>
                    <a:bodyPr/>
                    <a:lstStyle/>
                    <a:p>
                      <a:pPr>
                        <a:spcAft>
                          <a:spcPts val="0"/>
                        </a:spcAft>
                      </a:pPr>
                      <a:r>
                        <a:rPr lang="de-DE" sz="1100">
                          <a:effectLst/>
                        </a:rPr>
                        <a:t>Zahlzerlegung</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Zahlzerlegung der 10</a:t>
                      </a:r>
                    </a:p>
                    <a:p>
                      <a:pPr>
                        <a:spcAft>
                          <a:spcPts val="0"/>
                        </a:spcAft>
                      </a:pPr>
                      <a:r>
                        <a:rPr lang="de-DE" sz="1100">
                          <a:effectLst/>
                          <a:sym typeface="Wingdings" panose="05000000000000000000" pitchFamily="2" charset="2"/>
                        </a:rPr>
                        <a:t></a:t>
                      </a:r>
                      <a:r>
                        <a:rPr lang="de-DE" sz="1100">
                          <a:effectLst/>
                        </a:rPr>
                        <a:t> „verliebte Pärchen“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Automatisierung der Zahlzerlegungen 4 – 9 </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4088679663"/>
                  </a:ext>
                </a:extLst>
              </a:tr>
            </a:tbl>
          </a:graphicData>
        </a:graphic>
      </p:graphicFrame>
      <p:sp>
        <p:nvSpPr>
          <p:cNvPr id="2" name="Titel 1"/>
          <p:cNvSpPr>
            <a:spLocks noGrp="1"/>
          </p:cNvSpPr>
          <p:nvPr>
            <p:ph type="title"/>
          </p:nvPr>
        </p:nvSpPr>
        <p:spPr bwMode="auto">
          <a:xfrm>
            <a:off x="300038" y="1324895"/>
            <a:ext cx="9108330" cy="688899"/>
          </a:xfrm>
        </p:spPr>
        <p:txBody>
          <a:bodyPr/>
          <a:lstStyle/>
          <a:p>
            <a:pPr>
              <a:defRPr/>
            </a:pPr>
            <a:r>
              <a:rPr lang="de-DE" dirty="0"/>
              <a:t>Identifizierung von Förderschwerpunkten</a:t>
            </a:r>
            <a:endParaRPr dirty="0"/>
          </a:p>
        </p:txBody>
      </p:sp>
      <p:sp>
        <p:nvSpPr>
          <p:cNvPr id="3" name="Textplatzhalter 2"/>
          <p:cNvSpPr>
            <a:spLocks noGrp="1"/>
          </p:cNvSpPr>
          <p:nvPr>
            <p:ph type="body" sz="quarter" idx="13"/>
          </p:nvPr>
        </p:nvSpPr>
        <p:spPr bwMode="auto">
          <a:xfrm>
            <a:off x="300037" y="2348880"/>
            <a:ext cx="11591924" cy="3888408"/>
          </a:xfrm>
        </p:spPr>
        <p:txBody>
          <a:bodyPr/>
          <a:lstStyle/>
          <a:p>
            <a:pPr marL="457200" indent="-457200">
              <a:buFont typeface="+mj-lt"/>
              <a:buAutoNum type="arabicPeriod"/>
              <a:defRPr/>
            </a:pPr>
            <a:r>
              <a:rPr lang="de-DE"/>
              <a:t>Zählen/Orientierung im ZR</a:t>
            </a:r>
            <a:endParaRPr/>
          </a:p>
          <a:p>
            <a:pPr marL="457200" indent="-457200">
              <a:buFont typeface="+mj-lt"/>
              <a:buAutoNum type="arabicPeriod"/>
              <a:defRPr/>
            </a:pPr>
            <a:r>
              <a:rPr lang="de-DE"/>
              <a:t>Zahlauffassung/-darstellung am RR</a:t>
            </a:r>
            <a:endParaRPr/>
          </a:p>
          <a:p>
            <a:pPr marL="457200" indent="-457200">
              <a:buFont typeface="+mj-lt"/>
              <a:buAutoNum type="arabicPeriod"/>
              <a:defRPr/>
            </a:pPr>
            <a:r>
              <a:rPr lang="de-DE"/>
              <a:t>Zahlauffassung/-darstellung mit MSB</a:t>
            </a:r>
            <a:endParaRPr/>
          </a:p>
          <a:p>
            <a:pPr marL="457200" indent="-457200">
              <a:buFont typeface="+mj-lt"/>
              <a:buAutoNum type="arabicPeriod"/>
              <a:defRPr/>
            </a:pPr>
            <a:r>
              <a:rPr lang="de-DE"/>
              <a:t>Zahlen lesen und schreiben</a:t>
            </a:r>
            <a:endParaRPr/>
          </a:p>
          <a:p>
            <a:pPr marL="457200" indent="-457200">
              <a:buFont typeface="+mj-lt"/>
              <a:buAutoNum type="arabicPeriod"/>
              <a:defRPr/>
            </a:pPr>
            <a:r>
              <a:rPr lang="de-DE"/>
              <a:t>Zahlzerlegungen</a:t>
            </a:r>
            <a:endParaRPr/>
          </a:p>
          <a:p>
            <a:pPr marL="457200" indent="-457200">
              <a:buFont typeface="+mj-lt"/>
              <a:buAutoNum type="arabicPeriod"/>
              <a:defRPr/>
            </a:pPr>
            <a:r>
              <a:rPr lang="de-DE"/>
              <a:t>Rechenstrategien im ZR bis 20</a:t>
            </a:r>
            <a:endParaRPr/>
          </a:p>
          <a:p>
            <a:pPr marL="457200" indent="-457200">
              <a:buFont typeface="+mj-lt"/>
              <a:buAutoNum type="arabicPeriod"/>
              <a:defRPr/>
            </a:pPr>
            <a:r>
              <a:rPr lang="de-DE"/>
              <a:t>Rechenstrategien im ZR bis 100</a:t>
            </a:r>
            <a:endParaRPr/>
          </a:p>
          <a:p>
            <a:pPr marL="457200" indent="-457200">
              <a:buFont typeface="+mj-lt"/>
              <a:buAutoNum type="arabicPeriod"/>
              <a:defRPr/>
            </a:pPr>
            <a:r>
              <a:rPr lang="de-DE"/>
              <a:t>Operationsverständnis</a:t>
            </a:r>
            <a:endParaRPr/>
          </a:p>
          <a:p>
            <a:pPr marL="457200" indent="-457200">
              <a:buFont typeface="+mj-lt"/>
              <a:buAutoNum type="arabicPeriod"/>
              <a:defRPr/>
            </a:pPr>
            <a:r>
              <a:rPr lang="de-DE"/>
              <a:t>Multiplikation (Einmaleins)</a:t>
            </a:r>
            <a:endParaRPr/>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12</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
        <p:nvSpPr>
          <p:cNvPr id="4" name="Rechteck: abgerundete Ecken 3"/>
          <p:cNvSpPr/>
          <p:nvPr/>
        </p:nvSpPr>
        <p:spPr bwMode="auto">
          <a:xfrm>
            <a:off x="9120337" y="1027782"/>
            <a:ext cx="2085079" cy="1759148"/>
          </a:xfrm>
          <a:prstGeom prst="roundRect">
            <a:avLst>
              <a:gd name="adj" fmla="val 16667"/>
            </a:avLst>
          </a:prstGeom>
          <a:noFill/>
          <a:ln w="28575">
            <a:solidFill>
              <a:srgbClr val="50A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1" name="Rechteck: abgerundete Ecken 10"/>
          <p:cNvSpPr/>
          <p:nvPr/>
        </p:nvSpPr>
        <p:spPr bwMode="auto">
          <a:xfrm>
            <a:off x="9120337" y="2786930"/>
            <a:ext cx="2099487" cy="565163"/>
          </a:xfrm>
          <a:prstGeom prst="roundRect">
            <a:avLst>
              <a:gd name="adj" fmla="val 16667"/>
            </a:avLst>
          </a:prstGeom>
          <a:noFill/>
          <a:ln w="28575">
            <a:solidFill>
              <a:srgbClr val="50A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2" name="Rechteck: abgerundete Ecken 11"/>
          <p:cNvSpPr/>
          <p:nvPr/>
        </p:nvSpPr>
        <p:spPr bwMode="auto">
          <a:xfrm>
            <a:off x="9117184" y="3878985"/>
            <a:ext cx="2088232" cy="661031"/>
          </a:xfrm>
          <a:prstGeom prst="roundRect">
            <a:avLst>
              <a:gd name="adj" fmla="val 16667"/>
            </a:avLst>
          </a:prstGeom>
          <a:noFill/>
          <a:ln w="28575">
            <a:solidFill>
              <a:srgbClr val="50A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3" name="Rechteck: abgerundete Ecken 12"/>
          <p:cNvSpPr/>
          <p:nvPr/>
        </p:nvSpPr>
        <p:spPr bwMode="auto">
          <a:xfrm>
            <a:off x="9117183" y="6165304"/>
            <a:ext cx="2116303" cy="314283"/>
          </a:xfrm>
          <a:prstGeom prst="roundRect">
            <a:avLst>
              <a:gd name="adj" fmla="val 16667"/>
            </a:avLst>
          </a:prstGeom>
          <a:noFill/>
          <a:ln w="28575">
            <a:solidFill>
              <a:srgbClr val="50A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5" name="Rechteck: abgerundete Ecken 14"/>
          <p:cNvSpPr/>
          <p:nvPr/>
        </p:nvSpPr>
        <p:spPr bwMode="auto">
          <a:xfrm>
            <a:off x="9117184" y="4869137"/>
            <a:ext cx="2088232" cy="1255055"/>
          </a:xfrm>
          <a:prstGeom prst="roundRect">
            <a:avLst>
              <a:gd name="adj" fmla="val 16667"/>
            </a:avLst>
          </a:prstGeom>
          <a:noFill/>
          <a:ln w="28575">
            <a:solidFill>
              <a:srgbClr val="D23A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6" name="Textfeld 15"/>
          <p:cNvSpPr txBox="1"/>
          <p:nvPr/>
        </p:nvSpPr>
        <p:spPr bwMode="auto">
          <a:xfrm>
            <a:off x="11208569" y="1483433"/>
            <a:ext cx="792087" cy="338554"/>
          </a:xfrm>
          <a:prstGeom prst="rect">
            <a:avLst/>
          </a:prstGeom>
          <a:noFill/>
        </p:spPr>
        <p:txBody>
          <a:bodyPr wrap="square" rtlCol="0">
            <a:spAutoFit/>
          </a:bodyPr>
          <a:lstStyle/>
          <a:p>
            <a:pPr algn="l">
              <a:defRPr/>
            </a:pPr>
            <a:r>
              <a:rPr lang="de-DE" sz="1600" dirty="0">
                <a:solidFill>
                  <a:srgbClr val="50AF2D"/>
                </a:solidFill>
                <a:latin typeface="Arial"/>
                <a:cs typeface="Calibri"/>
              </a:rPr>
              <a:t>FSP 1</a:t>
            </a:r>
            <a:endParaRPr dirty="0"/>
          </a:p>
        </p:txBody>
      </p:sp>
      <p:sp>
        <p:nvSpPr>
          <p:cNvPr id="17" name="Textfeld 16"/>
          <p:cNvSpPr txBox="1"/>
          <p:nvPr/>
        </p:nvSpPr>
        <p:spPr bwMode="auto">
          <a:xfrm>
            <a:off x="11222977" y="2885165"/>
            <a:ext cx="792087" cy="338554"/>
          </a:xfrm>
          <a:prstGeom prst="rect">
            <a:avLst/>
          </a:prstGeom>
          <a:noFill/>
        </p:spPr>
        <p:txBody>
          <a:bodyPr wrap="square" rtlCol="0">
            <a:spAutoFit/>
          </a:bodyPr>
          <a:lstStyle/>
          <a:p>
            <a:pPr algn="l">
              <a:defRPr/>
            </a:pPr>
            <a:r>
              <a:rPr lang="de-DE" sz="1600" dirty="0">
                <a:solidFill>
                  <a:srgbClr val="50AF2D"/>
                </a:solidFill>
                <a:latin typeface="Arial"/>
                <a:cs typeface="Calibri"/>
              </a:rPr>
              <a:t>FSP 2</a:t>
            </a:r>
            <a:endParaRPr dirty="0"/>
          </a:p>
        </p:txBody>
      </p:sp>
      <p:sp>
        <p:nvSpPr>
          <p:cNvPr id="18" name="Textfeld 17"/>
          <p:cNvSpPr txBox="1"/>
          <p:nvPr/>
        </p:nvSpPr>
        <p:spPr bwMode="auto">
          <a:xfrm>
            <a:off x="11251200" y="4037180"/>
            <a:ext cx="836024" cy="338554"/>
          </a:xfrm>
          <a:prstGeom prst="rect">
            <a:avLst/>
          </a:prstGeom>
          <a:noFill/>
        </p:spPr>
        <p:txBody>
          <a:bodyPr wrap="square" rtlCol="0">
            <a:spAutoFit/>
          </a:bodyPr>
          <a:lstStyle/>
          <a:p>
            <a:pPr algn="l">
              <a:defRPr/>
            </a:pPr>
            <a:r>
              <a:rPr lang="de-DE" sz="1600">
                <a:solidFill>
                  <a:srgbClr val="50AF2D"/>
                </a:solidFill>
                <a:latin typeface="Arial"/>
                <a:cs typeface="Calibri"/>
              </a:rPr>
              <a:t>FSP 4</a:t>
            </a:r>
            <a:endParaRPr/>
          </a:p>
        </p:txBody>
      </p:sp>
      <p:sp>
        <p:nvSpPr>
          <p:cNvPr id="19" name="Textfeld 18"/>
          <p:cNvSpPr txBox="1"/>
          <p:nvPr/>
        </p:nvSpPr>
        <p:spPr bwMode="auto">
          <a:xfrm>
            <a:off x="11222977" y="6206416"/>
            <a:ext cx="792087" cy="338554"/>
          </a:xfrm>
          <a:prstGeom prst="rect">
            <a:avLst/>
          </a:prstGeom>
          <a:noFill/>
        </p:spPr>
        <p:txBody>
          <a:bodyPr wrap="square" rtlCol="0">
            <a:spAutoFit/>
          </a:bodyPr>
          <a:lstStyle/>
          <a:p>
            <a:pPr algn="l">
              <a:defRPr/>
            </a:pPr>
            <a:r>
              <a:rPr lang="de-DE" sz="1600">
                <a:solidFill>
                  <a:srgbClr val="50AF2D"/>
                </a:solidFill>
                <a:latin typeface="Arial"/>
                <a:cs typeface="Calibri"/>
              </a:rPr>
              <a:t>FSP 5</a:t>
            </a:r>
            <a:endParaRPr/>
          </a:p>
        </p:txBody>
      </p:sp>
      <p:sp>
        <p:nvSpPr>
          <p:cNvPr id="20" name="Textfeld 19"/>
          <p:cNvSpPr txBox="1"/>
          <p:nvPr/>
        </p:nvSpPr>
        <p:spPr bwMode="auto">
          <a:xfrm>
            <a:off x="11236640" y="5538718"/>
            <a:ext cx="980040" cy="338554"/>
          </a:xfrm>
          <a:prstGeom prst="rect">
            <a:avLst/>
          </a:prstGeom>
          <a:noFill/>
        </p:spPr>
        <p:txBody>
          <a:bodyPr wrap="square" rtlCol="0">
            <a:spAutoFit/>
          </a:bodyPr>
          <a:lstStyle/>
          <a:p>
            <a:pPr algn="l">
              <a:defRPr/>
            </a:pPr>
            <a:r>
              <a:rPr lang="de-DE" sz="1600">
                <a:solidFill>
                  <a:srgbClr val="D23A2D"/>
                </a:solidFill>
                <a:latin typeface="Arial"/>
                <a:cs typeface="Calibri"/>
              </a:rPr>
              <a:t>FSP 6/7</a:t>
            </a:r>
            <a:endParaRPr/>
          </a:p>
        </p:txBody>
      </p:sp>
      <p:sp>
        <p:nvSpPr>
          <p:cNvPr id="21" name="Rechteck: abgerundete Ecken 20"/>
          <p:cNvSpPr/>
          <p:nvPr/>
        </p:nvSpPr>
        <p:spPr bwMode="auto">
          <a:xfrm>
            <a:off x="9117184" y="3356992"/>
            <a:ext cx="2099487" cy="504033"/>
          </a:xfrm>
          <a:prstGeom prst="roundRect">
            <a:avLst>
              <a:gd name="adj" fmla="val 16667"/>
            </a:avLst>
          </a:prstGeom>
          <a:noFill/>
          <a:ln w="28575">
            <a:solidFill>
              <a:srgbClr val="50A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2" name="Textfeld 21"/>
          <p:cNvSpPr txBox="1"/>
          <p:nvPr/>
        </p:nvSpPr>
        <p:spPr bwMode="auto">
          <a:xfrm>
            <a:off x="11236640" y="3522494"/>
            <a:ext cx="792087" cy="338554"/>
          </a:xfrm>
          <a:prstGeom prst="rect">
            <a:avLst/>
          </a:prstGeom>
          <a:noFill/>
        </p:spPr>
        <p:txBody>
          <a:bodyPr wrap="square" rtlCol="0">
            <a:spAutoFit/>
          </a:bodyPr>
          <a:lstStyle/>
          <a:p>
            <a:pPr algn="l">
              <a:defRPr/>
            </a:pPr>
            <a:r>
              <a:rPr lang="de-DE" sz="1600">
                <a:solidFill>
                  <a:srgbClr val="50AF2D"/>
                </a:solidFill>
                <a:latin typeface="Arial"/>
                <a:cs typeface="Calibri"/>
              </a:rPr>
              <a:t>FSP 3</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5"/>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Planung erste Förderstunde Lisa</a:t>
            </a:r>
            <a:endParaRPr/>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13</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graphicFrame>
        <p:nvGraphicFramePr>
          <p:cNvPr id="9" name="Tabelle 8"/>
          <p:cNvGraphicFramePr>
            <a:graphicFrameLocks noGrp="1"/>
          </p:cNvGraphicFramePr>
          <p:nvPr/>
        </p:nvGraphicFramePr>
        <p:xfrm>
          <a:off x="300038" y="2204864"/>
          <a:ext cx="11412586" cy="4484088"/>
        </p:xfrm>
        <a:graphic>
          <a:graphicData uri="http://schemas.openxmlformats.org/drawingml/2006/table">
            <a:tbl>
              <a:tblPr firstRow="1" bandRow="1">
                <a:tableStyleId>{5C22544A-7EE6-4342-B048-85BDC9FD1C3A}</a:tableStyleId>
              </a:tblPr>
              <a:tblGrid>
                <a:gridCol w="539378">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814835">
                  <a:extLst>
                    <a:ext uri="{9D8B030D-6E8A-4147-A177-3AD203B41FA5}">
                      <a16:colId xmlns:a16="http://schemas.microsoft.com/office/drawing/2014/main" val="20002"/>
                    </a:ext>
                  </a:extLst>
                </a:gridCol>
                <a:gridCol w="3153717">
                  <a:extLst>
                    <a:ext uri="{9D8B030D-6E8A-4147-A177-3AD203B41FA5}">
                      <a16:colId xmlns:a16="http://schemas.microsoft.com/office/drawing/2014/main" val="20003"/>
                    </a:ext>
                  </a:extLst>
                </a:gridCol>
                <a:gridCol w="2005369">
                  <a:extLst>
                    <a:ext uri="{9D8B030D-6E8A-4147-A177-3AD203B41FA5}">
                      <a16:colId xmlns:a16="http://schemas.microsoft.com/office/drawing/2014/main" val="20004"/>
                    </a:ext>
                  </a:extLst>
                </a:gridCol>
                <a:gridCol w="2675151">
                  <a:extLst>
                    <a:ext uri="{9D8B030D-6E8A-4147-A177-3AD203B41FA5}">
                      <a16:colId xmlns:a16="http://schemas.microsoft.com/office/drawing/2014/main" val="20005"/>
                    </a:ext>
                  </a:extLst>
                </a:gridCol>
              </a:tblGrid>
              <a:tr h="978888">
                <a:tc>
                  <a:txBody>
                    <a:bodyPr/>
                    <a:lstStyle/>
                    <a:p>
                      <a:pPr>
                        <a:defRPr/>
                      </a:pPr>
                      <a:r>
                        <a:rPr lang="de-DE" sz="1800">
                          <a:latin typeface="Arial"/>
                        </a:rPr>
                        <a:t>Nr.</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Datum</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FSP/Lernziele</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Förderaktivitäten/-formate</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Beobachtungen</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Kommentare und Folgerungen</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extLst>
                  <a:ext uri="{0D108BD9-81ED-4DB2-BD59-A6C34878D82A}">
                    <a16:rowId xmlns:a16="http://schemas.microsoft.com/office/drawing/2014/main" val="10000"/>
                  </a:ext>
                </a:extLst>
              </a:tr>
              <a:tr h="3125568">
                <a:tc>
                  <a:txBody>
                    <a:bodyPr/>
                    <a:lstStyle/>
                    <a:p>
                      <a:pPr>
                        <a:defRPr/>
                      </a:pPr>
                      <a:r>
                        <a:rPr lang="de-DE" sz="1600">
                          <a:latin typeface="Arial"/>
                        </a:rPr>
                        <a:t>1</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r>
                        <a:rPr lang="de-DE" sz="1600">
                          <a:latin typeface="Arial"/>
                        </a:rPr>
                        <a:t>22.11.2022</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r>
                        <a:rPr lang="de-DE" sz="1600">
                          <a:latin typeface="Arial"/>
                        </a:rPr>
                        <a:t>FSP 1 / vor und zurück bis 500</a:t>
                      </a:r>
                      <a:endParaRPr/>
                    </a:p>
                    <a:p>
                      <a:pPr>
                        <a:defRPr/>
                      </a:pPr>
                      <a:endParaRPr lang="de-DE" sz="1600">
                        <a:latin typeface="Arial"/>
                      </a:endParaRPr>
                    </a:p>
                    <a:p>
                      <a:pPr>
                        <a:defRPr/>
                      </a:pPr>
                      <a:endParaRPr lang="de-DE" sz="1600">
                        <a:latin typeface="Arial"/>
                      </a:endParaRPr>
                    </a:p>
                    <a:p>
                      <a:pPr>
                        <a:defRPr/>
                      </a:pPr>
                      <a:endParaRPr lang="de-DE" sz="1600">
                        <a:latin typeface="Arial"/>
                      </a:endParaRPr>
                    </a:p>
                    <a:p>
                      <a:pPr>
                        <a:defRPr/>
                      </a:pPr>
                      <a:r>
                        <a:rPr lang="de-DE" sz="1600">
                          <a:latin typeface="Arial"/>
                        </a:rPr>
                        <a:t>FSP 2</a:t>
                      </a:r>
                      <a:endParaRPr/>
                    </a:p>
                    <a:p>
                      <a:pPr>
                        <a:defRPr/>
                      </a:pPr>
                      <a:endParaRPr lang="de-DE" sz="1600">
                        <a:latin typeface="Arial"/>
                      </a:endParaRPr>
                    </a:p>
                    <a:p>
                      <a:pPr>
                        <a:defRPr/>
                      </a:pPr>
                      <a:endParaRPr lang="de-DE" sz="1600">
                        <a:latin typeface="Arial"/>
                      </a:endParaRPr>
                    </a:p>
                    <a:p>
                      <a:pPr>
                        <a:defRPr/>
                      </a:pPr>
                      <a:endParaRPr lang="de-DE" sz="1600">
                        <a:latin typeface="Arial"/>
                      </a:endParaRPr>
                    </a:p>
                    <a:p>
                      <a:pPr>
                        <a:defRPr/>
                      </a:pPr>
                      <a:endParaRPr lang="de-DE" sz="1600">
                        <a:latin typeface="Arial"/>
                      </a:endParaRPr>
                    </a:p>
                    <a:p>
                      <a:pPr>
                        <a:defRPr/>
                      </a:pPr>
                      <a:r>
                        <a:rPr lang="de-DE" sz="1600">
                          <a:latin typeface="Arial"/>
                        </a:rPr>
                        <a:t>FSP 4</a:t>
                      </a:r>
                      <a:endParaRPr/>
                    </a:p>
                    <a:p>
                      <a:pPr>
                        <a:defRPr/>
                      </a:pPr>
                      <a:endParaRPr lang="de-DE" sz="1600">
                        <a:latin typeface="Arial"/>
                      </a:endParaRPr>
                    </a:p>
                    <a:p>
                      <a:pPr>
                        <a:defRPr/>
                      </a:pPr>
                      <a:endParaRPr lang="de-DE" sz="1600">
                        <a:latin typeface="Arial"/>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r>
                        <a:rPr lang="de-DE" sz="1600">
                          <a:latin typeface="Arial"/>
                        </a:rPr>
                        <a:t>vor 49 bis 62, vor 120 bis 135, vor 298 bis 345, rück 51 bis 35, rück 121 bis 98, rück 331 bis 298</a:t>
                      </a:r>
                      <a:endParaRPr/>
                    </a:p>
                    <a:p>
                      <a:pPr>
                        <a:defRPr/>
                      </a:pPr>
                      <a:endParaRPr lang="de-DE" sz="1600">
                        <a:latin typeface="Arial"/>
                      </a:endParaRPr>
                    </a:p>
                    <a:p>
                      <a:pPr marL="0" marR="0" lvl="0" indent="0" algn="l" defTabSz="914400">
                        <a:lnSpc>
                          <a:spcPct val="100000"/>
                        </a:lnSpc>
                        <a:spcBef>
                          <a:spcPts val="0"/>
                        </a:spcBef>
                        <a:spcAft>
                          <a:spcPts val="0"/>
                        </a:spcAft>
                        <a:buClrTx/>
                        <a:buSzTx/>
                        <a:buFontTx/>
                        <a:buNone/>
                        <a:defRPr/>
                      </a:pPr>
                      <a:r>
                        <a:rPr lang="de-DE" sz="1600">
                          <a:latin typeface="Arial"/>
                          <a:cs typeface="Calibri"/>
                        </a:rPr>
                        <a:t>dargestellte Zahlen quasi-simultan erfassen: 9, 18, 47, 98</a:t>
                      </a:r>
                      <a:endParaRPr/>
                    </a:p>
                    <a:p>
                      <a:pPr marL="0" marR="0" lvl="0" indent="0" algn="l" defTabSz="914400">
                        <a:lnSpc>
                          <a:spcPct val="100000"/>
                        </a:lnSpc>
                        <a:spcBef>
                          <a:spcPts val="0"/>
                        </a:spcBef>
                        <a:spcAft>
                          <a:spcPts val="0"/>
                        </a:spcAft>
                        <a:buClrTx/>
                        <a:buSzTx/>
                        <a:buFontTx/>
                        <a:buNone/>
                        <a:defRPr/>
                      </a:pPr>
                      <a:r>
                        <a:rPr lang="de-DE" sz="1600">
                          <a:latin typeface="Arial"/>
                          <a:cs typeface="Calibri"/>
                        </a:rPr>
                        <a:t>Zahlen am RR einstellen: 12, 24, 58, 85</a:t>
                      </a:r>
                      <a:endParaRPr/>
                    </a:p>
                    <a:p>
                      <a:pPr marL="0" marR="0" lvl="0" indent="0" algn="l" defTabSz="914400">
                        <a:lnSpc>
                          <a:spcPct val="100000"/>
                        </a:lnSpc>
                        <a:spcBef>
                          <a:spcPts val="0"/>
                        </a:spcBef>
                        <a:spcAft>
                          <a:spcPts val="0"/>
                        </a:spcAft>
                        <a:buClrTx/>
                        <a:buSzTx/>
                        <a:buFontTx/>
                        <a:buNone/>
                        <a:defRPr/>
                      </a:pPr>
                      <a:endParaRPr lang="de-DE" sz="1600">
                        <a:latin typeface="Arial"/>
                        <a:cs typeface="Calibri"/>
                      </a:endParaRPr>
                    </a:p>
                    <a:p>
                      <a:pPr marL="0" marR="0" lvl="0" indent="0" algn="l" defTabSz="914400">
                        <a:lnSpc>
                          <a:spcPct val="100000"/>
                        </a:lnSpc>
                        <a:spcBef>
                          <a:spcPts val="0"/>
                        </a:spcBef>
                        <a:spcAft>
                          <a:spcPts val="0"/>
                        </a:spcAft>
                        <a:buClrTx/>
                        <a:buSzTx/>
                        <a:buFontTx/>
                        <a:buNone/>
                        <a:defRPr/>
                      </a:pPr>
                      <a:r>
                        <a:rPr lang="de-DE" sz="1600">
                          <a:latin typeface="Arial"/>
                          <a:cs typeface="Calibri"/>
                        </a:rPr>
                        <a:t>Zahlen lesen: 42, 75, 57, 134, 143, 539</a:t>
                      </a:r>
                      <a:endParaRPr/>
                    </a:p>
                    <a:p>
                      <a:pPr marL="0" marR="0" lvl="0" indent="0" algn="l" defTabSz="914400">
                        <a:lnSpc>
                          <a:spcPct val="100000"/>
                        </a:lnSpc>
                        <a:spcBef>
                          <a:spcPts val="0"/>
                        </a:spcBef>
                        <a:spcAft>
                          <a:spcPts val="0"/>
                        </a:spcAft>
                        <a:buClrTx/>
                        <a:buSzTx/>
                        <a:buFontTx/>
                        <a:buNone/>
                        <a:defRPr/>
                      </a:pPr>
                      <a:r>
                        <a:rPr lang="de-DE" sz="1600">
                          <a:latin typeface="Arial"/>
                          <a:cs typeface="Calibri"/>
                        </a:rPr>
                        <a:t>Zahlen schreiben: 67, 89, 76, 147, 378 </a:t>
                      </a:r>
                      <a:endParaRPr lang="de-DE" sz="1600">
                        <a:latin typeface="Arial"/>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marL="0" marR="0" lvl="0" indent="0" algn="l" defTabSz="914400">
                        <a:lnSpc>
                          <a:spcPct val="100000"/>
                        </a:lnSpc>
                        <a:spcBef>
                          <a:spcPts val="0"/>
                        </a:spcBef>
                        <a:spcAft>
                          <a:spcPts val="0"/>
                        </a:spcAft>
                        <a:buClrTx/>
                        <a:buSzTx/>
                        <a:buFontTx/>
                        <a:buNone/>
                        <a:defRPr/>
                      </a:pPr>
                      <a:endParaRPr lang="de-DE" sz="1600">
                        <a:latin typeface="Arial"/>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endParaRPr lang="de-DE" sz="1800">
                        <a:latin typeface="Arial"/>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Planung erste Förderstunde Lisa</a:t>
            </a:r>
            <a:endParaRPr/>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14</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graphicFrame>
        <p:nvGraphicFramePr>
          <p:cNvPr id="9" name="Tabelle 8"/>
          <p:cNvGraphicFramePr>
            <a:graphicFrameLocks noGrp="1"/>
          </p:cNvGraphicFramePr>
          <p:nvPr/>
        </p:nvGraphicFramePr>
        <p:xfrm>
          <a:off x="300038" y="2204864"/>
          <a:ext cx="11412586" cy="4240248"/>
        </p:xfrm>
        <a:graphic>
          <a:graphicData uri="http://schemas.openxmlformats.org/drawingml/2006/table">
            <a:tbl>
              <a:tblPr firstRow="1" bandRow="1">
                <a:tableStyleId>{5C22544A-7EE6-4342-B048-85BDC9FD1C3A}</a:tableStyleId>
              </a:tblPr>
              <a:tblGrid>
                <a:gridCol w="539378">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814835">
                  <a:extLst>
                    <a:ext uri="{9D8B030D-6E8A-4147-A177-3AD203B41FA5}">
                      <a16:colId xmlns:a16="http://schemas.microsoft.com/office/drawing/2014/main" val="20002"/>
                    </a:ext>
                  </a:extLst>
                </a:gridCol>
                <a:gridCol w="3153717">
                  <a:extLst>
                    <a:ext uri="{9D8B030D-6E8A-4147-A177-3AD203B41FA5}">
                      <a16:colId xmlns:a16="http://schemas.microsoft.com/office/drawing/2014/main" val="20003"/>
                    </a:ext>
                  </a:extLst>
                </a:gridCol>
                <a:gridCol w="2005369">
                  <a:extLst>
                    <a:ext uri="{9D8B030D-6E8A-4147-A177-3AD203B41FA5}">
                      <a16:colId xmlns:a16="http://schemas.microsoft.com/office/drawing/2014/main" val="20004"/>
                    </a:ext>
                  </a:extLst>
                </a:gridCol>
                <a:gridCol w="2675151">
                  <a:extLst>
                    <a:ext uri="{9D8B030D-6E8A-4147-A177-3AD203B41FA5}">
                      <a16:colId xmlns:a16="http://schemas.microsoft.com/office/drawing/2014/main" val="20005"/>
                    </a:ext>
                  </a:extLst>
                </a:gridCol>
              </a:tblGrid>
              <a:tr h="978888">
                <a:tc>
                  <a:txBody>
                    <a:bodyPr/>
                    <a:lstStyle/>
                    <a:p>
                      <a:pPr>
                        <a:defRPr/>
                      </a:pPr>
                      <a:r>
                        <a:rPr lang="de-DE" sz="1800">
                          <a:latin typeface="Arial"/>
                        </a:rPr>
                        <a:t>Nr.</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Datum</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FSP/Lernziele</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Förderaktivitäten/-formate</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Beobachtungen</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Kommentare und Folgerungen</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extLst>
                  <a:ext uri="{0D108BD9-81ED-4DB2-BD59-A6C34878D82A}">
                    <a16:rowId xmlns:a16="http://schemas.microsoft.com/office/drawing/2014/main" val="10000"/>
                  </a:ext>
                </a:extLst>
              </a:tr>
              <a:tr h="3125568">
                <a:tc>
                  <a:txBody>
                    <a:bodyPr/>
                    <a:lstStyle/>
                    <a:p>
                      <a:pPr>
                        <a:defRPr/>
                      </a:pPr>
                      <a:r>
                        <a:rPr lang="de-DE" sz="1600">
                          <a:latin typeface="Arial"/>
                        </a:rPr>
                        <a:t>1</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r>
                        <a:rPr lang="de-DE" sz="1600">
                          <a:latin typeface="Arial"/>
                        </a:rPr>
                        <a:t>22.11.2022</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r>
                        <a:rPr lang="de-DE" sz="1600">
                          <a:solidFill>
                            <a:schemeClr val="dk1"/>
                          </a:solidFill>
                          <a:latin typeface="Arial"/>
                          <a:ea typeface="Arial"/>
                          <a:cs typeface="Arial"/>
                        </a:rPr>
                        <a:t>FSP 5 / ZZ der 8</a:t>
                      </a:r>
                      <a:endParaRPr/>
                    </a:p>
                    <a:p>
                      <a:pPr>
                        <a:defRPr/>
                      </a:pPr>
                      <a:endParaRPr lang="de-DE" sz="1600">
                        <a:solidFill>
                          <a:schemeClr val="dk1"/>
                        </a:solidFill>
                        <a:latin typeface="Arial"/>
                        <a:ea typeface="Arial"/>
                        <a:cs typeface="Arial"/>
                      </a:endParaRPr>
                    </a:p>
                    <a:p>
                      <a:pPr>
                        <a:defRPr/>
                      </a:pPr>
                      <a:endParaRPr lang="de-DE" sz="1600">
                        <a:solidFill>
                          <a:schemeClr val="dk1"/>
                        </a:solidFill>
                        <a:latin typeface="Arial"/>
                        <a:ea typeface="Arial"/>
                        <a:cs typeface="Arial"/>
                      </a:endParaRPr>
                    </a:p>
                    <a:p>
                      <a:pPr>
                        <a:defRPr/>
                      </a:pPr>
                      <a:endParaRPr lang="de-DE" sz="1600">
                        <a:solidFill>
                          <a:schemeClr val="dk1"/>
                        </a:solidFill>
                        <a:latin typeface="Arial"/>
                        <a:ea typeface="Arial"/>
                        <a:cs typeface="Arial"/>
                      </a:endParaRPr>
                    </a:p>
                    <a:p>
                      <a:pPr>
                        <a:defRPr/>
                      </a:pPr>
                      <a:endParaRPr lang="de-DE" sz="1600">
                        <a:solidFill>
                          <a:schemeClr val="dk1"/>
                        </a:solidFill>
                        <a:latin typeface="Arial"/>
                        <a:ea typeface="Arial"/>
                        <a:cs typeface="Arial"/>
                      </a:endParaRPr>
                    </a:p>
                    <a:p>
                      <a:pPr>
                        <a:defRPr/>
                      </a:pPr>
                      <a:endParaRPr lang="de-DE" sz="1600">
                        <a:solidFill>
                          <a:schemeClr val="dk1"/>
                        </a:solidFill>
                        <a:latin typeface="Arial"/>
                        <a:ea typeface="Arial"/>
                        <a:cs typeface="Arial"/>
                      </a:endParaRPr>
                    </a:p>
                    <a:p>
                      <a:pPr>
                        <a:defRPr/>
                      </a:pPr>
                      <a:r>
                        <a:rPr lang="de-DE" sz="1600">
                          <a:solidFill>
                            <a:schemeClr val="dk1"/>
                          </a:solidFill>
                          <a:latin typeface="Arial"/>
                          <a:ea typeface="Arial"/>
                          <a:cs typeface="Arial"/>
                        </a:rPr>
                        <a:t>FSP 6</a:t>
                      </a:r>
                      <a:endParaRPr/>
                    </a:p>
                    <a:p>
                      <a:pPr>
                        <a:defRPr/>
                      </a:pPr>
                      <a:endParaRPr lang="de-DE" sz="1600">
                        <a:solidFill>
                          <a:schemeClr val="dk1"/>
                        </a:solidFill>
                        <a:latin typeface="Arial"/>
                        <a:ea typeface="Arial"/>
                        <a:cs typeface="Arial"/>
                      </a:endParaRPr>
                    </a:p>
                    <a:p>
                      <a:pPr>
                        <a:defRPr/>
                      </a:pPr>
                      <a:endParaRPr lang="de-DE" sz="1600">
                        <a:solidFill>
                          <a:schemeClr val="dk1"/>
                        </a:solidFill>
                        <a:latin typeface="Arial"/>
                        <a:ea typeface="Arial"/>
                        <a:cs typeface="Arial"/>
                      </a:endParaRPr>
                    </a:p>
                    <a:p>
                      <a:pPr>
                        <a:defRPr/>
                      </a:pPr>
                      <a:endParaRPr lang="de-DE" sz="1600">
                        <a:solidFill>
                          <a:schemeClr val="dk1"/>
                        </a:solidFill>
                        <a:latin typeface="Arial"/>
                        <a:ea typeface="Arial"/>
                        <a:cs typeface="Arial"/>
                      </a:endParaRPr>
                    </a:p>
                    <a:p>
                      <a:pPr>
                        <a:defRPr/>
                      </a:pPr>
                      <a:endParaRPr lang="de-DE" sz="1600">
                        <a:solidFill>
                          <a:schemeClr val="dk1"/>
                        </a:solidFill>
                        <a:latin typeface="Arial"/>
                        <a:ea typeface="Arial"/>
                        <a:cs typeface="Arial"/>
                      </a:endParaRPr>
                    </a:p>
                    <a:p>
                      <a:pPr>
                        <a:defRPr/>
                      </a:pPr>
                      <a:endParaRPr lang="de-DE" sz="1600">
                        <a:solidFill>
                          <a:schemeClr val="dk1"/>
                        </a:solidFill>
                        <a:latin typeface="Arial"/>
                        <a:ea typeface="Arial"/>
                        <a:cs typeface="Arial"/>
                      </a:endParaRPr>
                    </a:p>
                    <a:p>
                      <a:pPr>
                        <a:defRPr/>
                      </a:pPr>
                      <a:r>
                        <a:rPr lang="de-DE" sz="1600">
                          <a:solidFill>
                            <a:schemeClr val="dk1"/>
                          </a:solidFill>
                          <a:latin typeface="Arial"/>
                          <a:ea typeface="Arial"/>
                          <a:cs typeface="Arial"/>
                        </a:rPr>
                        <a:t>FSP 1</a:t>
                      </a:r>
                      <a:endParaRPr lang="de-DE" sz="1600">
                        <a:latin typeface="Arial"/>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r>
                        <a:rPr lang="de-DE" sz="1600">
                          <a:solidFill>
                            <a:schemeClr val="dk1"/>
                          </a:solidFill>
                          <a:latin typeface="Arial"/>
                          <a:ea typeface="Arial"/>
                          <a:cs typeface="Arial"/>
                        </a:rPr>
                        <a:t>mit Wendeplättchen sämtliche Zerlegungen der 8 darstellen und aufschreiben, dann mit Zerlegungskarten Achterfreunde üben</a:t>
                      </a:r>
                      <a:endParaRPr/>
                    </a:p>
                    <a:p>
                      <a:pPr>
                        <a:defRPr/>
                      </a:pPr>
                      <a:endParaRPr lang="de-DE" sz="1600">
                        <a:solidFill>
                          <a:schemeClr val="dk1"/>
                        </a:solidFill>
                        <a:latin typeface="Arial"/>
                        <a:ea typeface="Arial"/>
                        <a:cs typeface="Arial"/>
                      </a:endParaRPr>
                    </a:p>
                    <a:p>
                      <a:pPr marL="0" marR="0" lvl="0" indent="0" algn="l" defTabSz="914400">
                        <a:lnSpc>
                          <a:spcPct val="100000"/>
                        </a:lnSpc>
                        <a:spcBef>
                          <a:spcPts val="0"/>
                        </a:spcBef>
                        <a:spcAft>
                          <a:spcPts val="0"/>
                        </a:spcAft>
                        <a:buClrTx/>
                        <a:buSzTx/>
                        <a:buFontTx/>
                        <a:buNone/>
                        <a:defRPr/>
                      </a:pPr>
                      <a:r>
                        <a:rPr lang="de-DE" sz="1600">
                          <a:solidFill>
                            <a:schemeClr val="dk1"/>
                          </a:solidFill>
                          <a:latin typeface="Arial"/>
                          <a:ea typeface="Arial"/>
                          <a:cs typeface="Calibri"/>
                        </a:rPr>
                        <a:t>Aufgaben (ggf. RR) lösen:</a:t>
                      </a:r>
                      <a:endParaRPr/>
                    </a:p>
                    <a:p>
                      <a:pPr marL="0" marR="0" lvl="0" indent="0" algn="l" defTabSz="914400">
                        <a:lnSpc>
                          <a:spcPct val="100000"/>
                        </a:lnSpc>
                        <a:spcBef>
                          <a:spcPts val="0"/>
                        </a:spcBef>
                        <a:spcAft>
                          <a:spcPts val="0"/>
                        </a:spcAft>
                        <a:buClrTx/>
                        <a:buSzTx/>
                        <a:buFontTx/>
                        <a:buNone/>
                        <a:defRPr/>
                      </a:pPr>
                      <a:r>
                        <a:rPr lang="fr-FR" sz="1600">
                          <a:solidFill>
                            <a:schemeClr val="dk1"/>
                          </a:solidFill>
                          <a:latin typeface="Arial"/>
                          <a:ea typeface="Arial"/>
                          <a:cs typeface="Calibri"/>
                        </a:rPr>
                        <a:t>Plus: 24 + 8, 35 + 8, 47 + 8, 59 + 8, 72 + 8</a:t>
                      </a:r>
                      <a:endParaRPr/>
                    </a:p>
                    <a:p>
                      <a:pPr marL="0" marR="0" lvl="0" indent="0" algn="l" defTabSz="914400">
                        <a:lnSpc>
                          <a:spcPct val="100000"/>
                        </a:lnSpc>
                        <a:spcBef>
                          <a:spcPts val="0"/>
                        </a:spcBef>
                        <a:spcAft>
                          <a:spcPts val="0"/>
                        </a:spcAft>
                        <a:buClrTx/>
                        <a:buSzTx/>
                        <a:buFontTx/>
                        <a:buNone/>
                        <a:defRPr/>
                      </a:pPr>
                      <a:r>
                        <a:rPr lang="fi-FI" sz="1600">
                          <a:solidFill>
                            <a:schemeClr val="dk1"/>
                          </a:solidFill>
                          <a:latin typeface="Arial"/>
                          <a:ea typeface="Arial"/>
                          <a:cs typeface="Calibri"/>
                        </a:rPr>
                        <a:t>Minus: 23 – 9, 32 – 8, 64 – 8, 51 – 8, 70 – 8</a:t>
                      </a:r>
                      <a:endParaRPr/>
                    </a:p>
                    <a:p>
                      <a:pPr marL="0" marR="0" lvl="0" indent="0" algn="l" defTabSz="914400">
                        <a:lnSpc>
                          <a:spcPct val="100000"/>
                        </a:lnSpc>
                        <a:spcBef>
                          <a:spcPts val="0"/>
                        </a:spcBef>
                        <a:spcAft>
                          <a:spcPts val="0"/>
                        </a:spcAft>
                        <a:buClrTx/>
                        <a:buSzTx/>
                        <a:buFontTx/>
                        <a:buNone/>
                        <a:defRPr/>
                      </a:pPr>
                      <a:endParaRPr lang="de-DE" sz="1600">
                        <a:solidFill>
                          <a:schemeClr val="dk1"/>
                        </a:solidFill>
                        <a:latin typeface="Arial"/>
                        <a:ea typeface="Arial"/>
                        <a:cs typeface="Calibri"/>
                      </a:endParaRPr>
                    </a:p>
                    <a:p>
                      <a:pPr marL="0" marR="0" lvl="0" indent="0" algn="l" defTabSz="914400">
                        <a:lnSpc>
                          <a:spcPct val="100000"/>
                        </a:lnSpc>
                        <a:spcBef>
                          <a:spcPts val="0"/>
                        </a:spcBef>
                        <a:spcAft>
                          <a:spcPts val="0"/>
                        </a:spcAft>
                        <a:buClrTx/>
                        <a:buSzTx/>
                        <a:buFontTx/>
                        <a:buNone/>
                        <a:defRPr/>
                      </a:pPr>
                      <a:r>
                        <a:rPr lang="de-DE" sz="1600">
                          <a:solidFill>
                            <a:schemeClr val="dk1"/>
                          </a:solidFill>
                          <a:latin typeface="Arial"/>
                          <a:ea typeface="Arial"/>
                          <a:cs typeface="Calibri"/>
                        </a:rPr>
                        <a:t>Spiel: Mister X</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marL="0" marR="0" lvl="0" indent="0" algn="l" defTabSz="914400">
                        <a:lnSpc>
                          <a:spcPct val="100000"/>
                        </a:lnSpc>
                        <a:spcBef>
                          <a:spcPts val="0"/>
                        </a:spcBef>
                        <a:spcAft>
                          <a:spcPts val="0"/>
                        </a:spcAft>
                        <a:buClrTx/>
                        <a:buSzTx/>
                        <a:buFontTx/>
                        <a:buNone/>
                        <a:defRPr/>
                      </a:pPr>
                      <a:endParaRPr lang="de-DE" sz="1600">
                        <a:latin typeface="Arial"/>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endParaRPr lang="de-DE" sz="1800">
                        <a:latin typeface="Arial"/>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Aufbau einer Förderstunde (Kleingruppe)</a:t>
            </a:r>
            <a:endParaRPr/>
          </a:p>
        </p:txBody>
      </p:sp>
      <p:sp>
        <p:nvSpPr>
          <p:cNvPr id="3" name="Textplatzhalter 2"/>
          <p:cNvSpPr>
            <a:spLocks noGrp="1"/>
          </p:cNvSpPr>
          <p:nvPr>
            <p:ph type="body" sz="quarter" idx="13"/>
          </p:nvPr>
        </p:nvSpPr>
        <p:spPr bwMode="auto"/>
        <p:txBody>
          <a:bodyPr/>
          <a:lstStyle/>
          <a:p>
            <a:pPr marL="457200" indent="-457200">
              <a:buFont typeface="+mj-lt"/>
              <a:buAutoNum type="arabicPeriod"/>
              <a:defRPr/>
            </a:pPr>
            <a:r>
              <a:rPr lang="de-DE" dirty="0"/>
              <a:t>Wiederholung: Wisst ihr noch, was wir letzte Woche gemacht haben?	ca. 2 min</a:t>
            </a:r>
            <a:endParaRPr dirty="0"/>
          </a:p>
          <a:p>
            <a:pPr marL="457200" indent="-457200">
              <a:buFont typeface="+mj-lt"/>
              <a:buAutoNum type="arabicPeriod"/>
              <a:defRPr/>
            </a:pPr>
            <a:r>
              <a:rPr lang="de-DE" dirty="0"/>
              <a:t>Einstieg: Zählaktivitäten							ca. 5–10 min</a:t>
            </a:r>
            <a:endParaRPr dirty="0"/>
          </a:p>
          <a:p>
            <a:pPr marL="457200" indent="-457200">
              <a:buFont typeface="+mj-lt"/>
              <a:buAutoNum type="arabicPeriod"/>
              <a:defRPr/>
            </a:pPr>
            <a:r>
              <a:rPr lang="de-DE" dirty="0"/>
              <a:t>Schwerpunktthema – darin eine besondere Herausforderung			ca. 15–20 min</a:t>
            </a:r>
            <a:endParaRPr dirty="0"/>
          </a:p>
          <a:p>
            <a:pPr marL="457200" indent="-457200">
              <a:buFont typeface="+mj-lt"/>
              <a:buAutoNum type="arabicPeriod"/>
              <a:defRPr/>
            </a:pPr>
            <a:r>
              <a:rPr lang="de-DE" dirty="0"/>
              <a:t>Reflexion: Was haben wir heute gemacht?					ca. 2 min</a:t>
            </a:r>
            <a:endParaRPr dirty="0"/>
          </a:p>
          <a:p>
            <a:pPr marL="457200" indent="-457200">
              <a:buFont typeface="+mj-lt"/>
              <a:buAutoNum type="arabicPeriod"/>
              <a:defRPr/>
            </a:pPr>
            <a:r>
              <a:rPr lang="de-DE" dirty="0"/>
              <a:t>Abschluss: Abwechselnd darf sich ein Kind ein(e) Aktivität/Spiel wünschen.	ca. 5–10 min</a:t>
            </a:r>
            <a:endParaRPr dirty="0"/>
          </a:p>
          <a:p>
            <a:pPr marL="457200" indent="-457200">
              <a:buFont typeface="+mj-lt"/>
              <a:buAutoNum type="arabicPeriod"/>
              <a:defRPr/>
            </a:pPr>
            <a:endParaRPr lang="de-DE" dirty="0"/>
          </a:p>
          <a:p>
            <a:pPr marL="0" indent="0">
              <a:buNone/>
              <a:defRPr/>
            </a:pPr>
            <a:r>
              <a:rPr lang="de-DE" dirty="0">
                <a:sym typeface="Wingdings" panose="05000000000000000000" pitchFamily="2" charset="2"/>
              </a:rPr>
              <a:t></a:t>
            </a:r>
            <a:r>
              <a:rPr lang="de-DE" dirty="0"/>
              <a:t> Wie könnte Lisas 2. Förderstunde aussehen?</a:t>
            </a:r>
          </a:p>
          <a:p>
            <a:pPr marL="457200" indent="-457200">
              <a:buFont typeface="+mj-lt"/>
              <a:buAutoNum type="arabicPeriod"/>
              <a:defRPr/>
            </a:pPr>
            <a:endParaRPr lang="de-DE"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15</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dirty="0"/>
              <a:t>Nach Lisas erster Förderstunde …</a:t>
            </a:r>
            <a:endParaRPr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16</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graphicFrame>
        <p:nvGraphicFramePr>
          <p:cNvPr id="9" name="Tabelle 8"/>
          <p:cNvGraphicFramePr>
            <a:graphicFrameLocks noGrp="1"/>
          </p:cNvGraphicFramePr>
          <p:nvPr>
            <p:extLst>
              <p:ext uri="{D42A27DB-BD31-4B8C-83A1-F6EECF244321}">
                <p14:modId xmlns:p14="http://schemas.microsoft.com/office/powerpoint/2010/main" val="1186940757"/>
              </p:ext>
            </p:extLst>
          </p:nvPr>
        </p:nvGraphicFramePr>
        <p:xfrm>
          <a:off x="300038" y="2204864"/>
          <a:ext cx="11412586" cy="4484088"/>
        </p:xfrm>
        <a:graphic>
          <a:graphicData uri="http://schemas.openxmlformats.org/drawingml/2006/table">
            <a:tbl>
              <a:tblPr firstRow="1" bandRow="1">
                <a:tableStyleId>{5C22544A-7EE6-4342-B048-85BDC9FD1C3A}</a:tableStyleId>
              </a:tblPr>
              <a:tblGrid>
                <a:gridCol w="539378">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3096344">
                  <a:extLst>
                    <a:ext uri="{9D8B030D-6E8A-4147-A177-3AD203B41FA5}">
                      <a16:colId xmlns:a16="http://schemas.microsoft.com/office/drawing/2014/main" val="20003"/>
                    </a:ext>
                  </a:extLst>
                </a:gridCol>
                <a:gridCol w="2149385">
                  <a:extLst>
                    <a:ext uri="{9D8B030D-6E8A-4147-A177-3AD203B41FA5}">
                      <a16:colId xmlns:a16="http://schemas.microsoft.com/office/drawing/2014/main" val="20004"/>
                    </a:ext>
                  </a:extLst>
                </a:gridCol>
                <a:gridCol w="2675151">
                  <a:extLst>
                    <a:ext uri="{9D8B030D-6E8A-4147-A177-3AD203B41FA5}">
                      <a16:colId xmlns:a16="http://schemas.microsoft.com/office/drawing/2014/main" val="20005"/>
                    </a:ext>
                  </a:extLst>
                </a:gridCol>
              </a:tblGrid>
              <a:tr h="978888">
                <a:tc>
                  <a:txBody>
                    <a:bodyPr/>
                    <a:lstStyle/>
                    <a:p>
                      <a:pPr>
                        <a:defRPr/>
                      </a:pPr>
                      <a:r>
                        <a:rPr lang="de-DE" sz="1800">
                          <a:latin typeface="Arial"/>
                        </a:rPr>
                        <a:t>Nr.</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Datum</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FSP/Lernziele</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Förderaktivitäten/-formate</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Beobachtungen</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tc>
                  <a:txBody>
                    <a:bodyPr/>
                    <a:lstStyle/>
                    <a:p>
                      <a:pPr>
                        <a:defRPr/>
                      </a:pPr>
                      <a:r>
                        <a:rPr lang="de-DE" sz="1800">
                          <a:latin typeface="Arial"/>
                        </a:rPr>
                        <a:t>Kommentare und Folgerungen</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solidFill>
                  </a:tcPr>
                </a:tc>
                <a:extLst>
                  <a:ext uri="{0D108BD9-81ED-4DB2-BD59-A6C34878D82A}">
                    <a16:rowId xmlns:a16="http://schemas.microsoft.com/office/drawing/2014/main" val="10000"/>
                  </a:ext>
                </a:extLst>
              </a:tr>
              <a:tr h="3125568">
                <a:tc>
                  <a:txBody>
                    <a:bodyPr/>
                    <a:lstStyle/>
                    <a:p>
                      <a:pPr>
                        <a:defRPr/>
                      </a:pPr>
                      <a:r>
                        <a:rPr lang="de-DE" sz="1600">
                          <a:latin typeface="Arial"/>
                        </a:rPr>
                        <a:t>1</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r>
                        <a:rPr lang="de-DE" sz="1600">
                          <a:latin typeface="Arial"/>
                        </a:rPr>
                        <a:t>22.11.2022</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r>
                        <a:rPr lang="de-DE" sz="1600">
                          <a:latin typeface="Arial"/>
                        </a:rPr>
                        <a:t>FSP 1 / vor und zurück bis 500</a:t>
                      </a:r>
                      <a:endParaRPr/>
                    </a:p>
                    <a:p>
                      <a:pPr>
                        <a:defRPr/>
                      </a:pPr>
                      <a:endParaRPr lang="de-DE" sz="1600">
                        <a:latin typeface="Arial"/>
                      </a:endParaRPr>
                    </a:p>
                    <a:p>
                      <a:pPr>
                        <a:defRPr/>
                      </a:pPr>
                      <a:endParaRPr lang="de-DE" sz="1600">
                        <a:latin typeface="Arial"/>
                      </a:endParaRPr>
                    </a:p>
                    <a:p>
                      <a:pPr>
                        <a:defRPr/>
                      </a:pPr>
                      <a:endParaRPr lang="de-DE" sz="1600">
                        <a:latin typeface="Arial"/>
                      </a:endParaRPr>
                    </a:p>
                    <a:p>
                      <a:pPr>
                        <a:defRPr/>
                      </a:pPr>
                      <a:r>
                        <a:rPr lang="de-DE" sz="1600">
                          <a:latin typeface="Arial"/>
                        </a:rPr>
                        <a:t>FSP 2</a:t>
                      </a:r>
                      <a:endParaRPr/>
                    </a:p>
                    <a:p>
                      <a:pPr>
                        <a:defRPr/>
                      </a:pPr>
                      <a:endParaRPr lang="de-DE" sz="1600">
                        <a:latin typeface="Arial"/>
                      </a:endParaRPr>
                    </a:p>
                    <a:p>
                      <a:pPr>
                        <a:defRPr/>
                      </a:pPr>
                      <a:endParaRPr lang="de-DE" sz="1600">
                        <a:latin typeface="Arial"/>
                      </a:endParaRPr>
                    </a:p>
                    <a:p>
                      <a:pPr>
                        <a:defRPr/>
                      </a:pPr>
                      <a:endParaRPr lang="de-DE" sz="1600">
                        <a:latin typeface="Arial"/>
                      </a:endParaRPr>
                    </a:p>
                    <a:p>
                      <a:pPr>
                        <a:defRPr/>
                      </a:pPr>
                      <a:endParaRPr lang="de-DE" sz="1600">
                        <a:latin typeface="Arial"/>
                      </a:endParaRPr>
                    </a:p>
                    <a:p>
                      <a:pPr>
                        <a:defRPr/>
                      </a:pPr>
                      <a:r>
                        <a:rPr lang="de-DE" sz="1600">
                          <a:latin typeface="Arial"/>
                        </a:rPr>
                        <a:t>FSP 4</a:t>
                      </a:r>
                      <a:endParaRPr/>
                    </a:p>
                    <a:p>
                      <a:pPr>
                        <a:defRPr/>
                      </a:pPr>
                      <a:endParaRPr lang="de-DE" sz="1600">
                        <a:latin typeface="Arial"/>
                      </a:endParaRPr>
                    </a:p>
                    <a:p>
                      <a:pPr>
                        <a:defRPr/>
                      </a:pPr>
                      <a:endParaRPr lang="de-DE" sz="1600">
                        <a:latin typeface="Arial"/>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r>
                        <a:rPr lang="de-DE" sz="1600">
                          <a:latin typeface="Arial"/>
                        </a:rPr>
                        <a:t>vor 49 bis 62, vor 120 bis 135, vor 298 bis 345, rück 51 bis 35, rück 121 bis 98, rück 331 bis 298</a:t>
                      </a:r>
                      <a:endParaRPr/>
                    </a:p>
                    <a:p>
                      <a:pPr>
                        <a:defRPr/>
                      </a:pPr>
                      <a:endParaRPr lang="de-DE" sz="1600">
                        <a:latin typeface="Arial"/>
                      </a:endParaRPr>
                    </a:p>
                    <a:p>
                      <a:pPr marL="0" marR="0" lvl="0" indent="0" algn="l" defTabSz="914400">
                        <a:lnSpc>
                          <a:spcPct val="100000"/>
                        </a:lnSpc>
                        <a:spcBef>
                          <a:spcPts val="0"/>
                        </a:spcBef>
                        <a:spcAft>
                          <a:spcPts val="0"/>
                        </a:spcAft>
                        <a:buClrTx/>
                        <a:buSzTx/>
                        <a:buFontTx/>
                        <a:buNone/>
                        <a:defRPr/>
                      </a:pPr>
                      <a:r>
                        <a:rPr lang="de-DE" sz="1600">
                          <a:latin typeface="Arial"/>
                          <a:cs typeface="Calibri"/>
                        </a:rPr>
                        <a:t>dargestellte Zahlen quasi-simultan erfassen: 9, 18, 47, 98</a:t>
                      </a:r>
                      <a:endParaRPr/>
                    </a:p>
                    <a:p>
                      <a:pPr marL="0" marR="0" lvl="0" indent="0" algn="l" defTabSz="914400">
                        <a:lnSpc>
                          <a:spcPct val="100000"/>
                        </a:lnSpc>
                        <a:spcBef>
                          <a:spcPts val="0"/>
                        </a:spcBef>
                        <a:spcAft>
                          <a:spcPts val="0"/>
                        </a:spcAft>
                        <a:buClrTx/>
                        <a:buSzTx/>
                        <a:buFontTx/>
                        <a:buNone/>
                        <a:defRPr/>
                      </a:pPr>
                      <a:r>
                        <a:rPr lang="de-DE" sz="1600">
                          <a:latin typeface="Arial"/>
                          <a:cs typeface="Calibri"/>
                        </a:rPr>
                        <a:t>Zahlen am RR einstellen: 12, 24, 58, 85</a:t>
                      </a:r>
                      <a:endParaRPr/>
                    </a:p>
                    <a:p>
                      <a:pPr marL="0" marR="0" lvl="0" indent="0" algn="l" defTabSz="914400">
                        <a:lnSpc>
                          <a:spcPct val="100000"/>
                        </a:lnSpc>
                        <a:spcBef>
                          <a:spcPts val="0"/>
                        </a:spcBef>
                        <a:spcAft>
                          <a:spcPts val="0"/>
                        </a:spcAft>
                        <a:buClrTx/>
                        <a:buSzTx/>
                        <a:buFontTx/>
                        <a:buNone/>
                        <a:defRPr/>
                      </a:pPr>
                      <a:endParaRPr lang="de-DE" sz="1600">
                        <a:latin typeface="Arial"/>
                        <a:cs typeface="Calibri"/>
                      </a:endParaRPr>
                    </a:p>
                    <a:p>
                      <a:pPr marL="0" marR="0" lvl="0" indent="0" algn="l" defTabSz="914400">
                        <a:lnSpc>
                          <a:spcPct val="100000"/>
                        </a:lnSpc>
                        <a:spcBef>
                          <a:spcPts val="0"/>
                        </a:spcBef>
                        <a:spcAft>
                          <a:spcPts val="0"/>
                        </a:spcAft>
                        <a:buClrTx/>
                        <a:buSzTx/>
                        <a:buFontTx/>
                        <a:buNone/>
                        <a:defRPr/>
                      </a:pPr>
                      <a:r>
                        <a:rPr lang="de-DE" sz="1600">
                          <a:latin typeface="Arial"/>
                          <a:cs typeface="Calibri"/>
                        </a:rPr>
                        <a:t>Zahlen lesen: 42, 75, 57, 134, 143, 539</a:t>
                      </a:r>
                      <a:endParaRPr/>
                    </a:p>
                    <a:p>
                      <a:pPr marL="0" marR="0" lvl="0" indent="0" algn="l" defTabSz="914400">
                        <a:lnSpc>
                          <a:spcPct val="100000"/>
                        </a:lnSpc>
                        <a:spcBef>
                          <a:spcPts val="0"/>
                        </a:spcBef>
                        <a:spcAft>
                          <a:spcPts val="0"/>
                        </a:spcAft>
                        <a:buClrTx/>
                        <a:buSzTx/>
                        <a:buFontTx/>
                        <a:buNone/>
                        <a:defRPr/>
                      </a:pPr>
                      <a:r>
                        <a:rPr lang="de-DE" sz="1600">
                          <a:latin typeface="Arial"/>
                          <a:cs typeface="Calibri"/>
                        </a:rPr>
                        <a:t>Zahlen schreiben: 67, 89, 76, 147, 378 </a:t>
                      </a:r>
                      <a:endParaRPr lang="de-DE" sz="1600">
                        <a:latin typeface="Arial"/>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marL="0" marR="0" lvl="0" indent="0" algn="l" defTabSz="914400">
                        <a:lnSpc>
                          <a:spcPct val="100000"/>
                        </a:lnSpc>
                        <a:spcBef>
                          <a:spcPts val="0"/>
                        </a:spcBef>
                        <a:spcAft>
                          <a:spcPts val="0"/>
                        </a:spcAft>
                        <a:buClrTx/>
                        <a:buSzTx/>
                        <a:buFontTx/>
                        <a:buNone/>
                        <a:defRPr/>
                      </a:pPr>
                      <a:r>
                        <a:rPr lang="de-DE" sz="1600">
                          <a:latin typeface="Arial"/>
                        </a:rPr>
                        <a:t>Probleme beim Übergang 300/310 und 100/90, stockt bei 300</a:t>
                      </a:r>
                      <a:endParaRPr/>
                    </a:p>
                    <a:p>
                      <a:pPr marL="0" marR="0" lvl="0" indent="0" algn="l" defTabSz="914400">
                        <a:lnSpc>
                          <a:spcPct val="100000"/>
                        </a:lnSpc>
                        <a:spcBef>
                          <a:spcPts val="0"/>
                        </a:spcBef>
                        <a:spcAft>
                          <a:spcPts val="0"/>
                        </a:spcAft>
                        <a:buClrTx/>
                        <a:buSzTx/>
                        <a:buFontTx/>
                        <a:buNone/>
                        <a:defRPr/>
                      </a:pPr>
                      <a:endParaRPr lang="de-DE" sz="1600">
                        <a:latin typeface="Arial"/>
                      </a:endParaRPr>
                    </a:p>
                    <a:p>
                      <a:pPr marL="0" marR="0" lvl="0" indent="0" algn="l" defTabSz="914400">
                        <a:lnSpc>
                          <a:spcPct val="100000"/>
                        </a:lnSpc>
                        <a:spcBef>
                          <a:spcPts val="0"/>
                        </a:spcBef>
                        <a:spcAft>
                          <a:spcPts val="0"/>
                        </a:spcAft>
                        <a:buClrTx/>
                        <a:buSzTx/>
                        <a:buFontTx/>
                        <a:buNone/>
                        <a:defRPr/>
                      </a:pPr>
                      <a:r>
                        <a:rPr lang="de-DE" sz="1600">
                          <a:latin typeface="Arial"/>
                        </a:rPr>
                        <a:t>Keine Probleme</a:t>
                      </a:r>
                      <a:endParaRPr/>
                    </a:p>
                    <a:p>
                      <a:pPr marL="0" marR="0" lvl="0" indent="0" algn="l" defTabSz="914400">
                        <a:lnSpc>
                          <a:spcPct val="100000"/>
                        </a:lnSpc>
                        <a:spcBef>
                          <a:spcPts val="0"/>
                        </a:spcBef>
                        <a:spcAft>
                          <a:spcPts val="0"/>
                        </a:spcAft>
                        <a:buClrTx/>
                        <a:buSzTx/>
                        <a:buFontTx/>
                        <a:buNone/>
                        <a:defRPr/>
                      </a:pPr>
                      <a:endParaRPr lang="de-DE" sz="1600">
                        <a:latin typeface="Arial"/>
                      </a:endParaRPr>
                    </a:p>
                    <a:p>
                      <a:pPr marL="0" marR="0" lvl="0" indent="0" algn="l" defTabSz="914400">
                        <a:lnSpc>
                          <a:spcPct val="100000"/>
                        </a:lnSpc>
                        <a:spcBef>
                          <a:spcPts val="0"/>
                        </a:spcBef>
                        <a:spcAft>
                          <a:spcPts val="0"/>
                        </a:spcAft>
                        <a:buClrTx/>
                        <a:buSzTx/>
                        <a:buFontTx/>
                        <a:buNone/>
                        <a:defRPr/>
                      </a:pPr>
                      <a:r>
                        <a:rPr lang="de-DE" sz="1600">
                          <a:latin typeface="Arial"/>
                        </a:rPr>
                        <a:t>Stockt bei 68 und 86 (Zehnereinst.)</a:t>
                      </a:r>
                      <a:endParaRPr/>
                    </a:p>
                    <a:p>
                      <a:pPr marL="0" marR="0" lvl="0" indent="0" algn="l" defTabSz="914400">
                        <a:lnSpc>
                          <a:spcPct val="100000"/>
                        </a:lnSpc>
                        <a:spcBef>
                          <a:spcPts val="0"/>
                        </a:spcBef>
                        <a:spcAft>
                          <a:spcPts val="0"/>
                        </a:spcAft>
                        <a:buClrTx/>
                        <a:buSzTx/>
                        <a:buFontTx/>
                        <a:buNone/>
                        <a:defRPr/>
                      </a:pPr>
                      <a:endParaRPr lang="de-DE" sz="1600">
                        <a:latin typeface="Arial"/>
                      </a:endParaRPr>
                    </a:p>
                    <a:p>
                      <a:pPr marL="0" marR="0" lvl="0" indent="0" algn="l" defTabSz="914400">
                        <a:lnSpc>
                          <a:spcPct val="100000"/>
                        </a:lnSpc>
                        <a:spcBef>
                          <a:spcPts val="0"/>
                        </a:spcBef>
                        <a:spcAft>
                          <a:spcPts val="0"/>
                        </a:spcAft>
                        <a:buClrTx/>
                        <a:buSzTx/>
                        <a:buFontTx/>
                        <a:buNone/>
                        <a:defRPr/>
                      </a:pPr>
                      <a:r>
                        <a:rPr lang="de-DE" sz="1600">
                          <a:latin typeface="Arial"/>
                        </a:rPr>
                        <a:t>Schreibt invers, wenn sie nicht erinnert wird, stellengerecht zu schreiben</a:t>
                      </a:r>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tc>
                  <a:txBody>
                    <a:bodyPr/>
                    <a:lstStyle/>
                    <a:p>
                      <a:pPr>
                        <a:defRPr/>
                      </a:pPr>
                      <a:r>
                        <a:rPr lang="de-DE" sz="1600" dirty="0">
                          <a:latin typeface="Arial"/>
                        </a:rPr>
                        <a:t>Vor- und Rückwärtszählen zwischen 100 und 500 üben, Übergänge thematisieren</a:t>
                      </a:r>
                      <a:endParaRPr dirty="0"/>
                    </a:p>
                    <a:p>
                      <a:pPr>
                        <a:defRPr/>
                      </a:pPr>
                      <a:endParaRPr lang="de-DE" sz="1600" dirty="0">
                        <a:latin typeface="Arial"/>
                      </a:endParaRPr>
                    </a:p>
                    <a:p>
                      <a:pPr>
                        <a:defRPr/>
                      </a:pPr>
                      <a:endParaRPr lang="de-DE" sz="1600" dirty="0">
                        <a:latin typeface="Arial"/>
                      </a:endParaRPr>
                    </a:p>
                    <a:p>
                      <a:pPr>
                        <a:defRPr/>
                      </a:pPr>
                      <a:endParaRPr lang="de-DE" sz="1600" dirty="0">
                        <a:latin typeface="Arial"/>
                      </a:endParaRPr>
                    </a:p>
                    <a:p>
                      <a:pPr>
                        <a:defRPr/>
                      </a:pPr>
                      <a:r>
                        <a:rPr lang="de-DE" sz="1600" dirty="0">
                          <a:latin typeface="Arial"/>
                        </a:rPr>
                        <a:t>50er-Einteilung der Zehner weiter üben</a:t>
                      </a:r>
                      <a:endParaRPr dirty="0"/>
                    </a:p>
                    <a:p>
                      <a:pPr>
                        <a:defRPr/>
                      </a:pPr>
                      <a:endParaRPr lang="de-DE" sz="1600" dirty="0">
                        <a:latin typeface="Arial"/>
                      </a:endParaRPr>
                    </a:p>
                    <a:p>
                      <a:pPr>
                        <a:defRPr/>
                      </a:pPr>
                      <a:r>
                        <a:rPr lang="de-DE" sz="1600" dirty="0">
                          <a:latin typeface="Arial"/>
                        </a:rPr>
                        <a:t>stellengerechtes Schreiben bei dreistelligen Zahlen weiter üben</a:t>
                      </a:r>
                      <a:endParaRPr dirty="0"/>
                    </a:p>
                    <a:p>
                      <a:pPr>
                        <a:defRPr/>
                      </a:pPr>
                      <a:endParaRPr lang="de-DE" sz="1600" dirty="0">
                        <a:latin typeface="Arial"/>
                      </a:endParaRPr>
                    </a:p>
                  </a:txBody>
                  <a:tcPr>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0A6496">
                        <a:alpha val="30195"/>
                      </a:srgb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300038" y="1324895"/>
            <a:ext cx="5435922" cy="688899"/>
          </a:xfrm>
        </p:spPr>
        <p:txBody>
          <a:bodyPr/>
          <a:lstStyle/>
          <a:p>
            <a:pPr>
              <a:defRPr/>
            </a:pPr>
            <a:r>
              <a:rPr lang="de-DE"/>
              <a:t>Fokus: Förderung des Rechnens im ZR bis 100</a:t>
            </a:r>
            <a:br>
              <a:rPr lang="de-DE"/>
            </a:br>
            <a:endParaRPr lang="de-DE"/>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17</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
        <p:nvSpPr>
          <p:cNvPr id="32" name="Textfeld 31"/>
          <p:cNvSpPr txBox="1"/>
          <p:nvPr/>
        </p:nvSpPr>
        <p:spPr bwMode="auto">
          <a:xfrm>
            <a:off x="11236640" y="5250686"/>
            <a:ext cx="980040" cy="338554"/>
          </a:xfrm>
          <a:prstGeom prst="rect">
            <a:avLst/>
          </a:prstGeom>
          <a:noFill/>
        </p:spPr>
        <p:txBody>
          <a:bodyPr wrap="square" rtlCol="0">
            <a:spAutoFit/>
          </a:bodyPr>
          <a:lstStyle/>
          <a:p>
            <a:pPr algn="l">
              <a:defRPr/>
            </a:pPr>
            <a:r>
              <a:rPr lang="de-DE" sz="1600" dirty="0">
                <a:solidFill>
                  <a:srgbClr val="D23A2D"/>
                </a:solidFill>
                <a:latin typeface="Arial"/>
                <a:cs typeface="Calibri"/>
              </a:rPr>
              <a:t>FSP 6/7</a:t>
            </a:r>
            <a:endParaRPr dirty="0"/>
          </a:p>
        </p:txBody>
      </p:sp>
      <p:graphicFrame>
        <p:nvGraphicFramePr>
          <p:cNvPr id="18" name="Tabelle 17">
            <a:extLst>
              <a:ext uri="{FF2B5EF4-FFF2-40B4-BE49-F238E27FC236}">
                <a16:creationId xmlns:a16="http://schemas.microsoft.com/office/drawing/2014/main" id="{D6F64AA6-7857-4B3A-A9F9-08F45BAABE62}"/>
              </a:ext>
            </a:extLst>
          </p:cNvPr>
          <p:cNvGraphicFramePr>
            <a:graphicFrameLocks noGrp="1"/>
          </p:cNvGraphicFramePr>
          <p:nvPr>
            <p:extLst>
              <p:ext uri="{D42A27DB-BD31-4B8C-83A1-F6EECF244321}">
                <p14:modId xmlns:p14="http://schemas.microsoft.com/office/powerpoint/2010/main" val="3169289485"/>
              </p:ext>
            </p:extLst>
          </p:nvPr>
        </p:nvGraphicFramePr>
        <p:xfrm>
          <a:off x="5807968" y="764704"/>
          <a:ext cx="5425519" cy="5709984"/>
        </p:xfrm>
        <a:graphic>
          <a:graphicData uri="http://schemas.openxmlformats.org/drawingml/2006/table">
            <a:tbl>
              <a:tblPr firstRow="1" firstCol="1" lastRow="1" lastCol="1" bandRow="1" bandCol="1">
                <a:tableStyleId>{5940675A-B579-460E-94D1-54222C63F5DA}</a:tableStyleId>
              </a:tblPr>
              <a:tblGrid>
                <a:gridCol w="1539155">
                  <a:extLst>
                    <a:ext uri="{9D8B030D-6E8A-4147-A177-3AD203B41FA5}">
                      <a16:colId xmlns:a16="http://schemas.microsoft.com/office/drawing/2014/main" val="3339630738"/>
                    </a:ext>
                  </a:extLst>
                </a:gridCol>
                <a:gridCol w="1780825">
                  <a:extLst>
                    <a:ext uri="{9D8B030D-6E8A-4147-A177-3AD203B41FA5}">
                      <a16:colId xmlns:a16="http://schemas.microsoft.com/office/drawing/2014/main" val="67274238"/>
                    </a:ext>
                  </a:extLst>
                </a:gridCol>
                <a:gridCol w="2105539">
                  <a:extLst>
                    <a:ext uri="{9D8B030D-6E8A-4147-A177-3AD203B41FA5}">
                      <a16:colId xmlns:a16="http://schemas.microsoft.com/office/drawing/2014/main" val="2827992330"/>
                    </a:ext>
                  </a:extLst>
                </a:gridCol>
              </a:tblGrid>
              <a:tr h="301995">
                <a:tc>
                  <a:txBody>
                    <a:bodyPr/>
                    <a:lstStyle/>
                    <a:p>
                      <a:pPr algn="ctr">
                        <a:spcAft>
                          <a:spcPts val="0"/>
                        </a:spcAft>
                      </a:pPr>
                      <a:r>
                        <a:rPr lang="de-DE" sz="1100" b="1" dirty="0">
                          <a:effectLst/>
                        </a:rPr>
                        <a:t>Kompetenz</a:t>
                      </a:r>
                    </a:p>
                    <a:p>
                      <a:pPr algn="ctr">
                        <a:spcAft>
                          <a:spcPts val="0"/>
                        </a:spcAft>
                      </a:pPr>
                      <a:r>
                        <a:rPr lang="de-DE" sz="1100" b="1" dirty="0">
                          <a:effectLst/>
                        </a:rPr>
                        <a:t>Inhalt</a:t>
                      </a:r>
                      <a:endParaRPr lang="de-DE" sz="1100" b="1" dirty="0">
                        <a:effectLst/>
                        <a:latin typeface="Times New Roman" panose="02020603050405020304" pitchFamily="18" charset="0"/>
                        <a:ea typeface="SimSun" panose="02010600030101010101" pitchFamily="2" charset="-122"/>
                      </a:endParaRPr>
                    </a:p>
                  </a:txBody>
                  <a:tcPr marL="40497" marR="40497" marT="0" marB="0">
                    <a:solidFill>
                      <a:schemeClr val="accent4"/>
                    </a:solidFill>
                  </a:tcPr>
                </a:tc>
                <a:tc>
                  <a:txBody>
                    <a:bodyPr/>
                    <a:lstStyle/>
                    <a:p>
                      <a:pPr algn="ctr">
                        <a:spcAft>
                          <a:spcPts val="0"/>
                        </a:spcAft>
                      </a:pPr>
                      <a:r>
                        <a:rPr lang="de-DE" sz="1100" b="1">
                          <a:effectLst/>
                        </a:rPr>
                        <a:t>Gelingt gut</a:t>
                      </a:r>
                      <a:endParaRPr lang="de-DE" sz="1100" b="1">
                        <a:effectLst/>
                        <a:latin typeface="Times New Roman" panose="02020603050405020304" pitchFamily="18" charset="0"/>
                        <a:ea typeface="SimSun" panose="02010600030101010101" pitchFamily="2" charset="-122"/>
                      </a:endParaRPr>
                    </a:p>
                  </a:txBody>
                  <a:tcPr marL="40497" marR="40497" marT="0" marB="0">
                    <a:solidFill>
                      <a:schemeClr val="accent4"/>
                    </a:solidFill>
                  </a:tcPr>
                </a:tc>
                <a:tc>
                  <a:txBody>
                    <a:bodyPr/>
                    <a:lstStyle/>
                    <a:p>
                      <a:pPr algn="ctr">
                        <a:spcAft>
                          <a:spcPts val="0"/>
                        </a:spcAft>
                      </a:pPr>
                      <a:r>
                        <a:rPr lang="de-DE" sz="1100" b="1" dirty="0">
                          <a:effectLst/>
                        </a:rPr>
                        <a:t>Förderbereiche</a:t>
                      </a:r>
                      <a:endParaRPr lang="de-DE" sz="1100" b="1" dirty="0">
                        <a:effectLst/>
                        <a:latin typeface="Times New Roman" panose="02020603050405020304" pitchFamily="18" charset="0"/>
                        <a:ea typeface="SimSun" panose="02010600030101010101" pitchFamily="2" charset="-122"/>
                      </a:endParaRPr>
                    </a:p>
                  </a:txBody>
                  <a:tcPr marL="40497" marR="40497" marT="0" marB="0">
                    <a:solidFill>
                      <a:schemeClr val="accent4"/>
                    </a:solidFill>
                  </a:tcPr>
                </a:tc>
                <a:extLst>
                  <a:ext uri="{0D108BD9-81ED-4DB2-BD59-A6C34878D82A}">
                    <a16:rowId xmlns:a16="http://schemas.microsoft.com/office/drawing/2014/main" val="655990549"/>
                  </a:ext>
                </a:extLst>
              </a:tr>
              <a:tr h="1509976">
                <a:tc>
                  <a:txBody>
                    <a:bodyPr/>
                    <a:lstStyle/>
                    <a:p>
                      <a:pPr>
                        <a:spcAft>
                          <a:spcPts val="0"/>
                        </a:spcAft>
                      </a:pPr>
                      <a:r>
                        <a:rPr lang="de-DE" sz="1100" dirty="0">
                          <a:effectLst/>
                        </a:rPr>
                        <a:t>Zählen</a:t>
                      </a:r>
                      <a:endParaRPr lang="de-DE" sz="1100" dirty="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Vorwärtszählen im ZR bis 100</a:t>
                      </a:r>
                    </a:p>
                    <a:p>
                      <a:pPr>
                        <a:spcAft>
                          <a:spcPts val="0"/>
                        </a:spcAft>
                      </a:pPr>
                      <a:r>
                        <a:rPr lang="de-DE" sz="1100">
                          <a:effectLst/>
                        </a:rPr>
                        <a:t> </a:t>
                      </a:r>
                    </a:p>
                    <a:p>
                      <a:pPr>
                        <a:spcAft>
                          <a:spcPts val="0"/>
                        </a:spcAft>
                      </a:pPr>
                      <a:r>
                        <a:rPr lang="de-DE" sz="1100">
                          <a:effectLst/>
                        </a:rPr>
                        <a:t>Vorgänger/Nachfolger bis 100</a:t>
                      </a:r>
                    </a:p>
                    <a:p>
                      <a:pPr>
                        <a:spcAft>
                          <a:spcPts val="0"/>
                        </a:spcAft>
                      </a:pPr>
                      <a:r>
                        <a:rPr lang="de-DE" sz="1100">
                          <a:effectLst/>
                        </a:rPr>
                        <a:t> </a:t>
                      </a:r>
                    </a:p>
                    <a:p>
                      <a:pPr>
                        <a:spcAft>
                          <a:spcPts val="0"/>
                        </a:spcAft>
                      </a:pPr>
                      <a:r>
                        <a:rPr lang="de-DE" sz="1100">
                          <a:effectLst/>
                        </a:rPr>
                        <a:t> </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Vorwärtszählen im ZR bis 1000</a:t>
                      </a:r>
                    </a:p>
                    <a:p>
                      <a:pPr>
                        <a:spcAft>
                          <a:spcPts val="0"/>
                        </a:spcAft>
                      </a:pPr>
                      <a:r>
                        <a:rPr lang="de-DE" sz="1100">
                          <a:effectLst/>
                        </a:rPr>
                        <a:t> </a:t>
                      </a:r>
                    </a:p>
                    <a:p>
                      <a:pPr>
                        <a:spcAft>
                          <a:spcPts val="0"/>
                        </a:spcAft>
                      </a:pPr>
                      <a:r>
                        <a:rPr lang="de-DE" sz="1100">
                          <a:effectLst/>
                        </a:rPr>
                        <a:t>Flüssiges Rückwärtszählen bis 100</a:t>
                      </a:r>
                    </a:p>
                    <a:p>
                      <a:pPr>
                        <a:spcAft>
                          <a:spcPts val="0"/>
                        </a:spcAft>
                      </a:pPr>
                      <a:r>
                        <a:rPr lang="de-DE" sz="1100">
                          <a:effectLst/>
                        </a:rPr>
                        <a:t> </a:t>
                      </a:r>
                    </a:p>
                    <a:p>
                      <a:pPr>
                        <a:spcAft>
                          <a:spcPts val="0"/>
                        </a:spcAft>
                      </a:pPr>
                      <a:r>
                        <a:rPr lang="de-DE" sz="1100">
                          <a:effectLst/>
                        </a:rPr>
                        <a:t>Rückwärtszählen im ZR bis 1000</a:t>
                      </a:r>
                    </a:p>
                    <a:p>
                      <a:pPr>
                        <a:spcAft>
                          <a:spcPts val="0"/>
                        </a:spcAft>
                      </a:pPr>
                      <a:r>
                        <a:rPr lang="de-DE" sz="1100">
                          <a:effectLst/>
                        </a:rPr>
                        <a:t> </a:t>
                      </a:r>
                    </a:p>
                    <a:p>
                      <a:pPr>
                        <a:spcAft>
                          <a:spcPts val="0"/>
                        </a:spcAft>
                      </a:pPr>
                      <a:r>
                        <a:rPr lang="de-DE" sz="1100">
                          <a:effectLst/>
                        </a:rPr>
                        <a:t>(Üben der Zehner- und Hunderterübergänge)</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07427033"/>
                  </a:ext>
                </a:extLst>
              </a:tr>
              <a:tr h="603991">
                <a:tc>
                  <a:txBody>
                    <a:bodyPr/>
                    <a:lstStyle/>
                    <a:p>
                      <a:pPr>
                        <a:spcAft>
                          <a:spcPts val="0"/>
                        </a:spcAft>
                      </a:pPr>
                      <a:r>
                        <a:rPr lang="de-DE" sz="1100">
                          <a:effectLst/>
                        </a:rPr>
                        <a:t>Zahlauffassung und Zahldarstellung am RR</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Quasisimultanes Erkennen im ZR bis 100 (muss häufiger Einer korrigieren)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Zahlen bis 100 einstellen, dabei auch 50er-Struktur nutzen</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668268841"/>
                  </a:ext>
                </a:extLst>
              </a:tr>
              <a:tr h="452993">
                <a:tc>
                  <a:txBody>
                    <a:bodyPr/>
                    <a:lstStyle/>
                    <a:p>
                      <a:pPr>
                        <a:spcAft>
                          <a:spcPts val="0"/>
                        </a:spcAft>
                      </a:pPr>
                      <a:r>
                        <a:rPr lang="de-DE" sz="1100">
                          <a:effectLst/>
                        </a:rPr>
                        <a:t>Zahlauffassung und Zahldarstellung mit MSB</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Zahldarstellung und Zahlauffassung im ZR bis 1000</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Aufgaben zur Materialhandlung bilden</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1211495663"/>
                  </a:ext>
                </a:extLst>
              </a:tr>
              <a:tr h="603991">
                <a:tc>
                  <a:txBody>
                    <a:bodyPr/>
                    <a:lstStyle/>
                    <a:p>
                      <a:pPr>
                        <a:spcAft>
                          <a:spcPts val="0"/>
                        </a:spcAft>
                      </a:pPr>
                      <a:r>
                        <a:rPr lang="de-DE" sz="1100">
                          <a:effectLst/>
                        </a:rPr>
                        <a:t>Zahlen schreiben und </a:t>
                      </a:r>
                      <a:br>
                        <a:rPr lang="de-DE" sz="1100">
                          <a:effectLst/>
                        </a:rPr>
                      </a:br>
                      <a:r>
                        <a:rPr lang="de-DE" sz="1100">
                          <a:effectLst/>
                        </a:rPr>
                        <a:t>lesen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Keine Zahlendreher beim Schreiben</a:t>
                      </a:r>
                    </a:p>
                    <a:p>
                      <a:pPr>
                        <a:spcAft>
                          <a:spcPts val="0"/>
                        </a:spcAft>
                      </a:pPr>
                      <a:r>
                        <a:rPr lang="de-DE" sz="1100">
                          <a:effectLst/>
                        </a:rPr>
                        <a:t> </a:t>
                      </a:r>
                    </a:p>
                    <a:p>
                      <a:pPr>
                        <a:spcAft>
                          <a:spcPts val="0"/>
                        </a:spcAft>
                      </a:pPr>
                      <a:r>
                        <a:rPr lang="de-DE" sz="1100">
                          <a:effectLst/>
                        </a:rPr>
                        <a:t>Lesen der Zahlen </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Ablösung von der inversen Zahlschreibweise</a:t>
                      </a:r>
                    </a:p>
                    <a:p>
                      <a:pPr>
                        <a:spcAft>
                          <a:spcPts val="0"/>
                        </a:spcAft>
                      </a:pPr>
                      <a:r>
                        <a:rPr lang="de-DE" sz="1100" dirty="0">
                          <a:effectLst/>
                        </a:rPr>
                        <a:t> </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1183104886"/>
                  </a:ext>
                </a:extLst>
              </a:tr>
              <a:tr h="747353">
                <a:tc>
                  <a:txBody>
                    <a:bodyPr/>
                    <a:lstStyle/>
                    <a:p>
                      <a:pPr>
                        <a:spcAft>
                          <a:spcPts val="0"/>
                        </a:spcAft>
                      </a:pPr>
                      <a:r>
                        <a:rPr lang="de-DE" sz="1100" dirty="0">
                          <a:effectLst/>
                        </a:rPr>
                        <a:t>Rechnen im ZR bis 20</a:t>
                      </a:r>
                      <a:endParaRPr lang="de-DE" sz="1100" dirty="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Tauschaufgaben </a:t>
                      </a:r>
                    </a:p>
                  </a:txBody>
                  <a:tcPr marL="40497" marR="40497" marT="0" marB="0"/>
                </a:tc>
                <a:tc>
                  <a:txBody>
                    <a:bodyPr/>
                    <a:lstStyle/>
                    <a:p>
                      <a:pPr>
                        <a:spcAft>
                          <a:spcPts val="0"/>
                        </a:spcAft>
                      </a:pPr>
                      <a:r>
                        <a:rPr lang="de-DE" sz="1100" dirty="0">
                          <a:effectLst/>
                        </a:rPr>
                        <a:t>Verdoppeln</a:t>
                      </a:r>
                    </a:p>
                    <a:p>
                      <a:pPr>
                        <a:spcAft>
                          <a:spcPts val="0"/>
                        </a:spcAft>
                      </a:pPr>
                      <a:r>
                        <a:rPr lang="de-DE" sz="1100" dirty="0">
                          <a:effectLst/>
                        </a:rPr>
                        <a:t>Halbieren</a:t>
                      </a:r>
                    </a:p>
                    <a:p>
                      <a:pPr>
                        <a:spcAft>
                          <a:spcPts val="0"/>
                        </a:spcAft>
                      </a:pPr>
                      <a:r>
                        <a:rPr lang="de-DE" sz="1100" dirty="0">
                          <a:effectLst/>
                        </a:rPr>
                        <a:t>Schrittweises Rechnen</a:t>
                      </a:r>
                    </a:p>
                    <a:p>
                      <a:pPr>
                        <a:spcAft>
                          <a:spcPts val="0"/>
                        </a:spcAft>
                      </a:pPr>
                      <a:r>
                        <a:rPr lang="de-DE" sz="1100" dirty="0">
                          <a:effectLst/>
                        </a:rPr>
                        <a:t>Ablösung vom Material</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595032921"/>
                  </a:ext>
                </a:extLst>
              </a:tr>
              <a:tr h="754988">
                <a:tc>
                  <a:txBody>
                    <a:bodyPr/>
                    <a:lstStyle/>
                    <a:p>
                      <a:pPr>
                        <a:spcAft>
                          <a:spcPts val="0"/>
                        </a:spcAft>
                      </a:pPr>
                      <a:r>
                        <a:rPr lang="de-DE" sz="1100">
                          <a:effectLst/>
                        </a:rPr>
                        <a:t>Rechnen im ZR bis 100</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Aufgaben des Typs Z +/– E</a:t>
                      </a:r>
                    </a:p>
                    <a:p>
                      <a:pPr>
                        <a:spcAft>
                          <a:spcPts val="0"/>
                        </a:spcAft>
                      </a:pPr>
                      <a:r>
                        <a:rPr lang="de-DE" sz="1100">
                          <a:effectLst/>
                        </a:rPr>
                        <a:t> </a:t>
                      </a:r>
                    </a:p>
                    <a:p>
                      <a:pPr>
                        <a:spcAft>
                          <a:spcPts val="0"/>
                        </a:spcAft>
                      </a:pPr>
                      <a:r>
                        <a:rPr lang="de-DE" sz="1100">
                          <a:effectLst/>
                        </a:rPr>
                        <a:t>Aufgaben des Typs ZE +/–E</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Aufgaben des Typs ZE +/–Z</a:t>
                      </a:r>
                    </a:p>
                    <a:p>
                      <a:pPr>
                        <a:spcAft>
                          <a:spcPts val="0"/>
                        </a:spcAft>
                      </a:pPr>
                      <a:r>
                        <a:rPr lang="de-DE" sz="1100" dirty="0">
                          <a:effectLst/>
                        </a:rPr>
                        <a:t> </a:t>
                      </a:r>
                    </a:p>
                    <a:p>
                      <a:pPr>
                        <a:spcAft>
                          <a:spcPts val="0"/>
                        </a:spcAft>
                      </a:pPr>
                      <a:r>
                        <a:rPr lang="de-DE" sz="1100" dirty="0">
                          <a:effectLst/>
                        </a:rPr>
                        <a:t>Aufgaben des Typs ZE +/–ZE</a:t>
                      </a:r>
                    </a:p>
                    <a:p>
                      <a:pPr>
                        <a:spcAft>
                          <a:spcPts val="0"/>
                        </a:spcAft>
                      </a:pPr>
                      <a:r>
                        <a:rPr lang="de-DE" sz="1100" dirty="0">
                          <a:effectLst/>
                        </a:rPr>
                        <a:t> </a:t>
                      </a:r>
                    </a:p>
                    <a:p>
                      <a:pPr>
                        <a:spcAft>
                          <a:spcPts val="0"/>
                        </a:spcAft>
                      </a:pPr>
                      <a:r>
                        <a:rPr lang="de-DE" sz="1100" dirty="0">
                          <a:effectLst/>
                        </a:rPr>
                        <a:t>Ablösung vom Material</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3361886618"/>
                  </a:ext>
                </a:extLst>
              </a:tr>
              <a:tr h="301995">
                <a:tc>
                  <a:txBody>
                    <a:bodyPr/>
                    <a:lstStyle/>
                    <a:p>
                      <a:pPr>
                        <a:spcAft>
                          <a:spcPts val="0"/>
                        </a:spcAft>
                      </a:pPr>
                      <a:r>
                        <a:rPr lang="de-DE" sz="1100">
                          <a:effectLst/>
                        </a:rPr>
                        <a:t>Zahlzerlegung</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Zahlzerlegung der 10</a:t>
                      </a:r>
                    </a:p>
                    <a:p>
                      <a:pPr>
                        <a:spcAft>
                          <a:spcPts val="0"/>
                        </a:spcAft>
                      </a:pPr>
                      <a:r>
                        <a:rPr lang="de-DE" sz="1100">
                          <a:effectLst/>
                          <a:sym typeface="Wingdings" panose="05000000000000000000" pitchFamily="2" charset="2"/>
                        </a:rPr>
                        <a:t></a:t>
                      </a:r>
                      <a:r>
                        <a:rPr lang="de-DE" sz="1100">
                          <a:effectLst/>
                        </a:rPr>
                        <a:t> „verliebte Pärchen“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Automatisierung der Zahlzerlegungen 4 – 9 </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4088679663"/>
                  </a:ext>
                </a:extLst>
              </a:tr>
            </a:tbl>
          </a:graphicData>
        </a:graphic>
      </p:graphicFrame>
      <p:sp>
        <p:nvSpPr>
          <p:cNvPr id="21" name="Foliennummernplatzhalter 5">
            <a:extLst>
              <a:ext uri="{FF2B5EF4-FFF2-40B4-BE49-F238E27FC236}">
                <a16:creationId xmlns:a16="http://schemas.microsoft.com/office/drawing/2014/main" id="{AD53E3E8-0DB0-4692-A49C-50F8D941FB09}"/>
              </a:ext>
            </a:extLst>
          </p:cNvPr>
          <p:cNvSpPr txBox="1">
            <a:spLocks/>
          </p:cNvSpPr>
          <p:nvPr/>
        </p:nvSpPr>
        <p:spPr bwMode="auto">
          <a:xfrm>
            <a:off x="11532604" y="6471135"/>
            <a:ext cx="359358" cy="204998"/>
          </a:xfrm>
          <a:prstGeom prst="rect">
            <a:avLst/>
          </a:prstGeom>
        </p:spPr>
        <p:txBody>
          <a:bodyPr vert="horz" wrap="none" lIns="0" tIns="0" rIns="0" bIns="0" rtlCol="0" anchor="t" anchorCtr="0">
            <a:noAutofit/>
          </a:bodyPr>
          <a:lstStyle>
            <a:defPPr>
              <a:defRPr lang="de-DE"/>
            </a:defPPr>
            <a:lvl1pPr marL="0" algn="r" defTabSz="914400">
              <a:defRPr sz="9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a:defRPr/>
            </a:pPr>
            <a:fld id="{968FC3C1-8B2E-4CF4-97FE-57A4E19AC873}" type="slidenum">
              <a:rPr lang="de-DE" smtClean="0"/>
              <a:pPr>
                <a:defRPr/>
              </a:pPr>
              <a:t>17</a:t>
            </a:fld>
            <a:endParaRPr lang="de-DE"/>
          </a:p>
        </p:txBody>
      </p:sp>
      <p:sp>
        <p:nvSpPr>
          <p:cNvPr id="26" name="Rechteck: abgerundete Ecken 25">
            <a:extLst>
              <a:ext uri="{FF2B5EF4-FFF2-40B4-BE49-F238E27FC236}">
                <a16:creationId xmlns:a16="http://schemas.microsoft.com/office/drawing/2014/main" id="{26D1F22E-5140-4C05-BEFA-A72C17149372}"/>
              </a:ext>
            </a:extLst>
          </p:cNvPr>
          <p:cNvSpPr/>
          <p:nvPr/>
        </p:nvSpPr>
        <p:spPr bwMode="auto">
          <a:xfrm>
            <a:off x="9120337" y="1027782"/>
            <a:ext cx="2085079" cy="1759148"/>
          </a:xfrm>
          <a:prstGeom prst="roundRect">
            <a:avLst>
              <a:gd name="adj" fmla="val 16667"/>
            </a:avLst>
          </a:prstGeom>
          <a:noFill/>
          <a:ln w="28575">
            <a:solidFill>
              <a:srgbClr val="50A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33" name="Rechteck: abgerundete Ecken 32">
            <a:extLst>
              <a:ext uri="{FF2B5EF4-FFF2-40B4-BE49-F238E27FC236}">
                <a16:creationId xmlns:a16="http://schemas.microsoft.com/office/drawing/2014/main" id="{50A436C3-CF99-4BD2-B794-5EF4DC92F144}"/>
              </a:ext>
            </a:extLst>
          </p:cNvPr>
          <p:cNvSpPr/>
          <p:nvPr/>
        </p:nvSpPr>
        <p:spPr bwMode="auto">
          <a:xfrm>
            <a:off x="9120337" y="2786930"/>
            <a:ext cx="2099487" cy="565163"/>
          </a:xfrm>
          <a:prstGeom prst="roundRect">
            <a:avLst>
              <a:gd name="adj" fmla="val 16667"/>
            </a:avLst>
          </a:prstGeom>
          <a:noFill/>
          <a:ln w="28575">
            <a:solidFill>
              <a:srgbClr val="50A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34" name="Rechteck: abgerundete Ecken 33">
            <a:extLst>
              <a:ext uri="{FF2B5EF4-FFF2-40B4-BE49-F238E27FC236}">
                <a16:creationId xmlns:a16="http://schemas.microsoft.com/office/drawing/2014/main" id="{83852B37-4988-4860-9758-F992CD561D9F}"/>
              </a:ext>
            </a:extLst>
          </p:cNvPr>
          <p:cNvSpPr/>
          <p:nvPr/>
        </p:nvSpPr>
        <p:spPr bwMode="auto">
          <a:xfrm>
            <a:off x="9117184" y="3878985"/>
            <a:ext cx="2088232" cy="661031"/>
          </a:xfrm>
          <a:prstGeom prst="roundRect">
            <a:avLst>
              <a:gd name="adj" fmla="val 16667"/>
            </a:avLst>
          </a:prstGeom>
          <a:noFill/>
          <a:ln w="28575">
            <a:solidFill>
              <a:srgbClr val="50A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35" name="Rechteck: abgerundete Ecken 34">
            <a:extLst>
              <a:ext uri="{FF2B5EF4-FFF2-40B4-BE49-F238E27FC236}">
                <a16:creationId xmlns:a16="http://schemas.microsoft.com/office/drawing/2014/main" id="{6E3E7659-3F52-4470-95F2-FF1DE19F0F10}"/>
              </a:ext>
            </a:extLst>
          </p:cNvPr>
          <p:cNvSpPr/>
          <p:nvPr/>
        </p:nvSpPr>
        <p:spPr bwMode="auto">
          <a:xfrm>
            <a:off x="9117183" y="6165304"/>
            <a:ext cx="2116303" cy="314283"/>
          </a:xfrm>
          <a:prstGeom prst="roundRect">
            <a:avLst>
              <a:gd name="adj" fmla="val 16667"/>
            </a:avLst>
          </a:prstGeom>
          <a:noFill/>
          <a:ln w="28575">
            <a:solidFill>
              <a:srgbClr val="50A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36" name="Rechteck: abgerundete Ecken 35">
            <a:extLst>
              <a:ext uri="{FF2B5EF4-FFF2-40B4-BE49-F238E27FC236}">
                <a16:creationId xmlns:a16="http://schemas.microsoft.com/office/drawing/2014/main" id="{15C73FB4-EAA3-49E1-98F2-CA31B8DCA672}"/>
              </a:ext>
            </a:extLst>
          </p:cNvPr>
          <p:cNvSpPr/>
          <p:nvPr/>
        </p:nvSpPr>
        <p:spPr bwMode="auto">
          <a:xfrm>
            <a:off x="9117184" y="4869137"/>
            <a:ext cx="2088232" cy="1255055"/>
          </a:xfrm>
          <a:prstGeom prst="roundRect">
            <a:avLst>
              <a:gd name="adj" fmla="val 16667"/>
            </a:avLst>
          </a:prstGeom>
          <a:noFill/>
          <a:ln w="28575">
            <a:solidFill>
              <a:srgbClr val="D23A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37" name="Textfeld 36">
            <a:extLst>
              <a:ext uri="{FF2B5EF4-FFF2-40B4-BE49-F238E27FC236}">
                <a16:creationId xmlns:a16="http://schemas.microsoft.com/office/drawing/2014/main" id="{EE2CBD01-0AC6-4810-90FF-9ECBC1EB26F5}"/>
              </a:ext>
            </a:extLst>
          </p:cNvPr>
          <p:cNvSpPr txBox="1"/>
          <p:nvPr/>
        </p:nvSpPr>
        <p:spPr bwMode="auto">
          <a:xfrm>
            <a:off x="11208569" y="1483433"/>
            <a:ext cx="792087" cy="338554"/>
          </a:xfrm>
          <a:prstGeom prst="rect">
            <a:avLst/>
          </a:prstGeom>
          <a:noFill/>
        </p:spPr>
        <p:txBody>
          <a:bodyPr wrap="square" rtlCol="0">
            <a:spAutoFit/>
          </a:bodyPr>
          <a:lstStyle/>
          <a:p>
            <a:pPr algn="l">
              <a:defRPr/>
            </a:pPr>
            <a:r>
              <a:rPr lang="de-DE" sz="1600" dirty="0">
                <a:solidFill>
                  <a:srgbClr val="50AF2D"/>
                </a:solidFill>
                <a:latin typeface="Arial"/>
                <a:cs typeface="Calibri"/>
              </a:rPr>
              <a:t>FSP 1</a:t>
            </a:r>
            <a:endParaRPr dirty="0"/>
          </a:p>
        </p:txBody>
      </p:sp>
      <p:sp>
        <p:nvSpPr>
          <p:cNvPr id="38" name="Textfeld 37">
            <a:extLst>
              <a:ext uri="{FF2B5EF4-FFF2-40B4-BE49-F238E27FC236}">
                <a16:creationId xmlns:a16="http://schemas.microsoft.com/office/drawing/2014/main" id="{C1CBB6C5-4433-46E0-9245-8BF93A50BB36}"/>
              </a:ext>
            </a:extLst>
          </p:cNvPr>
          <p:cNvSpPr txBox="1"/>
          <p:nvPr/>
        </p:nvSpPr>
        <p:spPr bwMode="auto">
          <a:xfrm>
            <a:off x="11222977" y="2885165"/>
            <a:ext cx="792087" cy="338554"/>
          </a:xfrm>
          <a:prstGeom prst="rect">
            <a:avLst/>
          </a:prstGeom>
          <a:noFill/>
        </p:spPr>
        <p:txBody>
          <a:bodyPr wrap="square" rtlCol="0">
            <a:spAutoFit/>
          </a:bodyPr>
          <a:lstStyle/>
          <a:p>
            <a:pPr algn="l">
              <a:defRPr/>
            </a:pPr>
            <a:r>
              <a:rPr lang="de-DE" sz="1600" dirty="0">
                <a:solidFill>
                  <a:srgbClr val="50AF2D"/>
                </a:solidFill>
                <a:latin typeface="Arial"/>
                <a:cs typeface="Calibri"/>
              </a:rPr>
              <a:t>FSP 2</a:t>
            </a:r>
            <a:endParaRPr dirty="0"/>
          </a:p>
        </p:txBody>
      </p:sp>
      <p:sp>
        <p:nvSpPr>
          <p:cNvPr id="39" name="Textfeld 38">
            <a:extLst>
              <a:ext uri="{FF2B5EF4-FFF2-40B4-BE49-F238E27FC236}">
                <a16:creationId xmlns:a16="http://schemas.microsoft.com/office/drawing/2014/main" id="{5083EE56-35ED-4DB9-B827-159A5060D164}"/>
              </a:ext>
            </a:extLst>
          </p:cNvPr>
          <p:cNvSpPr txBox="1"/>
          <p:nvPr/>
        </p:nvSpPr>
        <p:spPr bwMode="auto">
          <a:xfrm>
            <a:off x="11251200" y="4037180"/>
            <a:ext cx="836024" cy="338554"/>
          </a:xfrm>
          <a:prstGeom prst="rect">
            <a:avLst/>
          </a:prstGeom>
          <a:noFill/>
        </p:spPr>
        <p:txBody>
          <a:bodyPr wrap="square" rtlCol="0">
            <a:spAutoFit/>
          </a:bodyPr>
          <a:lstStyle/>
          <a:p>
            <a:pPr algn="l">
              <a:defRPr/>
            </a:pPr>
            <a:r>
              <a:rPr lang="de-DE" sz="1600">
                <a:solidFill>
                  <a:srgbClr val="50AF2D"/>
                </a:solidFill>
                <a:latin typeface="Arial"/>
                <a:cs typeface="Calibri"/>
              </a:rPr>
              <a:t>FSP 4</a:t>
            </a:r>
            <a:endParaRPr/>
          </a:p>
        </p:txBody>
      </p:sp>
      <p:sp>
        <p:nvSpPr>
          <p:cNvPr id="40" name="Textfeld 39">
            <a:extLst>
              <a:ext uri="{FF2B5EF4-FFF2-40B4-BE49-F238E27FC236}">
                <a16:creationId xmlns:a16="http://schemas.microsoft.com/office/drawing/2014/main" id="{417A9BD8-275F-44FC-8FCD-3BC41DF8AF0E}"/>
              </a:ext>
            </a:extLst>
          </p:cNvPr>
          <p:cNvSpPr txBox="1"/>
          <p:nvPr/>
        </p:nvSpPr>
        <p:spPr bwMode="auto">
          <a:xfrm>
            <a:off x="11222977" y="6206416"/>
            <a:ext cx="792087" cy="338554"/>
          </a:xfrm>
          <a:prstGeom prst="rect">
            <a:avLst/>
          </a:prstGeom>
          <a:noFill/>
        </p:spPr>
        <p:txBody>
          <a:bodyPr wrap="square" rtlCol="0">
            <a:spAutoFit/>
          </a:bodyPr>
          <a:lstStyle/>
          <a:p>
            <a:pPr algn="l">
              <a:defRPr/>
            </a:pPr>
            <a:r>
              <a:rPr lang="de-DE" sz="1600">
                <a:solidFill>
                  <a:srgbClr val="50AF2D"/>
                </a:solidFill>
                <a:latin typeface="Arial"/>
                <a:cs typeface="Calibri"/>
              </a:rPr>
              <a:t>FSP 5</a:t>
            </a:r>
            <a:endParaRPr/>
          </a:p>
        </p:txBody>
      </p:sp>
      <p:sp>
        <p:nvSpPr>
          <p:cNvPr id="41" name="Rechteck: abgerundete Ecken 40">
            <a:extLst>
              <a:ext uri="{FF2B5EF4-FFF2-40B4-BE49-F238E27FC236}">
                <a16:creationId xmlns:a16="http://schemas.microsoft.com/office/drawing/2014/main" id="{FB2243ED-ED21-4ACA-B101-F7927B22787B}"/>
              </a:ext>
            </a:extLst>
          </p:cNvPr>
          <p:cNvSpPr/>
          <p:nvPr/>
        </p:nvSpPr>
        <p:spPr bwMode="auto">
          <a:xfrm>
            <a:off x="9117184" y="3356992"/>
            <a:ext cx="2099487" cy="504033"/>
          </a:xfrm>
          <a:prstGeom prst="roundRect">
            <a:avLst>
              <a:gd name="adj" fmla="val 16667"/>
            </a:avLst>
          </a:prstGeom>
          <a:noFill/>
          <a:ln w="28575">
            <a:solidFill>
              <a:srgbClr val="50A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42" name="Textfeld 41">
            <a:extLst>
              <a:ext uri="{FF2B5EF4-FFF2-40B4-BE49-F238E27FC236}">
                <a16:creationId xmlns:a16="http://schemas.microsoft.com/office/drawing/2014/main" id="{A13B3584-4E48-47E9-A38A-278E6A8C163C}"/>
              </a:ext>
            </a:extLst>
          </p:cNvPr>
          <p:cNvSpPr txBox="1"/>
          <p:nvPr/>
        </p:nvSpPr>
        <p:spPr bwMode="auto">
          <a:xfrm>
            <a:off x="11236640" y="3522494"/>
            <a:ext cx="792087" cy="338554"/>
          </a:xfrm>
          <a:prstGeom prst="rect">
            <a:avLst/>
          </a:prstGeom>
          <a:noFill/>
        </p:spPr>
        <p:txBody>
          <a:bodyPr wrap="square" rtlCol="0">
            <a:spAutoFit/>
          </a:bodyPr>
          <a:lstStyle/>
          <a:p>
            <a:pPr algn="l">
              <a:defRPr/>
            </a:pPr>
            <a:r>
              <a:rPr lang="de-DE" sz="1600">
                <a:solidFill>
                  <a:srgbClr val="50AF2D"/>
                </a:solidFill>
                <a:latin typeface="Arial"/>
                <a:cs typeface="Calibri"/>
              </a:rPr>
              <a:t>FSP 3</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Förderung der Rechenstrategie schrittweises Rechnen</a:t>
            </a:r>
            <a:endParaRPr lang="de-DE" b="0"/>
          </a:p>
        </p:txBody>
      </p:sp>
      <p:sp>
        <p:nvSpPr>
          <p:cNvPr id="3" name="Textplatzhalter 2"/>
          <p:cNvSpPr>
            <a:spLocks noGrp="1"/>
          </p:cNvSpPr>
          <p:nvPr>
            <p:ph type="body" sz="quarter" idx="13"/>
          </p:nvPr>
        </p:nvSpPr>
        <p:spPr bwMode="auto"/>
        <p:txBody>
          <a:bodyPr/>
          <a:lstStyle/>
          <a:p>
            <a:pPr>
              <a:defRPr/>
            </a:pPr>
            <a:endParaRPr lang="de-DE"/>
          </a:p>
          <a:p>
            <a:pPr>
              <a:defRPr/>
            </a:pPr>
            <a:r>
              <a:rPr lang="de-DE" b="1"/>
              <a:t>Schrittweises Rechnen </a:t>
            </a:r>
            <a:r>
              <a:rPr lang="de-DE"/>
              <a:t>wie in 7 + 8 = 7 + 3 + 5 als in höheren Zahlenräumen fortsetzbare Universalstrategie</a:t>
            </a:r>
            <a:endParaRPr/>
          </a:p>
          <a:p>
            <a:pPr>
              <a:defRPr/>
            </a:pPr>
            <a:endParaRPr lang="de-DE"/>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18</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
        <p:nvSpPr>
          <p:cNvPr id="8" name="Textfeld 7"/>
          <p:cNvSpPr txBox="1"/>
          <p:nvPr/>
        </p:nvSpPr>
        <p:spPr bwMode="auto">
          <a:xfrm>
            <a:off x="4636135" y="4239144"/>
            <a:ext cx="1979538" cy="461665"/>
          </a:xfrm>
          <a:prstGeom prst="rect">
            <a:avLst/>
          </a:prstGeom>
          <a:noFill/>
        </p:spPr>
        <p:txBody>
          <a:bodyPr wrap="square" rtlCol="0" anchor="ctr">
            <a:spAutoFit/>
          </a:bodyPr>
          <a:lstStyle/>
          <a:p>
            <a:pPr>
              <a:defRPr/>
            </a:pPr>
            <a:r>
              <a:rPr lang="de-DE" sz="2400"/>
              <a:t>37 + </a:t>
            </a:r>
            <a:r>
              <a:rPr lang="de-DE" sz="2400">
                <a:solidFill>
                  <a:srgbClr val="50AF64"/>
                </a:solidFill>
              </a:rPr>
              <a:t>2</a:t>
            </a:r>
            <a:r>
              <a:rPr lang="de-DE" sz="2400">
                <a:solidFill>
                  <a:srgbClr val="D23A2D"/>
                </a:solidFill>
              </a:rPr>
              <a:t>8</a:t>
            </a:r>
            <a:r>
              <a:rPr lang="de-DE" sz="2400"/>
              <a:t> =</a:t>
            </a:r>
            <a:endParaRPr/>
          </a:p>
        </p:txBody>
      </p:sp>
      <p:sp>
        <p:nvSpPr>
          <p:cNvPr id="9" name="Textfeld 8"/>
          <p:cNvSpPr txBox="1"/>
          <p:nvPr/>
        </p:nvSpPr>
        <p:spPr bwMode="auto">
          <a:xfrm>
            <a:off x="4620517" y="5402175"/>
            <a:ext cx="1979538" cy="461665"/>
          </a:xfrm>
          <a:prstGeom prst="rect">
            <a:avLst/>
          </a:prstGeom>
          <a:noFill/>
        </p:spPr>
        <p:txBody>
          <a:bodyPr wrap="square" rtlCol="0" anchor="ctr">
            <a:spAutoFit/>
          </a:bodyPr>
          <a:lstStyle/>
          <a:p>
            <a:pPr algn="ctr">
              <a:defRPr/>
            </a:pPr>
            <a:r>
              <a:rPr lang="de-DE" sz="2400">
                <a:solidFill>
                  <a:srgbClr val="31A6CF"/>
                </a:solidFill>
              </a:rPr>
              <a:t>57</a:t>
            </a:r>
            <a:r>
              <a:rPr lang="de-DE" sz="2400"/>
              <a:t> +  </a:t>
            </a:r>
            <a:r>
              <a:rPr lang="de-DE" sz="2400">
                <a:solidFill>
                  <a:srgbClr val="D23A2D"/>
                </a:solidFill>
              </a:rPr>
              <a:t>8</a:t>
            </a:r>
            <a:r>
              <a:rPr lang="de-DE" sz="2400"/>
              <a:t> = 65</a:t>
            </a:r>
            <a:endParaRPr/>
          </a:p>
        </p:txBody>
      </p:sp>
      <p:sp>
        <p:nvSpPr>
          <p:cNvPr id="10" name="Textfeld 9"/>
          <p:cNvSpPr txBox="1"/>
          <p:nvPr/>
        </p:nvSpPr>
        <p:spPr bwMode="auto">
          <a:xfrm>
            <a:off x="4620517" y="4836540"/>
            <a:ext cx="1979538" cy="461665"/>
          </a:xfrm>
          <a:prstGeom prst="rect">
            <a:avLst/>
          </a:prstGeom>
          <a:noFill/>
        </p:spPr>
        <p:txBody>
          <a:bodyPr wrap="square" rtlCol="0" anchor="ctr">
            <a:spAutoFit/>
          </a:bodyPr>
          <a:lstStyle/>
          <a:p>
            <a:pPr algn="ctr">
              <a:defRPr/>
            </a:pPr>
            <a:r>
              <a:rPr lang="de-DE" sz="2400"/>
              <a:t>37 + </a:t>
            </a:r>
            <a:r>
              <a:rPr lang="de-DE" sz="2400">
                <a:solidFill>
                  <a:srgbClr val="50AF64"/>
                </a:solidFill>
              </a:rPr>
              <a:t>20</a:t>
            </a:r>
            <a:r>
              <a:rPr lang="de-DE" sz="2400"/>
              <a:t> = </a:t>
            </a:r>
            <a:r>
              <a:rPr lang="de-DE" sz="2400">
                <a:solidFill>
                  <a:srgbClr val="31A6CF"/>
                </a:solidFill>
              </a:rPr>
              <a:t>57</a:t>
            </a:r>
            <a:endParaRPr/>
          </a:p>
        </p:txBody>
      </p:sp>
      <p:sp>
        <p:nvSpPr>
          <p:cNvPr id="11" name="Textfeld 10"/>
          <p:cNvSpPr txBox="1"/>
          <p:nvPr/>
        </p:nvSpPr>
        <p:spPr bwMode="auto">
          <a:xfrm>
            <a:off x="695400" y="4221088"/>
            <a:ext cx="1979538" cy="461665"/>
          </a:xfrm>
          <a:prstGeom prst="rect">
            <a:avLst/>
          </a:prstGeom>
          <a:noFill/>
        </p:spPr>
        <p:txBody>
          <a:bodyPr wrap="square" rtlCol="0" anchor="ctr">
            <a:spAutoFit/>
          </a:bodyPr>
          <a:lstStyle/>
          <a:p>
            <a:pPr>
              <a:defRPr/>
            </a:pPr>
            <a:r>
              <a:rPr lang="de-DE" sz="2400" dirty="0"/>
              <a:t>ZE +/- </a:t>
            </a:r>
            <a:r>
              <a:rPr lang="de-DE" sz="2400" dirty="0">
                <a:solidFill>
                  <a:srgbClr val="50AF64"/>
                </a:solidFill>
              </a:rPr>
              <a:t>Z</a:t>
            </a:r>
            <a:r>
              <a:rPr lang="de-DE" sz="2400" dirty="0">
                <a:solidFill>
                  <a:srgbClr val="D23A2D"/>
                </a:solidFill>
              </a:rPr>
              <a:t>E  </a:t>
            </a:r>
            <a:r>
              <a:rPr lang="de-DE" sz="2400" dirty="0"/>
              <a:t>=</a:t>
            </a:r>
            <a:endParaRPr dirty="0"/>
          </a:p>
        </p:txBody>
      </p:sp>
      <p:sp>
        <p:nvSpPr>
          <p:cNvPr id="12" name="Textfeld 11"/>
          <p:cNvSpPr txBox="1"/>
          <p:nvPr/>
        </p:nvSpPr>
        <p:spPr bwMode="auto">
          <a:xfrm>
            <a:off x="695399" y="4818335"/>
            <a:ext cx="2664297" cy="461665"/>
          </a:xfrm>
          <a:prstGeom prst="rect">
            <a:avLst/>
          </a:prstGeom>
          <a:noFill/>
        </p:spPr>
        <p:txBody>
          <a:bodyPr wrap="square" rtlCol="0" anchor="ctr">
            <a:spAutoFit/>
          </a:bodyPr>
          <a:lstStyle/>
          <a:p>
            <a:pPr>
              <a:defRPr/>
            </a:pPr>
            <a:r>
              <a:rPr lang="de-DE" sz="2400"/>
              <a:t>ZE +/- </a:t>
            </a:r>
            <a:r>
              <a:rPr lang="de-DE" sz="2400">
                <a:solidFill>
                  <a:srgbClr val="50AF64"/>
                </a:solidFill>
              </a:rPr>
              <a:t>Z</a:t>
            </a:r>
            <a:r>
              <a:rPr lang="de-DE" sz="2400">
                <a:solidFill>
                  <a:srgbClr val="D23A2D"/>
                </a:solidFill>
              </a:rPr>
              <a:t>  </a:t>
            </a:r>
            <a:r>
              <a:rPr lang="de-DE" sz="2400"/>
              <a:t>  = </a:t>
            </a:r>
            <a:r>
              <a:rPr lang="de-DE" sz="2400">
                <a:solidFill>
                  <a:srgbClr val="31A6CF"/>
                </a:solidFill>
              </a:rPr>
              <a:t>ZE</a:t>
            </a:r>
            <a:endParaRPr/>
          </a:p>
        </p:txBody>
      </p:sp>
      <p:sp>
        <p:nvSpPr>
          <p:cNvPr id="13" name="Textfeld 12"/>
          <p:cNvSpPr txBox="1"/>
          <p:nvPr/>
        </p:nvSpPr>
        <p:spPr bwMode="auto">
          <a:xfrm>
            <a:off x="695398" y="5402175"/>
            <a:ext cx="1979538" cy="461665"/>
          </a:xfrm>
          <a:prstGeom prst="rect">
            <a:avLst/>
          </a:prstGeom>
          <a:noFill/>
        </p:spPr>
        <p:txBody>
          <a:bodyPr wrap="square" rtlCol="0" anchor="ctr">
            <a:spAutoFit/>
          </a:bodyPr>
          <a:lstStyle/>
          <a:p>
            <a:pPr>
              <a:defRPr/>
            </a:pPr>
            <a:r>
              <a:rPr lang="de-DE" sz="2400">
                <a:solidFill>
                  <a:srgbClr val="31A6CF"/>
                </a:solidFill>
              </a:rPr>
              <a:t>ZE </a:t>
            </a:r>
            <a:r>
              <a:rPr lang="de-DE" sz="2400"/>
              <a:t>+/- </a:t>
            </a:r>
            <a:r>
              <a:rPr lang="de-DE" sz="2400">
                <a:solidFill>
                  <a:srgbClr val="50AF64"/>
                </a:solidFill>
              </a:rPr>
              <a:t>  </a:t>
            </a:r>
            <a:r>
              <a:rPr lang="de-DE" sz="2400">
                <a:solidFill>
                  <a:srgbClr val="D23A2D"/>
                </a:solidFill>
              </a:rPr>
              <a:t>E  </a:t>
            </a:r>
            <a:r>
              <a:rPr lang="de-DE" sz="2400"/>
              <a:t>=</a:t>
            </a:r>
            <a:endParaRPr/>
          </a:p>
        </p:txBody>
      </p:sp>
      <p:sp>
        <p:nvSpPr>
          <p:cNvPr id="14" name="Textfeld 13"/>
          <p:cNvSpPr txBox="1"/>
          <p:nvPr/>
        </p:nvSpPr>
        <p:spPr bwMode="auto">
          <a:xfrm>
            <a:off x="7555866" y="4221088"/>
            <a:ext cx="1979538" cy="461665"/>
          </a:xfrm>
          <a:prstGeom prst="rect">
            <a:avLst/>
          </a:prstGeom>
          <a:noFill/>
        </p:spPr>
        <p:txBody>
          <a:bodyPr wrap="square" rtlCol="0" anchor="ctr">
            <a:spAutoFit/>
          </a:bodyPr>
          <a:lstStyle/>
          <a:p>
            <a:pPr>
              <a:defRPr/>
            </a:pPr>
            <a:r>
              <a:rPr lang="de-DE" sz="2400"/>
              <a:t>37 - </a:t>
            </a:r>
            <a:r>
              <a:rPr lang="de-DE" sz="2400">
                <a:solidFill>
                  <a:srgbClr val="50AF64"/>
                </a:solidFill>
              </a:rPr>
              <a:t>2</a:t>
            </a:r>
            <a:r>
              <a:rPr lang="de-DE" sz="2400">
                <a:solidFill>
                  <a:srgbClr val="D23A2D"/>
                </a:solidFill>
              </a:rPr>
              <a:t>8</a:t>
            </a:r>
            <a:r>
              <a:rPr lang="de-DE" sz="2400"/>
              <a:t> =</a:t>
            </a:r>
            <a:endParaRPr/>
          </a:p>
        </p:txBody>
      </p:sp>
      <p:sp>
        <p:nvSpPr>
          <p:cNvPr id="15" name="Textfeld 14"/>
          <p:cNvSpPr txBox="1"/>
          <p:nvPr/>
        </p:nvSpPr>
        <p:spPr bwMode="auto">
          <a:xfrm>
            <a:off x="7544405" y="5419055"/>
            <a:ext cx="1979538" cy="461665"/>
          </a:xfrm>
          <a:prstGeom prst="rect">
            <a:avLst/>
          </a:prstGeom>
          <a:noFill/>
        </p:spPr>
        <p:txBody>
          <a:bodyPr wrap="square" rtlCol="0" anchor="ctr">
            <a:spAutoFit/>
          </a:bodyPr>
          <a:lstStyle/>
          <a:p>
            <a:pPr>
              <a:defRPr/>
            </a:pPr>
            <a:r>
              <a:rPr lang="de-DE" sz="2400">
                <a:solidFill>
                  <a:srgbClr val="31A6CF"/>
                </a:solidFill>
              </a:rPr>
              <a:t>17</a:t>
            </a:r>
            <a:r>
              <a:rPr lang="de-DE" sz="2400"/>
              <a:t> -   </a:t>
            </a:r>
            <a:r>
              <a:rPr lang="de-DE" sz="2400">
                <a:solidFill>
                  <a:srgbClr val="D23A2D"/>
                </a:solidFill>
              </a:rPr>
              <a:t>8</a:t>
            </a:r>
            <a:r>
              <a:rPr lang="de-DE" sz="2400"/>
              <a:t> =    9</a:t>
            </a:r>
            <a:endParaRPr/>
          </a:p>
        </p:txBody>
      </p:sp>
      <p:sp>
        <p:nvSpPr>
          <p:cNvPr id="16" name="Textfeld 15"/>
          <p:cNvSpPr txBox="1"/>
          <p:nvPr/>
        </p:nvSpPr>
        <p:spPr bwMode="auto">
          <a:xfrm>
            <a:off x="7555866" y="4818335"/>
            <a:ext cx="1979538" cy="461665"/>
          </a:xfrm>
          <a:prstGeom prst="rect">
            <a:avLst/>
          </a:prstGeom>
          <a:noFill/>
        </p:spPr>
        <p:txBody>
          <a:bodyPr wrap="square" rtlCol="0" anchor="ctr">
            <a:spAutoFit/>
          </a:bodyPr>
          <a:lstStyle/>
          <a:p>
            <a:pPr>
              <a:defRPr/>
            </a:pPr>
            <a:r>
              <a:rPr lang="de-DE" sz="2400"/>
              <a:t>37 - </a:t>
            </a:r>
            <a:r>
              <a:rPr lang="de-DE" sz="2400">
                <a:solidFill>
                  <a:srgbClr val="50AF64"/>
                </a:solidFill>
              </a:rPr>
              <a:t>20</a:t>
            </a:r>
            <a:r>
              <a:rPr lang="de-DE" sz="2400"/>
              <a:t> = </a:t>
            </a:r>
            <a:r>
              <a:rPr lang="de-DE" sz="2400">
                <a:solidFill>
                  <a:srgbClr val="31A6CF"/>
                </a:solidFill>
              </a:rPr>
              <a:t>17</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Exkurs: Material </a:t>
            </a:r>
            <a:endParaRPr lang="de-DE" b="0"/>
          </a:p>
        </p:txBody>
      </p:sp>
      <p:sp>
        <p:nvSpPr>
          <p:cNvPr id="3" name="Textplatzhalter 2"/>
          <p:cNvSpPr>
            <a:spLocks noGrp="1"/>
          </p:cNvSpPr>
          <p:nvPr>
            <p:ph type="body" sz="quarter" idx="13"/>
          </p:nvPr>
        </p:nvSpPr>
        <p:spPr bwMode="auto"/>
        <p:txBody>
          <a:bodyPr/>
          <a:lstStyle/>
          <a:p>
            <a:pPr marL="0" indent="0">
              <a:buNone/>
              <a:defRPr/>
            </a:pPr>
            <a:r>
              <a:rPr lang="de-DE" dirty="0"/>
              <a:t>Auswahl geeigneten Materials:</a:t>
            </a:r>
            <a:endParaRPr dirty="0"/>
          </a:p>
          <a:p>
            <a:pPr>
              <a:defRPr/>
            </a:pPr>
            <a:r>
              <a:rPr lang="de-DE" dirty="0"/>
              <a:t>Passung zwischen Material und mathematischem Sachverhalt</a:t>
            </a:r>
            <a:endParaRPr dirty="0"/>
          </a:p>
          <a:p>
            <a:pPr>
              <a:defRPr/>
            </a:pPr>
            <a:r>
              <a:rPr lang="de-DE" dirty="0"/>
              <a:t>Handlungen am Material sollen die Entwicklung operativer Rechenstrategie ermöglichen.</a:t>
            </a:r>
            <a:endParaRPr dirty="0"/>
          </a:p>
          <a:p>
            <a:pPr>
              <a:defRPr/>
            </a:pPr>
            <a:r>
              <a:rPr lang="de-DE" dirty="0"/>
              <a:t>Unstrukturiertes Material vs. strukturiertes Material </a:t>
            </a:r>
            <a:endParaRPr dirty="0"/>
          </a:p>
          <a:p>
            <a:pPr>
              <a:defRPr/>
            </a:pPr>
            <a:r>
              <a:rPr lang="de-DE" dirty="0"/>
              <a:t>Material als Lernstoff</a:t>
            </a:r>
            <a:endParaRPr dirty="0"/>
          </a:p>
          <a:p>
            <a:pPr>
              <a:defRPr/>
            </a:pPr>
            <a:r>
              <a:rPr lang="de-DE" dirty="0"/>
              <a:t>Langfristiges Ziel: Ablösung vom Material </a:t>
            </a:r>
            <a:endParaRPr dirty="0"/>
          </a:p>
          <a:p>
            <a:pPr>
              <a:defRPr/>
            </a:pPr>
            <a:endParaRPr lang="de-DE" dirty="0"/>
          </a:p>
          <a:p>
            <a:pPr marL="0" indent="0">
              <a:buNone/>
              <a:defRPr/>
            </a:pPr>
            <a:r>
              <a:rPr lang="de-DE" dirty="0">
                <a:sym typeface="Wingdings" panose="05000000000000000000" pitchFamily="2" charset="2"/>
              </a:rPr>
              <a:t></a:t>
            </a:r>
            <a:r>
              <a:rPr lang="de-DE" dirty="0"/>
              <a:t> Die Materialhandlung und angestrebte Rechenoperationen und -strategien müssen strukturell übereinstimmen. </a:t>
            </a:r>
            <a:endParaRPr dirty="0"/>
          </a:p>
          <a:p>
            <a:pPr>
              <a:defRPr/>
            </a:pPr>
            <a:endParaRPr lang="de-DE" dirty="0"/>
          </a:p>
          <a:p>
            <a:pPr>
              <a:defRPr/>
            </a:pPr>
            <a:endParaRPr lang="de-DE"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19</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dirty="0">
                <a:cs typeface="Calibri"/>
              </a:rPr>
              <a:t>Informationen zur Nutzung dieses Foliensatzes</a:t>
            </a:r>
            <a:endParaRPr lang="de-DE" b="0" dirty="0"/>
          </a:p>
        </p:txBody>
      </p:sp>
      <p:sp>
        <p:nvSpPr>
          <p:cNvPr id="3" name="Textplatzhalter 2"/>
          <p:cNvSpPr>
            <a:spLocks noGrp="1"/>
          </p:cNvSpPr>
          <p:nvPr>
            <p:ph type="body" sz="quarter" idx="13"/>
          </p:nvPr>
        </p:nvSpPr>
        <p:spPr bwMode="auto"/>
        <p:txBody>
          <a:bodyPr/>
          <a:lstStyle/>
          <a:p>
            <a:pPr>
              <a:defRPr/>
            </a:pPr>
            <a:r>
              <a:rPr lang="de-DE" dirty="0"/>
              <a:t>Dieser Foliensatz wurde im Nachgang an den letzten Seminardurchlauf (2022) erstellt, da sich die Studierenden mehr Einsicht in die Förderung von Kindern mit Rechenschwierigkeiten gewünscht haben.</a:t>
            </a:r>
            <a:endParaRPr dirty="0"/>
          </a:p>
          <a:p>
            <a:pPr>
              <a:defRPr/>
            </a:pPr>
            <a:r>
              <a:rPr lang="de-DE" dirty="0"/>
              <a:t>Da er nicht evaluiert wurde, kann keine Aussage über die Wirksamkeit getroffen werden; gleichwohl wurde er, wie andere Teile des Seminars auch, anhand eines realen Fallbeispiels erstellt, um die Praxis mit der Theorie zu verknüpfen und einen anschaulichen Einblick in die Arbeit einer mathematischen Förderberatungsstelle zu geben.</a:t>
            </a:r>
            <a:endParaRPr dirty="0"/>
          </a:p>
          <a:p>
            <a:pPr>
              <a:defRPr/>
            </a:pPr>
            <a:r>
              <a:rPr lang="de-DE" dirty="0"/>
              <a:t>Er kann am dritten Seminartag in der zweiten Hälfte genutzt und, wenn gewünscht, anstelle des Abschnitts zu EMU und </a:t>
            </a:r>
            <a:r>
              <a:rPr lang="de-DE" dirty="0" err="1"/>
              <a:t>PReScH</a:t>
            </a:r>
            <a:r>
              <a:rPr lang="de-DE" dirty="0"/>
              <a:t> eingesetzt werden.</a:t>
            </a:r>
            <a:endParaRPr dirty="0"/>
          </a:p>
          <a:p>
            <a:pPr>
              <a:defRPr/>
            </a:pPr>
            <a:r>
              <a:rPr lang="de-DE" dirty="0"/>
              <a:t>Inhaltliche Erklärungen finden sich in den Notizen dieser PowerPoint-Präsentation.</a:t>
            </a:r>
            <a:endParaRPr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2</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dirty="0"/>
              <a:t>Passung von Material und Aufgabentyp am Beispiel schrittweisen Rechnens</a:t>
            </a:r>
            <a:endParaRPr lang="de-DE" b="0" dirty="0"/>
          </a:p>
        </p:txBody>
      </p:sp>
      <p:sp>
        <p:nvSpPr>
          <p:cNvPr id="3" name="Textplatzhalter 2"/>
          <p:cNvSpPr>
            <a:spLocks noGrp="1"/>
          </p:cNvSpPr>
          <p:nvPr>
            <p:ph type="body" sz="quarter" idx="13"/>
          </p:nvPr>
        </p:nvSpPr>
        <p:spPr bwMode="auto"/>
        <p:txBody>
          <a:bodyPr/>
          <a:lstStyle/>
          <a:p>
            <a:pPr>
              <a:defRPr/>
            </a:pPr>
            <a:endParaRPr lang="de-DE" dirty="0"/>
          </a:p>
          <a:p>
            <a:pPr marL="0" indent="0">
              <a:buNone/>
              <a:defRPr/>
            </a:pPr>
            <a:r>
              <a:rPr lang="de-DE" dirty="0"/>
              <a:t>Welches Material passt für welchen Aufgabentyp?</a:t>
            </a:r>
            <a:endParaRPr dirty="0"/>
          </a:p>
          <a:p>
            <a:pPr>
              <a:defRPr/>
            </a:pPr>
            <a:r>
              <a:rPr lang="de-DE" dirty="0"/>
              <a:t>ZE +/- Z</a:t>
            </a:r>
            <a:endParaRPr dirty="0"/>
          </a:p>
          <a:p>
            <a:pPr>
              <a:defRPr/>
            </a:pPr>
            <a:r>
              <a:rPr lang="de-DE" dirty="0"/>
              <a:t>ZE +/- E</a:t>
            </a:r>
            <a:endParaRPr dirty="0"/>
          </a:p>
          <a:p>
            <a:pPr>
              <a:defRPr/>
            </a:pPr>
            <a:r>
              <a:rPr lang="de-DE" dirty="0"/>
              <a:t>ZE +/- ZE</a:t>
            </a:r>
            <a:endParaRPr dirty="0"/>
          </a:p>
          <a:p>
            <a:pPr>
              <a:defRPr/>
            </a:pPr>
            <a:endParaRPr lang="de-DE"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20</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solidFill>
                  <a:srgbClr val="000000"/>
                </a:solidFill>
                <a:cs typeface="Calibri"/>
              </a:rPr>
              <a:t>Grundsätze für Therapie und Förderung</a:t>
            </a:r>
            <a:endParaRPr lang="de-DE"/>
          </a:p>
        </p:txBody>
      </p:sp>
      <p:sp>
        <p:nvSpPr>
          <p:cNvPr id="3" name="Textplatzhalter 2"/>
          <p:cNvSpPr>
            <a:spLocks noGrp="1"/>
          </p:cNvSpPr>
          <p:nvPr>
            <p:ph type="body" sz="quarter" idx="13"/>
          </p:nvPr>
        </p:nvSpPr>
        <p:spPr bwMode="auto"/>
        <p:txBody>
          <a:bodyPr/>
          <a:lstStyle/>
          <a:p>
            <a:pPr>
              <a:defRPr/>
            </a:pPr>
            <a:r>
              <a:rPr lang="de-DE" dirty="0"/>
              <a:t>Es gibt kein Material, mit dem Aufgaben des Typs 82 – 35 </a:t>
            </a:r>
            <a:r>
              <a:rPr lang="de-DE" i="1" dirty="0"/>
              <a:t>sinnvoll</a:t>
            </a:r>
            <a:r>
              <a:rPr lang="de-DE" dirty="0"/>
              <a:t> dargestellt werden können. Das nötige „</a:t>
            </a:r>
            <a:r>
              <a:rPr lang="de-DE" b="1" dirty="0"/>
              <a:t>Denkwerkzeug</a:t>
            </a:r>
            <a:r>
              <a:rPr lang="de-DE" dirty="0"/>
              <a:t>“ muss daher schon vorhanden sein.</a:t>
            </a:r>
            <a:endParaRPr dirty="0"/>
          </a:p>
          <a:p>
            <a:pPr>
              <a:defRPr/>
            </a:pPr>
            <a:r>
              <a:rPr lang="de-DE" b="1" dirty="0"/>
              <a:t>Strategien</a:t>
            </a:r>
            <a:r>
              <a:rPr lang="de-DE" dirty="0"/>
              <a:t>, die im ersten Schuljahr </a:t>
            </a:r>
            <a:r>
              <a:rPr lang="de-DE" b="1" dirty="0"/>
              <a:t>am Material </a:t>
            </a:r>
            <a:r>
              <a:rPr lang="de-DE" dirty="0"/>
              <a:t>erarbeitet wurden, kommen jetzt zum Einsatz.</a:t>
            </a:r>
            <a:endParaRPr dirty="0"/>
          </a:p>
          <a:p>
            <a:pPr>
              <a:defRPr/>
            </a:pPr>
            <a:r>
              <a:rPr lang="de-DE" b="1" dirty="0"/>
              <a:t>Schrittweises Rechnen </a:t>
            </a:r>
            <a:r>
              <a:rPr lang="de-DE" dirty="0"/>
              <a:t>als universelle Strategie sollten alle Kinder lernen</a:t>
            </a:r>
            <a:endParaRPr dirty="0"/>
          </a:p>
          <a:p>
            <a:pPr marL="176212" lvl="1" indent="0">
              <a:buNone/>
              <a:defRPr/>
            </a:pPr>
            <a:r>
              <a:rPr lang="de-DE" dirty="0">
                <a:sym typeface="Wingdings" panose="05000000000000000000" pitchFamily="2" charset="2"/>
              </a:rPr>
              <a:t></a:t>
            </a:r>
            <a:r>
              <a:rPr lang="de-DE" dirty="0"/>
              <a:t> weniger fehleranfällig als „Stellenwerte extra“ (Benz, 2005).</a:t>
            </a:r>
            <a:endParaRPr dirty="0"/>
          </a:p>
          <a:p>
            <a:pPr>
              <a:defRPr/>
            </a:pPr>
            <a:r>
              <a:rPr lang="de-DE" dirty="0"/>
              <a:t>Dabei kann das </a:t>
            </a:r>
            <a:r>
              <a:rPr lang="de-DE" b="1" dirty="0"/>
              <a:t>Modell des Ablöseprozesses </a:t>
            </a:r>
            <a:r>
              <a:rPr lang="de-DE" dirty="0"/>
              <a:t>eine hilfreiche Orientierung bei der Ablösung vom Material bieten.</a:t>
            </a:r>
            <a:endParaRPr dirty="0"/>
          </a:p>
          <a:p>
            <a:pPr>
              <a:defRPr/>
            </a:pPr>
            <a:endParaRPr lang="de-DE"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21</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lgn="ctr" defTabSz="455948">
              <a:defRPr/>
            </a:pPr>
            <a:r>
              <a:rPr lang="de-DE">
                <a:cs typeface="Calibri"/>
              </a:rPr>
              <a:t>Tag 3:</a:t>
            </a:r>
            <a:br>
              <a:rPr lang="de-DE"/>
            </a:br>
            <a:br>
              <a:rPr lang="de-DE" sz="1400">
                <a:cs typeface="Calibri"/>
              </a:rPr>
            </a:br>
            <a:r>
              <a:rPr lang="de-DE">
                <a:cs typeface="Calibri"/>
              </a:rPr>
              <a:t>Standardisierte Förderprogramme oder adaptive Förderung?!</a:t>
            </a:r>
            <a:br>
              <a:rPr lang="de-DE"/>
            </a:br>
            <a:br>
              <a:rPr lang="de-DE"/>
            </a:br>
            <a:r>
              <a:rPr lang="de-DE">
                <a:solidFill>
                  <a:srgbClr val="0A6496"/>
                </a:solidFill>
                <a:ea typeface="ＭＳ Ｐゴシック"/>
                <a:cs typeface="Calibri"/>
              </a:rPr>
              <a:t>Adaptive Förderung </a:t>
            </a:r>
            <a:br>
              <a:rPr lang="de-DE">
                <a:solidFill>
                  <a:srgbClr val="0A6496"/>
                </a:solidFill>
              </a:rPr>
            </a:br>
            <a:r>
              <a:rPr lang="de-DE">
                <a:solidFill>
                  <a:srgbClr val="0A6496"/>
                </a:solidFill>
                <a:ea typeface="ＭＳ Ｐゴシック"/>
                <a:cs typeface="Calibri"/>
              </a:rPr>
              <a:t>in Therapie und Unterricht</a:t>
            </a:r>
            <a:endParaRPr lang="de-DE">
              <a:solidFill>
                <a:srgbClr val="0A6496"/>
              </a:solidFill>
            </a:endParaRPr>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3</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cs typeface="Calibri"/>
              </a:rPr>
              <a:t>Ziele und Inhalte</a:t>
            </a:r>
            <a:endParaRPr lang="de-DE" b="0"/>
          </a:p>
        </p:txBody>
      </p:sp>
      <p:sp>
        <p:nvSpPr>
          <p:cNvPr id="3" name="Textplatzhalter 2"/>
          <p:cNvSpPr>
            <a:spLocks noGrp="1"/>
          </p:cNvSpPr>
          <p:nvPr>
            <p:ph type="body" sz="quarter" idx="13"/>
          </p:nvPr>
        </p:nvSpPr>
        <p:spPr bwMode="auto"/>
        <p:txBody>
          <a:bodyPr/>
          <a:lstStyle/>
          <a:p>
            <a:pPr>
              <a:defRPr/>
            </a:pPr>
            <a:r>
              <a:rPr lang="de-DE" dirty="0"/>
              <a:t>Die Förderung von Kindern mit Schwierigkeiten beim Rechenlernen als Aufgabe der Schule erkennen</a:t>
            </a:r>
            <a:endParaRPr dirty="0"/>
          </a:p>
          <a:p>
            <a:pPr>
              <a:defRPr/>
            </a:pPr>
            <a:r>
              <a:rPr lang="de-DE" dirty="0"/>
              <a:t>Wiederholung &amp; Vertiefung: Diagnose am Fallbeispiel</a:t>
            </a:r>
            <a:endParaRPr dirty="0"/>
          </a:p>
          <a:p>
            <a:pPr>
              <a:defRPr/>
            </a:pPr>
            <a:r>
              <a:rPr lang="de-DE" dirty="0"/>
              <a:t>Ein Beispiel für die Konzeption eines individuellen Förderplans kennenlernen</a:t>
            </a:r>
            <a:endParaRPr dirty="0"/>
          </a:p>
          <a:p>
            <a:pPr>
              <a:defRPr/>
            </a:pPr>
            <a:r>
              <a:rPr lang="de-DE" dirty="0"/>
              <a:t>Eine adaptive Förderung am Fallbeispiel planen</a:t>
            </a:r>
            <a:endParaRPr dirty="0"/>
          </a:p>
          <a:p>
            <a:pPr>
              <a:defRPr/>
            </a:pPr>
            <a:r>
              <a:rPr lang="de-DE" dirty="0"/>
              <a:t>Geeignetes Material zur Förderung mathematischer Inhalte reflektieren und auswählen</a:t>
            </a:r>
            <a:endParaRPr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4</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Fallbeispiel Lisa </a:t>
            </a:r>
            <a:endParaRPr lang="de-DE" b="0"/>
          </a:p>
        </p:txBody>
      </p:sp>
      <p:sp>
        <p:nvSpPr>
          <p:cNvPr id="3" name="Textplatzhalter 2"/>
          <p:cNvSpPr>
            <a:spLocks noGrp="1"/>
          </p:cNvSpPr>
          <p:nvPr>
            <p:ph type="body" sz="quarter" idx="13"/>
          </p:nvPr>
        </p:nvSpPr>
        <p:spPr bwMode="auto"/>
        <p:txBody>
          <a:bodyPr/>
          <a:lstStyle/>
          <a:p>
            <a:pPr>
              <a:defRPr/>
            </a:pPr>
            <a:r>
              <a:rPr lang="de-DE" dirty="0"/>
              <a:t>Anfang 4. Schuljahr</a:t>
            </a:r>
            <a:endParaRPr dirty="0"/>
          </a:p>
          <a:p>
            <a:pPr>
              <a:defRPr/>
            </a:pPr>
            <a:r>
              <a:rPr lang="de-DE" dirty="0"/>
              <a:t>Keine Klassenwiederholungen</a:t>
            </a:r>
            <a:endParaRPr dirty="0"/>
          </a:p>
          <a:p>
            <a:pPr>
              <a:defRPr/>
            </a:pPr>
            <a:r>
              <a:rPr lang="de-DE" dirty="0"/>
              <a:t>Von Schulbeginn an Probleme in Mathematik</a:t>
            </a:r>
            <a:endParaRPr dirty="0"/>
          </a:p>
          <a:p>
            <a:pPr>
              <a:defRPr/>
            </a:pPr>
            <a:r>
              <a:rPr lang="de-DE" dirty="0"/>
              <a:t>Unauffällig in allen weiteren Fächern</a:t>
            </a:r>
            <a:endParaRPr dirty="0"/>
          </a:p>
          <a:p>
            <a:pPr>
              <a:defRPr/>
            </a:pPr>
            <a:r>
              <a:rPr lang="de-DE" dirty="0"/>
              <a:t>„Lisa zeigt sich kooperativ, strengt sich an und macht gut mit.“</a:t>
            </a:r>
            <a:endParaRPr dirty="0"/>
          </a:p>
          <a:p>
            <a:pPr>
              <a:defRPr/>
            </a:pPr>
            <a:endParaRPr lang="de-DE" dirty="0"/>
          </a:p>
          <a:p>
            <a:pPr>
              <a:defRPr/>
            </a:pPr>
            <a:endParaRPr lang="de-DE"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5</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300038" y="1324895"/>
            <a:ext cx="5987067" cy="688899"/>
          </a:xfrm>
        </p:spPr>
        <p:txBody>
          <a:bodyPr/>
          <a:lstStyle/>
          <a:p>
            <a:pPr>
              <a:defRPr/>
            </a:pPr>
            <a:r>
              <a:rPr lang="de-DE" dirty="0"/>
              <a:t>Zusammenfassung der diagnostischen Befunde	</a:t>
            </a:r>
            <a:endParaRPr lang="de-DE" b="0"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6</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graphicFrame>
        <p:nvGraphicFramePr>
          <p:cNvPr id="4" name="Tabelle 3">
            <a:extLst>
              <a:ext uri="{FF2B5EF4-FFF2-40B4-BE49-F238E27FC236}">
                <a16:creationId xmlns:a16="http://schemas.microsoft.com/office/drawing/2014/main" id="{F69A53A9-EEB0-4600-BFD8-CB6E845D954F}"/>
              </a:ext>
            </a:extLst>
          </p:cNvPr>
          <p:cNvGraphicFramePr>
            <a:graphicFrameLocks noGrp="1"/>
          </p:cNvGraphicFramePr>
          <p:nvPr>
            <p:extLst>
              <p:ext uri="{D42A27DB-BD31-4B8C-83A1-F6EECF244321}">
                <p14:modId xmlns:p14="http://schemas.microsoft.com/office/powerpoint/2010/main" val="328400364"/>
              </p:ext>
            </p:extLst>
          </p:nvPr>
        </p:nvGraphicFramePr>
        <p:xfrm>
          <a:off x="6287105" y="764704"/>
          <a:ext cx="5425519" cy="5709984"/>
        </p:xfrm>
        <a:graphic>
          <a:graphicData uri="http://schemas.openxmlformats.org/drawingml/2006/table">
            <a:tbl>
              <a:tblPr firstRow="1" firstCol="1" lastRow="1" lastCol="1" bandRow="1" bandCol="1">
                <a:tableStyleId>{5940675A-B579-460E-94D1-54222C63F5DA}</a:tableStyleId>
              </a:tblPr>
              <a:tblGrid>
                <a:gridCol w="1539155">
                  <a:extLst>
                    <a:ext uri="{9D8B030D-6E8A-4147-A177-3AD203B41FA5}">
                      <a16:colId xmlns:a16="http://schemas.microsoft.com/office/drawing/2014/main" val="3339630738"/>
                    </a:ext>
                  </a:extLst>
                </a:gridCol>
                <a:gridCol w="1780825">
                  <a:extLst>
                    <a:ext uri="{9D8B030D-6E8A-4147-A177-3AD203B41FA5}">
                      <a16:colId xmlns:a16="http://schemas.microsoft.com/office/drawing/2014/main" val="67274238"/>
                    </a:ext>
                  </a:extLst>
                </a:gridCol>
                <a:gridCol w="2105539">
                  <a:extLst>
                    <a:ext uri="{9D8B030D-6E8A-4147-A177-3AD203B41FA5}">
                      <a16:colId xmlns:a16="http://schemas.microsoft.com/office/drawing/2014/main" val="2827992330"/>
                    </a:ext>
                  </a:extLst>
                </a:gridCol>
              </a:tblGrid>
              <a:tr h="301995">
                <a:tc>
                  <a:txBody>
                    <a:bodyPr/>
                    <a:lstStyle/>
                    <a:p>
                      <a:pPr algn="ctr">
                        <a:spcAft>
                          <a:spcPts val="0"/>
                        </a:spcAft>
                      </a:pPr>
                      <a:r>
                        <a:rPr lang="de-DE" sz="1100" b="1" dirty="0">
                          <a:effectLst/>
                        </a:rPr>
                        <a:t>Kompetenz</a:t>
                      </a:r>
                    </a:p>
                    <a:p>
                      <a:pPr algn="ctr">
                        <a:spcAft>
                          <a:spcPts val="0"/>
                        </a:spcAft>
                      </a:pPr>
                      <a:r>
                        <a:rPr lang="de-DE" sz="1100" b="1" dirty="0">
                          <a:effectLst/>
                        </a:rPr>
                        <a:t>Inhalt</a:t>
                      </a:r>
                      <a:endParaRPr lang="de-DE" sz="1100" b="1" dirty="0">
                        <a:effectLst/>
                        <a:latin typeface="Times New Roman" panose="02020603050405020304" pitchFamily="18" charset="0"/>
                        <a:ea typeface="SimSun" panose="02010600030101010101" pitchFamily="2" charset="-122"/>
                      </a:endParaRPr>
                    </a:p>
                  </a:txBody>
                  <a:tcPr marL="40497" marR="40497" marT="0" marB="0">
                    <a:solidFill>
                      <a:schemeClr val="accent4"/>
                    </a:solidFill>
                  </a:tcPr>
                </a:tc>
                <a:tc>
                  <a:txBody>
                    <a:bodyPr/>
                    <a:lstStyle/>
                    <a:p>
                      <a:pPr algn="ctr">
                        <a:spcAft>
                          <a:spcPts val="0"/>
                        </a:spcAft>
                      </a:pPr>
                      <a:r>
                        <a:rPr lang="de-DE" sz="1100" b="1">
                          <a:effectLst/>
                        </a:rPr>
                        <a:t>Gelingt gut</a:t>
                      </a:r>
                      <a:endParaRPr lang="de-DE" sz="1100" b="1">
                        <a:effectLst/>
                        <a:latin typeface="Times New Roman" panose="02020603050405020304" pitchFamily="18" charset="0"/>
                        <a:ea typeface="SimSun" panose="02010600030101010101" pitchFamily="2" charset="-122"/>
                      </a:endParaRPr>
                    </a:p>
                  </a:txBody>
                  <a:tcPr marL="40497" marR="40497" marT="0" marB="0">
                    <a:solidFill>
                      <a:schemeClr val="accent4"/>
                    </a:solidFill>
                  </a:tcPr>
                </a:tc>
                <a:tc>
                  <a:txBody>
                    <a:bodyPr/>
                    <a:lstStyle/>
                    <a:p>
                      <a:pPr algn="ctr">
                        <a:spcAft>
                          <a:spcPts val="0"/>
                        </a:spcAft>
                      </a:pPr>
                      <a:r>
                        <a:rPr lang="de-DE" sz="1100" b="1" dirty="0">
                          <a:effectLst/>
                        </a:rPr>
                        <a:t>Förderbereiche</a:t>
                      </a:r>
                      <a:endParaRPr lang="de-DE" sz="1100" b="1" dirty="0">
                        <a:effectLst/>
                        <a:latin typeface="Times New Roman" panose="02020603050405020304" pitchFamily="18" charset="0"/>
                        <a:ea typeface="SimSun" panose="02010600030101010101" pitchFamily="2" charset="-122"/>
                      </a:endParaRPr>
                    </a:p>
                  </a:txBody>
                  <a:tcPr marL="40497" marR="40497" marT="0" marB="0">
                    <a:solidFill>
                      <a:schemeClr val="accent4"/>
                    </a:solidFill>
                  </a:tcPr>
                </a:tc>
                <a:extLst>
                  <a:ext uri="{0D108BD9-81ED-4DB2-BD59-A6C34878D82A}">
                    <a16:rowId xmlns:a16="http://schemas.microsoft.com/office/drawing/2014/main" val="655990549"/>
                  </a:ext>
                </a:extLst>
              </a:tr>
              <a:tr h="1509976">
                <a:tc>
                  <a:txBody>
                    <a:bodyPr/>
                    <a:lstStyle/>
                    <a:p>
                      <a:pPr>
                        <a:spcAft>
                          <a:spcPts val="0"/>
                        </a:spcAft>
                      </a:pPr>
                      <a:r>
                        <a:rPr lang="de-DE" sz="1100" dirty="0">
                          <a:effectLst/>
                        </a:rPr>
                        <a:t>Zählen</a:t>
                      </a:r>
                      <a:endParaRPr lang="de-DE" sz="1100" dirty="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Vorwärtszählen im ZR bis 100</a:t>
                      </a:r>
                    </a:p>
                    <a:p>
                      <a:pPr>
                        <a:spcAft>
                          <a:spcPts val="0"/>
                        </a:spcAft>
                      </a:pPr>
                      <a:r>
                        <a:rPr lang="de-DE" sz="1100">
                          <a:effectLst/>
                        </a:rPr>
                        <a:t> </a:t>
                      </a:r>
                    </a:p>
                    <a:p>
                      <a:pPr>
                        <a:spcAft>
                          <a:spcPts val="0"/>
                        </a:spcAft>
                      </a:pPr>
                      <a:r>
                        <a:rPr lang="de-DE" sz="1100">
                          <a:effectLst/>
                        </a:rPr>
                        <a:t>Vorgänger/Nachfolger bis 100</a:t>
                      </a:r>
                    </a:p>
                    <a:p>
                      <a:pPr>
                        <a:spcAft>
                          <a:spcPts val="0"/>
                        </a:spcAft>
                      </a:pPr>
                      <a:r>
                        <a:rPr lang="de-DE" sz="1100">
                          <a:effectLst/>
                        </a:rPr>
                        <a:t> </a:t>
                      </a:r>
                    </a:p>
                    <a:p>
                      <a:pPr>
                        <a:spcAft>
                          <a:spcPts val="0"/>
                        </a:spcAft>
                      </a:pPr>
                      <a:r>
                        <a:rPr lang="de-DE" sz="1100">
                          <a:effectLst/>
                        </a:rPr>
                        <a:t> </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Vorwärtszählen im ZR bis 1000</a:t>
                      </a:r>
                    </a:p>
                    <a:p>
                      <a:pPr>
                        <a:spcAft>
                          <a:spcPts val="0"/>
                        </a:spcAft>
                      </a:pPr>
                      <a:r>
                        <a:rPr lang="de-DE" sz="1100">
                          <a:effectLst/>
                        </a:rPr>
                        <a:t> </a:t>
                      </a:r>
                    </a:p>
                    <a:p>
                      <a:pPr>
                        <a:spcAft>
                          <a:spcPts val="0"/>
                        </a:spcAft>
                      </a:pPr>
                      <a:r>
                        <a:rPr lang="de-DE" sz="1100">
                          <a:effectLst/>
                        </a:rPr>
                        <a:t>Flüssiges Rückwärtszählen bis 100</a:t>
                      </a:r>
                    </a:p>
                    <a:p>
                      <a:pPr>
                        <a:spcAft>
                          <a:spcPts val="0"/>
                        </a:spcAft>
                      </a:pPr>
                      <a:r>
                        <a:rPr lang="de-DE" sz="1100">
                          <a:effectLst/>
                        </a:rPr>
                        <a:t> </a:t>
                      </a:r>
                    </a:p>
                    <a:p>
                      <a:pPr>
                        <a:spcAft>
                          <a:spcPts val="0"/>
                        </a:spcAft>
                      </a:pPr>
                      <a:r>
                        <a:rPr lang="de-DE" sz="1100">
                          <a:effectLst/>
                        </a:rPr>
                        <a:t>Rückwärtszählen im ZR bis 1000</a:t>
                      </a:r>
                    </a:p>
                    <a:p>
                      <a:pPr>
                        <a:spcAft>
                          <a:spcPts val="0"/>
                        </a:spcAft>
                      </a:pPr>
                      <a:r>
                        <a:rPr lang="de-DE" sz="1100">
                          <a:effectLst/>
                        </a:rPr>
                        <a:t> </a:t>
                      </a:r>
                    </a:p>
                    <a:p>
                      <a:pPr>
                        <a:spcAft>
                          <a:spcPts val="0"/>
                        </a:spcAft>
                      </a:pPr>
                      <a:r>
                        <a:rPr lang="de-DE" sz="1100">
                          <a:effectLst/>
                        </a:rPr>
                        <a:t>(Üben der Zehner- und Hunderterübergänge)</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07427033"/>
                  </a:ext>
                </a:extLst>
              </a:tr>
              <a:tr h="603991">
                <a:tc>
                  <a:txBody>
                    <a:bodyPr/>
                    <a:lstStyle/>
                    <a:p>
                      <a:pPr>
                        <a:spcAft>
                          <a:spcPts val="0"/>
                        </a:spcAft>
                      </a:pPr>
                      <a:r>
                        <a:rPr lang="de-DE" sz="1100">
                          <a:effectLst/>
                        </a:rPr>
                        <a:t>Zahlauffassung und Zahldarstellung am RR</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Quasisimultanes Erkennen im ZR bis 100 (muss häufiger Einer korrigieren)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Zahlen bis 100 einstellen, dabei auch 50er-Struktur nutzen</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668268841"/>
                  </a:ext>
                </a:extLst>
              </a:tr>
              <a:tr h="452993">
                <a:tc>
                  <a:txBody>
                    <a:bodyPr/>
                    <a:lstStyle/>
                    <a:p>
                      <a:pPr>
                        <a:spcAft>
                          <a:spcPts val="0"/>
                        </a:spcAft>
                      </a:pPr>
                      <a:r>
                        <a:rPr lang="de-DE" sz="1100">
                          <a:effectLst/>
                        </a:rPr>
                        <a:t>Zahlauffassung und Zahldarstellung mit MSB</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Zahldarstellung und Zahlauffassung im ZR bis 1000</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Aufgaben zur Materialhandlung bilden</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1211495663"/>
                  </a:ext>
                </a:extLst>
              </a:tr>
              <a:tr h="603991">
                <a:tc>
                  <a:txBody>
                    <a:bodyPr/>
                    <a:lstStyle/>
                    <a:p>
                      <a:pPr>
                        <a:spcAft>
                          <a:spcPts val="0"/>
                        </a:spcAft>
                      </a:pPr>
                      <a:r>
                        <a:rPr lang="de-DE" sz="1100">
                          <a:effectLst/>
                        </a:rPr>
                        <a:t>Zahlen schreiben und </a:t>
                      </a:r>
                      <a:br>
                        <a:rPr lang="de-DE" sz="1100">
                          <a:effectLst/>
                        </a:rPr>
                      </a:br>
                      <a:r>
                        <a:rPr lang="de-DE" sz="1100">
                          <a:effectLst/>
                        </a:rPr>
                        <a:t>lesen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Keine Zahlendreher beim Schreiben</a:t>
                      </a:r>
                    </a:p>
                    <a:p>
                      <a:pPr>
                        <a:spcAft>
                          <a:spcPts val="0"/>
                        </a:spcAft>
                      </a:pPr>
                      <a:r>
                        <a:rPr lang="de-DE" sz="1100">
                          <a:effectLst/>
                        </a:rPr>
                        <a:t> </a:t>
                      </a:r>
                    </a:p>
                    <a:p>
                      <a:pPr>
                        <a:spcAft>
                          <a:spcPts val="0"/>
                        </a:spcAft>
                      </a:pPr>
                      <a:r>
                        <a:rPr lang="de-DE" sz="1100">
                          <a:effectLst/>
                        </a:rPr>
                        <a:t>Lesen der Zahlen </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Ablösung von der inversen Zahlschreibweise</a:t>
                      </a:r>
                    </a:p>
                    <a:p>
                      <a:pPr>
                        <a:spcAft>
                          <a:spcPts val="0"/>
                        </a:spcAft>
                      </a:pPr>
                      <a:r>
                        <a:rPr lang="de-DE" sz="1100">
                          <a:effectLst/>
                        </a:rPr>
                        <a:t> </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1183104886"/>
                  </a:ext>
                </a:extLst>
              </a:tr>
              <a:tr h="747353">
                <a:tc>
                  <a:txBody>
                    <a:bodyPr/>
                    <a:lstStyle/>
                    <a:p>
                      <a:pPr>
                        <a:spcAft>
                          <a:spcPts val="0"/>
                        </a:spcAft>
                      </a:pPr>
                      <a:r>
                        <a:rPr lang="de-DE" sz="1100" dirty="0">
                          <a:effectLst/>
                        </a:rPr>
                        <a:t>Rechnen im ZR bis 20</a:t>
                      </a:r>
                      <a:endParaRPr lang="de-DE" sz="1100" dirty="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Tauschaufgaben </a:t>
                      </a:r>
                    </a:p>
                  </a:txBody>
                  <a:tcPr marL="40497" marR="40497" marT="0" marB="0"/>
                </a:tc>
                <a:tc>
                  <a:txBody>
                    <a:bodyPr/>
                    <a:lstStyle/>
                    <a:p>
                      <a:pPr>
                        <a:spcAft>
                          <a:spcPts val="0"/>
                        </a:spcAft>
                      </a:pPr>
                      <a:r>
                        <a:rPr lang="de-DE" sz="1100" dirty="0">
                          <a:effectLst/>
                        </a:rPr>
                        <a:t>Verdoppeln</a:t>
                      </a:r>
                    </a:p>
                    <a:p>
                      <a:pPr>
                        <a:spcAft>
                          <a:spcPts val="0"/>
                        </a:spcAft>
                      </a:pPr>
                      <a:r>
                        <a:rPr lang="de-DE" sz="1100" dirty="0">
                          <a:effectLst/>
                        </a:rPr>
                        <a:t>Halbieren</a:t>
                      </a:r>
                    </a:p>
                    <a:p>
                      <a:pPr>
                        <a:spcAft>
                          <a:spcPts val="0"/>
                        </a:spcAft>
                      </a:pPr>
                      <a:r>
                        <a:rPr lang="de-DE" sz="1100" dirty="0">
                          <a:effectLst/>
                        </a:rPr>
                        <a:t>Schrittweises Rechnen</a:t>
                      </a:r>
                    </a:p>
                    <a:p>
                      <a:pPr>
                        <a:spcAft>
                          <a:spcPts val="0"/>
                        </a:spcAft>
                      </a:pPr>
                      <a:r>
                        <a:rPr lang="de-DE" sz="1100" dirty="0">
                          <a:effectLst/>
                        </a:rPr>
                        <a:t>Ablösung vom Material</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595032921"/>
                  </a:ext>
                </a:extLst>
              </a:tr>
              <a:tr h="754988">
                <a:tc>
                  <a:txBody>
                    <a:bodyPr/>
                    <a:lstStyle/>
                    <a:p>
                      <a:pPr>
                        <a:spcAft>
                          <a:spcPts val="0"/>
                        </a:spcAft>
                      </a:pPr>
                      <a:r>
                        <a:rPr lang="de-DE" sz="1100">
                          <a:effectLst/>
                        </a:rPr>
                        <a:t>Rechnen im ZR bis 100</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Aufgaben des Typs Z +/– E</a:t>
                      </a:r>
                    </a:p>
                    <a:p>
                      <a:pPr>
                        <a:spcAft>
                          <a:spcPts val="0"/>
                        </a:spcAft>
                      </a:pPr>
                      <a:r>
                        <a:rPr lang="de-DE" sz="1100">
                          <a:effectLst/>
                        </a:rPr>
                        <a:t> </a:t>
                      </a:r>
                    </a:p>
                    <a:p>
                      <a:pPr>
                        <a:spcAft>
                          <a:spcPts val="0"/>
                        </a:spcAft>
                      </a:pPr>
                      <a:r>
                        <a:rPr lang="de-DE" sz="1100">
                          <a:effectLst/>
                        </a:rPr>
                        <a:t>Aufgaben des Typs ZE +/–E</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Aufgaben des Typs ZE +/–Z</a:t>
                      </a:r>
                    </a:p>
                    <a:p>
                      <a:pPr>
                        <a:spcAft>
                          <a:spcPts val="0"/>
                        </a:spcAft>
                      </a:pPr>
                      <a:r>
                        <a:rPr lang="de-DE" sz="1100">
                          <a:effectLst/>
                        </a:rPr>
                        <a:t> </a:t>
                      </a:r>
                    </a:p>
                    <a:p>
                      <a:pPr>
                        <a:spcAft>
                          <a:spcPts val="0"/>
                        </a:spcAft>
                      </a:pPr>
                      <a:r>
                        <a:rPr lang="de-DE" sz="1100">
                          <a:effectLst/>
                        </a:rPr>
                        <a:t>Aufgaben des Typs ZE +/–ZE</a:t>
                      </a:r>
                    </a:p>
                    <a:p>
                      <a:pPr>
                        <a:spcAft>
                          <a:spcPts val="0"/>
                        </a:spcAft>
                      </a:pPr>
                      <a:r>
                        <a:rPr lang="de-DE" sz="1100">
                          <a:effectLst/>
                        </a:rPr>
                        <a:t> </a:t>
                      </a:r>
                    </a:p>
                    <a:p>
                      <a:pPr>
                        <a:spcAft>
                          <a:spcPts val="0"/>
                        </a:spcAft>
                      </a:pPr>
                      <a:r>
                        <a:rPr lang="de-DE" sz="1100">
                          <a:effectLst/>
                        </a:rPr>
                        <a:t>Ablösung vom Material</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3361886618"/>
                  </a:ext>
                </a:extLst>
              </a:tr>
              <a:tr h="301995">
                <a:tc>
                  <a:txBody>
                    <a:bodyPr/>
                    <a:lstStyle/>
                    <a:p>
                      <a:pPr>
                        <a:spcAft>
                          <a:spcPts val="0"/>
                        </a:spcAft>
                      </a:pPr>
                      <a:r>
                        <a:rPr lang="de-DE" sz="1100">
                          <a:effectLst/>
                        </a:rPr>
                        <a:t>Zahlzerlegung</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Zahlzerlegung der 10</a:t>
                      </a:r>
                    </a:p>
                    <a:p>
                      <a:pPr>
                        <a:spcAft>
                          <a:spcPts val="0"/>
                        </a:spcAft>
                      </a:pPr>
                      <a:r>
                        <a:rPr lang="de-DE" sz="1100">
                          <a:effectLst/>
                          <a:sym typeface="Wingdings" panose="05000000000000000000" pitchFamily="2" charset="2"/>
                        </a:rPr>
                        <a:t></a:t>
                      </a:r>
                      <a:r>
                        <a:rPr lang="de-DE" sz="1100">
                          <a:effectLst/>
                        </a:rPr>
                        <a:t> „verliebte Pärchen“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Automatisierung der Zahlzerlegungen 4 – 9 </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408867966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Diagnostische Befunde zum Rechnen und zu Rechenstrategien</a:t>
            </a:r>
            <a:endParaRPr lang="de-DE" b="0"/>
          </a:p>
        </p:txBody>
      </p:sp>
      <p:sp>
        <p:nvSpPr>
          <p:cNvPr id="3" name="Textplatzhalter 2"/>
          <p:cNvSpPr>
            <a:spLocks noGrp="1"/>
          </p:cNvSpPr>
          <p:nvPr>
            <p:ph type="body" sz="quarter" idx="13"/>
          </p:nvPr>
        </p:nvSpPr>
        <p:spPr bwMode="auto"/>
        <p:txBody>
          <a:bodyPr/>
          <a:lstStyle/>
          <a:p>
            <a:pPr>
              <a:defRPr/>
            </a:pPr>
            <a:endParaRPr lang="de-DE" dirty="0"/>
          </a:p>
          <a:p>
            <a:pPr>
              <a:defRPr/>
            </a:pPr>
            <a:endParaRPr lang="de-DE" dirty="0"/>
          </a:p>
          <a:p>
            <a:pPr>
              <a:defRPr/>
            </a:pPr>
            <a:r>
              <a:rPr lang="de-DE" dirty="0"/>
              <a:t>9 + 6 = 13</a:t>
            </a:r>
            <a:endParaRPr dirty="0"/>
          </a:p>
          <a:p>
            <a:pPr marL="0" indent="0">
              <a:buNone/>
              <a:defRPr/>
            </a:pPr>
            <a:r>
              <a:rPr lang="de-DE" dirty="0"/>
              <a:t>„Weil da sieht man auch, wenn man das aufschreibt, das ist dann so, dass man von der 9 bis zu der 10 rechnet. Das sind dann 1, und dann ist es eigentlich so, dass es 14 sind und dann nimmt man einen weg, dann sind es 13.“</a:t>
            </a:r>
            <a:endParaRPr dirty="0"/>
          </a:p>
          <a:p>
            <a:pPr marL="0" indent="0">
              <a:buNone/>
              <a:defRPr/>
            </a:pPr>
            <a:endParaRPr lang="de-DE" dirty="0"/>
          </a:p>
          <a:p>
            <a:pPr>
              <a:defRPr/>
            </a:pPr>
            <a:r>
              <a:rPr lang="de-DE" dirty="0"/>
              <a:t>7 + 8 = 16</a:t>
            </a:r>
            <a:endParaRPr dirty="0"/>
          </a:p>
          <a:p>
            <a:pPr marL="0" indent="0">
              <a:buNone/>
              <a:defRPr/>
            </a:pPr>
            <a:r>
              <a:rPr lang="de-DE" dirty="0"/>
              <a:t>Kann Lösungsweg nicht erklären; am RR: 7 + 3 + 5 = 15.</a:t>
            </a:r>
            <a:endParaRPr dirty="0"/>
          </a:p>
          <a:p>
            <a:pPr>
              <a:defRPr/>
            </a:pPr>
            <a:endParaRPr lang="de-DE" dirty="0"/>
          </a:p>
          <a:p>
            <a:pPr>
              <a:defRPr/>
            </a:pPr>
            <a:endParaRPr lang="de-DE"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7</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graphicFrame>
        <p:nvGraphicFramePr>
          <p:cNvPr id="4" name="Tabelle 3">
            <a:extLst>
              <a:ext uri="{FF2B5EF4-FFF2-40B4-BE49-F238E27FC236}">
                <a16:creationId xmlns:a16="http://schemas.microsoft.com/office/drawing/2014/main" id="{87A443AB-5C16-4EFA-AC62-92702C3B6D04}"/>
              </a:ext>
            </a:extLst>
          </p:cNvPr>
          <p:cNvGraphicFramePr>
            <a:graphicFrameLocks noGrp="1"/>
          </p:cNvGraphicFramePr>
          <p:nvPr>
            <p:extLst>
              <p:ext uri="{D42A27DB-BD31-4B8C-83A1-F6EECF244321}">
                <p14:modId xmlns:p14="http://schemas.microsoft.com/office/powerpoint/2010/main" val="3482568044"/>
              </p:ext>
            </p:extLst>
          </p:nvPr>
        </p:nvGraphicFramePr>
        <p:xfrm>
          <a:off x="5303912" y="2272316"/>
          <a:ext cx="5425519" cy="747353"/>
        </p:xfrm>
        <a:graphic>
          <a:graphicData uri="http://schemas.openxmlformats.org/drawingml/2006/table">
            <a:tbl>
              <a:tblPr firstRow="1" firstCol="1" lastRow="1" lastCol="1" bandRow="1" bandCol="1">
                <a:tableStyleId>{5940675A-B579-460E-94D1-54222C63F5DA}</a:tableStyleId>
              </a:tblPr>
              <a:tblGrid>
                <a:gridCol w="1539155">
                  <a:extLst>
                    <a:ext uri="{9D8B030D-6E8A-4147-A177-3AD203B41FA5}">
                      <a16:colId xmlns:a16="http://schemas.microsoft.com/office/drawing/2014/main" val="2417402463"/>
                    </a:ext>
                  </a:extLst>
                </a:gridCol>
                <a:gridCol w="1780825">
                  <a:extLst>
                    <a:ext uri="{9D8B030D-6E8A-4147-A177-3AD203B41FA5}">
                      <a16:colId xmlns:a16="http://schemas.microsoft.com/office/drawing/2014/main" val="3987906445"/>
                    </a:ext>
                  </a:extLst>
                </a:gridCol>
                <a:gridCol w="2105539">
                  <a:extLst>
                    <a:ext uri="{9D8B030D-6E8A-4147-A177-3AD203B41FA5}">
                      <a16:colId xmlns:a16="http://schemas.microsoft.com/office/drawing/2014/main" val="3522322894"/>
                    </a:ext>
                  </a:extLst>
                </a:gridCol>
              </a:tblGrid>
              <a:tr h="747353">
                <a:tc>
                  <a:txBody>
                    <a:bodyPr/>
                    <a:lstStyle/>
                    <a:p>
                      <a:pPr>
                        <a:spcAft>
                          <a:spcPts val="0"/>
                        </a:spcAft>
                      </a:pPr>
                      <a:r>
                        <a:rPr lang="de-DE" sz="1100" dirty="0">
                          <a:effectLst/>
                        </a:rPr>
                        <a:t>Rechnen im ZR bis 20</a:t>
                      </a:r>
                      <a:endParaRPr lang="de-DE" sz="1100" dirty="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Tauschaufgaben </a:t>
                      </a:r>
                    </a:p>
                  </a:txBody>
                  <a:tcPr marL="40497" marR="40497" marT="0" marB="0"/>
                </a:tc>
                <a:tc>
                  <a:txBody>
                    <a:bodyPr/>
                    <a:lstStyle/>
                    <a:p>
                      <a:pPr>
                        <a:spcAft>
                          <a:spcPts val="0"/>
                        </a:spcAft>
                      </a:pPr>
                      <a:r>
                        <a:rPr lang="de-DE" sz="1100" dirty="0">
                          <a:effectLst/>
                        </a:rPr>
                        <a:t>Verdoppeln</a:t>
                      </a:r>
                    </a:p>
                    <a:p>
                      <a:pPr>
                        <a:spcAft>
                          <a:spcPts val="0"/>
                        </a:spcAft>
                      </a:pPr>
                      <a:r>
                        <a:rPr lang="de-DE" sz="1100" dirty="0">
                          <a:effectLst/>
                        </a:rPr>
                        <a:t>Halbieren</a:t>
                      </a:r>
                    </a:p>
                    <a:p>
                      <a:pPr>
                        <a:spcAft>
                          <a:spcPts val="0"/>
                        </a:spcAft>
                      </a:pPr>
                      <a:r>
                        <a:rPr lang="de-DE" sz="1100" dirty="0">
                          <a:effectLst/>
                        </a:rPr>
                        <a:t>Schrittweises Rechnen</a:t>
                      </a:r>
                    </a:p>
                    <a:p>
                      <a:pPr>
                        <a:spcAft>
                          <a:spcPts val="0"/>
                        </a:spcAft>
                      </a:pPr>
                      <a:r>
                        <a:rPr lang="de-DE" sz="1100" dirty="0">
                          <a:effectLst/>
                        </a:rPr>
                        <a:t>Ablösung vom Material</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194019334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dirty="0"/>
              <a:t>Diagnostische Befunde zum Rechnen und zu Rechenstrategien</a:t>
            </a:r>
            <a:endParaRPr lang="de-DE" b="0" dirty="0"/>
          </a:p>
        </p:txBody>
      </p:sp>
      <p:sp>
        <p:nvSpPr>
          <p:cNvPr id="3" name="Textplatzhalter 2"/>
          <p:cNvSpPr>
            <a:spLocks noGrp="1"/>
          </p:cNvSpPr>
          <p:nvPr>
            <p:ph type="body" sz="quarter" idx="13"/>
          </p:nvPr>
        </p:nvSpPr>
        <p:spPr bwMode="auto"/>
        <p:txBody>
          <a:bodyPr/>
          <a:lstStyle/>
          <a:p>
            <a:pPr>
              <a:defRPr/>
            </a:pPr>
            <a:endParaRPr lang="de-DE" dirty="0"/>
          </a:p>
          <a:p>
            <a:pPr>
              <a:defRPr/>
            </a:pPr>
            <a:endParaRPr lang="de-DE" dirty="0"/>
          </a:p>
          <a:p>
            <a:pPr>
              <a:defRPr/>
            </a:pPr>
            <a:r>
              <a:rPr lang="de-DE" dirty="0"/>
              <a:t>45 + 20 = 55</a:t>
            </a:r>
            <a:endParaRPr dirty="0"/>
          </a:p>
          <a:p>
            <a:pPr marL="0" indent="0">
              <a:buNone/>
              <a:defRPr/>
            </a:pPr>
            <a:r>
              <a:rPr lang="de-DE" dirty="0"/>
              <a:t>„Ich hab erstmal von der 20 die 2 genommen, und von der 42 hab ich die 4 genommen, und die hab ich dann zusammengerechnet, da sind dann 7.“</a:t>
            </a:r>
            <a:endParaRPr dirty="0"/>
          </a:p>
          <a:p>
            <a:pPr marL="0" indent="0">
              <a:buNone/>
              <a:defRPr/>
            </a:pPr>
            <a:r>
              <a:rPr lang="de-DE" dirty="0"/>
              <a:t>– erneuter Ansatz, notiert erst die Aufgabe und dann das Ergebnis „75“.</a:t>
            </a:r>
            <a:endParaRPr dirty="0"/>
          </a:p>
          <a:p>
            <a:pPr marL="0" indent="0">
              <a:buNone/>
              <a:defRPr/>
            </a:pPr>
            <a:r>
              <a:rPr lang="de-DE" dirty="0"/>
              <a:t>„Ich habe von der 20 erstmal die 2 genommen, und dann hab ich von der 45 die 4 genommen, das macht 7, und dann hab ich von der 20 die 0 genommen, von der 45 hab ich die 5 genommen. Dann hab ich die 7 und die 5 zusammengetan, weil 5 + 0 macht nämlich 5, und dann habe ich die 5 mit der 7 zusammengetan.“</a:t>
            </a:r>
            <a:endParaRPr dirty="0"/>
          </a:p>
          <a:p>
            <a:pPr marL="0" indent="0">
              <a:buNone/>
              <a:defRPr/>
            </a:pPr>
            <a:endParaRPr lang="de-DE" dirty="0"/>
          </a:p>
          <a:p>
            <a:pPr>
              <a:defRPr/>
            </a:pPr>
            <a:endParaRPr lang="de-DE" dirty="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8</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graphicFrame>
        <p:nvGraphicFramePr>
          <p:cNvPr id="4" name="Tabelle 3">
            <a:extLst>
              <a:ext uri="{FF2B5EF4-FFF2-40B4-BE49-F238E27FC236}">
                <a16:creationId xmlns:a16="http://schemas.microsoft.com/office/drawing/2014/main" id="{334F4DA7-6739-4D6C-B478-86027E556A5D}"/>
              </a:ext>
            </a:extLst>
          </p:cNvPr>
          <p:cNvGraphicFramePr>
            <a:graphicFrameLocks noGrp="1"/>
          </p:cNvGraphicFramePr>
          <p:nvPr>
            <p:extLst>
              <p:ext uri="{D42A27DB-BD31-4B8C-83A1-F6EECF244321}">
                <p14:modId xmlns:p14="http://schemas.microsoft.com/office/powerpoint/2010/main" val="4173760522"/>
              </p:ext>
            </p:extLst>
          </p:nvPr>
        </p:nvGraphicFramePr>
        <p:xfrm>
          <a:off x="5303912" y="2276872"/>
          <a:ext cx="5425519" cy="747353"/>
        </p:xfrm>
        <a:graphic>
          <a:graphicData uri="http://schemas.openxmlformats.org/drawingml/2006/table">
            <a:tbl>
              <a:tblPr firstRow="1" firstCol="1" lastRow="1" lastCol="1" bandRow="1" bandCol="1">
                <a:tableStyleId>{5940675A-B579-460E-94D1-54222C63F5DA}</a:tableStyleId>
              </a:tblPr>
              <a:tblGrid>
                <a:gridCol w="1539155">
                  <a:extLst>
                    <a:ext uri="{9D8B030D-6E8A-4147-A177-3AD203B41FA5}">
                      <a16:colId xmlns:a16="http://schemas.microsoft.com/office/drawing/2014/main" val="2107108616"/>
                    </a:ext>
                  </a:extLst>
                </a:gridCol>
                <a:gridCol w="1780825">
                  <a:extLst>
                    <a:ext uri="{9D8B030D-6E8A-4147-A177-3AD203B41FA5}">
                      <a16:colId xmlns:a16="http://schemas.microsoft.com/office/drawing/2014/main" val="699259754"/>
                    </a:ext>
                  </a:extLst>
                </a:gridCol>
                <a:gridCol w="2105539">
                  <a:extLst>
                    <a:ext uri="{9D8B030D-6E8A-4147-A177-3AD203B41FA5}">
                      <a16:colId xmlns:a16="http://schemas.microsoft.com/office/drawing/2014/main" val="3025346123"/>
                    </a:ext>
                  </a:extLst>
                </a:gridCol>
              </a:tblGrid>
              <a:tr h="747353">
                <a:tc>
                  <a:txBody>
                    <a:bodyPr/>
                    <a:lstStyle/>
                    <a:p>
                      <a:pPr>
                        <a:spcAft>
                          <a:spcPts val="0"/>
                        </a:spcAft>
                      </a:pPr>
                      <a:r>
                        <a:rPr lang="de-DE" sz="1100" dirty="0">
                          <a:effectLst/>
                        </a:rPr>
                        <a:t>Rechnen im ZR bis 20</a:t>
                      </a:r>
                      <a:endParaRPr lang="de-DE" sz="1100" dirty="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Tauschaufgaben </a:t>
                      </a:r>
                    </a:p>
                  </a:txBody>
                  <a:tcPr marL="40497" marR="40497" marT="0" marB="0"/>
                </a:tc>
                <a:tc>
                  <a:txBody>
                    <a:bodyPr/>
                    <a:lstStyle/>
                    <a:p>
                      <a:pPr>
                        <a:spcAft>
                          <a:spcPts val="0"/>
                        </a:spcAft>
                      </a:pPr>
                      <a:r>
                        <a:rPr lang="de-DE" sz="1100" dirty="0">
                          <a:effectLst/>
                        </a:rPr>
                        <a:t>Verdoppeln</a:t>
                      </a:r>
                    </a:p>
                    <a:p>
                      <a:pPr>
                        <a:spcAft>
                          <a:spcPts val="0"/>
                        </a:spcAft>
                      </a:pPr>
                      <a:r>
                        <a:rPr lang="de-DE" sz="1100" dirty="0">
                          <a:effectLst/>
                        </a:rPr>
                        <a:t>Halbieren</a:t>
                      </a:r>
                    </a:p>
                    <a:p>
                      <a:pPr>
                        <a:spcAft>
                          <a:spcPts val="0"/>
                        </a:spcAft>
                      </a:pPr>
                      <a:r>
                        <a:rPr lang="de-DE" sz="1100" dirty="0">
                          <a:effectLst/>
                        </a:rPr>
                        <a:t>Schrittweises Rechnen</a:t>
                      </a:r>
                    </a:p>
                    <a:p>
                      <a:pPr>
                        <a:spcAft>
                          <a:spcPts val="0"/>
                        </a:spcAft>
                      </a:pPr>
                      <a:r>
                        <a:rPr lang="de-DE" sz="1100" dirty="0">
                          <a:effectLst/>
                        </a:rPr>
                        <a:t>Ablösung vom Material</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45993713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Von der Diagnose… </a:t>
            </a:r>
            <a:endParaRPr lang="de-DE" b="0"/>
          </a:p>
        </p:txBody>
      </p:sp>
      <p:sp>
        <p:nvSpPr>
          <p:cNvPr id="6" name="Foliennummernplatzhalter 5"/>
          <p:cNvSpPr>
            <a:spLocks noGrp="1"/>
          </p:cNvSpPr>
          <p:nvPr>
            <p:ph type="sldNum" sz="quarter" idx="12"/>
          </p:nvPr>
        </p:nvSpPr>
        <p:spPr bwMode="auto"/>
        <p:txBody>
          <a:bodyPr/>
          <a:lstStyle/>
          <a:p>
            <a:pPr>
              <a:defRPr/>
            </a:pPr>
            <a:fld id="{968FC3C1-8B2E-4CF4-97FE-57A4E19AC873}" type="slidenum">
              <a:rPr lang="de-DE"/>
              <a:t>9</a:t>
            </a:fld>
            <a:endParaRPr lang="de-DE"/>
          </a:p>
        </p:txBody>
      </p:sp>
      <p:pic>
        <p:nvPicPr>
          <p:cNvPr id="7" name="Grafik 6"/>
          <p:cNvPicPr>
            <a:picLocks noChangeAspect="1"/>
          </p:cNvPicPr>
          <p:nvPr/>
        </p:nvPicPr>
        <p:blipFill>
          <a:blip r:embed="rId3">
            <a:clrChange>
              <a:clrFrom>
                <a:srgbClr val="000000">
                  <a:alpha val="0"/>
                </a:srgbClr>
              </a:clrFrom>
              <a:clrTo>
                <a:srgbClr val="000000">
                  <a:alpha val="0"/>
                </a:srgbClr>
              </a:clrTo>
            </a:clrChange>
          </a:blip>
          <a:stretch/>
        </p:blipFill>
        <p:spPr bwMode="auto">
          <a:xfrm>
            <a:off x="10398986" y="260648"/>
            <a:ext cx="1573598" cy="432048"/>
          </a:xfrm>
          <a:prstGeom prst="rect">
            <a:avLst/>
          </a:prstGeom>
          <a:solidFill>
            <a:srgbClr val="F2F2F2"/>
          </a:solidFill>
        </p:spPr>
      </p:pic>
      <p:graphicFrame>
        <p:nvGraphicFramePr>
          <p:cNvPr id="8" name="Tabelle 7">
            <a:extLst>
              <a:ext uri="{FF2B5EF4-FFF2-40B4-BE49-F238E27FC236}">
                <a16:creationId xmlns:a16="http://schemas.microsoft.com/office/drawing/2014/main" id="{4BC6BEBB-4CAE-413C-8978-FEAA622B6E2D}"/>
              </a:ext>
            </a:extLst>
          </p:cNvPr>
          <p:cNvGraphicFramePr>
            <a:graphicFrameLocks noGrp="1"/>
          </p:cNvGraphicFramePr>
          <p:nvPr>
            <p:extLst>
              <p:ext uri="{D42A27DB-BD31-4B8C-83A1-F6EECF244321}">
                <p14:modId xmlns:p14="http://schemas.microsoft.com/office/powerpoint/2010/main" val="1135718748"/>
              </p:ext>
            </p:extLst>
          </p:nvPr>
        </p:nvGraphicFramePr>
        <p:xfrm>
          <a:off x="6287105" y="764704"/>
          <a:ext cx="5425519" cy="5709984"/>
        </p:xfrm>
        <a:graphic>
          <a:graphicData uri="http://schemas.openxmlformats.org/drawingml/2006/table">
            <a:tbl>
              <a:tblPr firstRow="1" firstCol="1" lastRow="1" lastCol="1" bandRow="1" bandCol="1">
                <a:tableStyleId>{5940675A-B579-460E-94D1-54222C63F5DA}</a:tableStyleId>
              </a:tblPr>
              <a:tblGrid>
                <a:gridCol w="1539155">
                  <a:extLst>
                    <a:ext uri="{9D8B030D-6E8A-4147-A177-3AD203B41FA5}">
                      <a16:colId xmlns:a16="http://schemas.microsoft.com/office/drawing/2014/main" val="3339630738"/>
                    </a:ext>
                  </a:extLst>
                </a:gridCol>
                <a:gridCol w="1780825">
                  <a:extLst>
                    <a:ext uri="{9D8B030D-6E8A-4147-A177-3AD203B41FA5}">
                      <a16:colId xmlns:a16="http://schemas.microsoft.com/office/drawing/2014/main" val="67274238"/>
                    </a:ext>
                  </a:extLst>
                </a:gridCol>
                <a:gridCol w="2105539">
                  <a:extLst>
                    <a:ext uri="{9D8B030D-6E8A-4147-A177-3AD203B41FA5}">
                      <a16:colId xmlns:a16="http://schemas.microsoft.com/office/drawing/2014/main" val="2827992330"/>
                    </a:ext>
                  </a:extLst>
                </a:gridCol>
              </a:tblGrid>
              <a:tr h="301995">
                <a:tc>
                  <a:txBody>
                    <a:bodyPr/>
                    <a:lstStyle/>
                    <a:p>
                      <a:pPr algn="ctr">
                        <a:spcAft>
                          <a:spcPts val="0"/>
                        </a:spcAft>
                      </a:pPr>
                      <a:r>
                        <a:rPr lang="de-DE" sz="1100" b="1" dirty="0">
                          <a:effectLst/>
                        </a:rPr>
                        <a:t>Kompetenz</a:t>
                      </a:r>
                    </a:p>
                    <a:p>
                      <a:pPr algn="ctr">
                        <a:spcAft>
                          <a:spcPts val="0"/>
                        </a:spcAft>
                      </a:pPr>
                      <a:r>
                        <a:rPr lang="de-DE" sz="1100" b="1" dirty="0">
                          <a:effectLst/>
                        </a:rPr>
                        <a:t>Inhalt</a:t>
                      </a:r>
                      <a:endParaRPr lang="de-DE" sz="1100" b="1" dirty="0">
                        <a:effectLst/>
                        <a:latin typeface="Times New Roman" panose="02020603050405020304" pitchFamily="18" charset="0"/>
                        <a:ea typeface="SimSun" panose="02010600030101010101" pitchFamily="2" charset="-122"/>
                      </a:endParaRPr>
                    </a:p>
                  </a:txBody>
                  <a:tcPr marL="40497" marR="40497" marT="0" marB="0">
                    <a:solidFill>
                      <a:schemeClr val="accent4"/>
                    </a:solidFill>
                  </a:tcPr>
                </a:tc>
                <a:tc>
                  <a:txBody>
                    <a:bodyPr/>
                    <a:lstStyle/>
                    <a:p>
                      <a:pPr algn="ctr">
                        <a:spcAft>
                          <a:spcPts val="0"/>
                        </a:spcAft>
                      </a:pPr>
                      <a:r>
                        <a:rPr lang="de-DE" sz="1100" b="1">
                          <a:effectLst/>
                        </a:rPr>
                        <a:t>Gelingt gut</a:t>
                      </a:r>
                      <a:endParaRPr lang="de-DE" sz="1100" b="1">
                        <a:effectLst/>
                        <a:latin typeface="Times New Roman" panose="02020603050405020304" pitchFamily="18" charset="0"/>
                        <a:ea typeface="SimSun" panose="02010600030101010101" pitchFamily="2" charset="-122"/>
                      </a:endParaRPr>
                    </a:p>
                  </a:txBody>
                  <a:tcPr marL="40497" marR="40497" marT="0" marB="0">
                    <a:solidFill>
                      <a:schemeClr val="accent4"/>
                    </a:solidFill>
                  </a:tcPr>
                </a:tc>
                <a:tc>
                  <a:txBody>
                    <a:bodyPr/>
                    <a:lstStyle/>
                    <a:p>
                      <a:pPr algn="ctr">
                        <a:spcAft>
                          <a:spcPts val="0"/>
                        </a:spcAft>
                      </a:pPr>
                      <a:r>
                        <a:rPr lang="de-DE" sz="1100" b="1" dirty="0">
                          <a:effectLst/>
                        </a:rPr>
                        <a:t>Förderbereiche</a:t>
                      </a:r>
                      <a:endParaRPr lang="de-DE" sz="1100" b="1" dirty="0">
                        <a:effectLst/>
                        <a:latin typeface="Times New Roman" panose="02020603050405020304" pitchFamily="18" charset="0"/>
                        <a:ea typeface="SimSun" panose="02010600030101010101" pitchFamily="2" charset="-122"/>
                      </a:endParaRPr>
                    </a:p>
                  </a:txBody>
                  <a:tcPr marL="40497" marR="40497" marT="0" marB="0">
                    <a:solidFill>
                      <a:schemeClr val="accent4"/>
                    </a:solidFill>
                  </a:tcPr>
                </a:tc>
                <a:extLst>
                  <a:ext uri="{0D108BD9-81ED-4DB2-BD59-A6C34878D82A}">
                    <a16:rowId xmlns:a16="http://schemas.microsoft.com/office/drawing/2014/main" val="655990549"/>
                  </a:ext>
                </a:extLst>
              </a:tr>
              <a:tr h="1509976">
                <a:tc>
                  <a:txBody>
                    <a:bodyPr/>
                    <a:lstStyle/>
                    <a:p>
                      <a:pPr>
                        <a:spcAft>
                          <a:spcPts val="0"/>
                        </a:spcAft>
                      </a:pPr>
                      <a:r>
                        <a:rPr lang="de-DE" sz="1100" dirty="0">
                          <a:effectLst/>
                        </a:rPr>
                        <a:t>Zählen</a:t>
                      </a:r>
                      <a:endParaRPr lang="de-DE" sz="1100" dirty="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Vorwärtszählen im ZR bis 100</a:t>
                      </a:r>
                    </a:p>
                    <a:p>
                      <a:pPr>
                        <a:spcAft>
                          <a:spcPts val="0"/>
                        </a:spcAft>
                      </a:pPr>
                      <a:r>
                        <a:rPr lang="de-DE" sz="1100">
                          <a:effectLst/>
                        </a:rPr>
                        <a:t> </a:t>
                      </a:r>
                    </a:p>
                    <a:p>
                      <a:pPr>
                        <a:spcAft>
                          <a:spcPts val="0"/>
                        </a:spcAft>
                      </a:pPr>
                      <a:r>
                        <a:rPr lang="de-DE" sz="1100">
                          <a:effectLst/>
                        </a:rPr>
                        <a:t>Vorgänger/Nachfolger bis 100</a:t>
                      </a:r>
                    </a:p>
                    <a:p>
                      <a:pPr>
                        <a:spcAft>
                          <a:spcPts val="0"/>
                        </a:spcAft>
                      </a:pPr>
                      <a:r>
                        <a:rPr lang="de-DE" sz="1100">
                          <a:effectLst/>
                        </a:rPr>
                        <a:t> </a:t>
                      </a:r>
                    </a:p>
                    <a:p>
                      <a:pPr>
                        <a:spcAft>
                          <a:spcPts val="0"/>
                        </a:spcAft>
                      </a:pPr>
                      <a:r>
                        <a:rPr lang="de-DE" sz="1100">
                          <a:effectLst/>
                        </a:rPr>
                        <a:t> </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Vorwärtszählen im ZR bis 1000</a:t>
                      </a:r>
                    </a:p>
                    <a:p>
                      <a:pPr>
                        <a:spcAft>
                          <a:spcPts val="0"/>
                        </a:spcAft>
                      </a:pPr>
                      <a:r>
                        <a:rPr lang="de-DE" sz="1100">
                          <a:effectLst/>
                        </a:rPr>
                        <a:t> </a:t>
                      </a:r>
                    </a:p>
                    <a:p>
                      <a:pPr>
                        <a:spcAft>
                          <a:spcPts val="0"/>
                        </a:spcAft>
                      </a:pPr>
                      <a:r>
                        <a:rPr lang="de-DE" sz="1100">
                          <a:effectLst/>
                        </a:rPr>
                        <a:t>Flüssiges Rückwärtszählen bis 100</a:t>
                      </a:r>
                    </a:p>
                    <a:p>
                      <a:pPr>
                        <a:spcAft>
                          <a:spcPts val="0"/>
                        </a:spcAft>
                      </a:pPr>
                      <a:r>
                        <a:rPr lang="de-DE" sz="1100">
                          <a:effectLst/>
                        </a:rPr>
                        <a:t> </a:t>
                      </a:r>
                    </a:p>
                    <a:p>
                      <a:pPr>
                        <a:spcAft>
                          <a:spcPts val="0"/>
                        </a:spcAft>
                      </a:pPr>
                      <a:r>
                        <a:rPr lang="de-DE" sz="1100">
                          <a:effectLst/>
                        </a:rPr>
                        <a:t>Rückwärtszählen im ZR bis 1000</a:t>
                      </a:r>
                    </a:p>
                    <a:p>
                      <a:pPr>
                        <a:spcAft>
                          <a:spcPts val="0"/>
                        </a:spcAft>
                      </a:pPr>
                      <a:r>
                        <a:rPr lang="de-DE" sz="1100">
                          <a:effectLst/>
                        </a:rPr>
                        <a:t> </a:t>
                      </a:r>
                    </a:p>
                    <a:p>
                      <a:pPr>
                        <a:spcAft>
                          <a:spcPts val="0"/>
                        </a:spcAft>
                      </a:pPr>
                      <a:r>
                        <a:rPr lang="de-DE" sz="1100">
                          <a:effectLst/>
                        </a:rPr>
                        <a:t>(Üben der Zehner- und Hunderterübergänge)</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07427033"/>
                  </a:ext>
                </a:extLst>
              </a:tr>
              <a:tr h="603991">
                <a:tc>
                  <a:txBody>
                    <a:bodyPr/>
                    <a:lstStyle/>
                    <a:p>
                      <a:pPr>
                        <a:spcAft>
                          <a:spcPts val="0"/>
                        </a:spcAft>
                      </a:pPr>
                      <a:r>
                        <a:rPr lang="de-DE" sz="1100">
                          <a:effectLst/>
                        </a:rPr>
                        <a:t>Zahlauffassung und Zahldarstellung am RR</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Quasisimultanes Erkennen im ZR bis 100 (muss häufiger Einer korrigieren)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Zahlen bis 100 einstellen, dabei auch 50er-Struktur nutzen</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668268841"/>
                  </a:ext>
                </a:extLst>
              </a:tr>
              <a:tr h="452993">
                <a:tc>
                  <a:txBody>
                    <a:bodyPr/>
                    <a:lstStyle/>
                    <a:p>
                      <a:pPr>
                        <a:spcAft>
                          <a:spcPts val="0"/>
                        </a:spcAft>
                      </a:pPr>
                      <a:r>
                        <a:rPr lang="de-DE" sz="1100">
                          <a:effectLst/>
                        </a:rPr>
                        <a:t>Zahlauffassung und Zahldarstellung mit MSB</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Zahldarstellung und Zahlauffassung im ZR bis 1000</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Aufgaben zur Materialhandlung bilden</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1211495663"/>
                  </a:ext>
                </a:extLst>
              </a:tr>
              <a:tr h="603991">
                <a:tc>
                  <a:txBody>
                    <a:bodyPr/>
                    <a:lstStyle/>
                    <a:p>
                      <a:pPr>
                        <a:spcAft>
                          <a:spcPts val="0"/>
                        </a:spcAft>
                      </a:pPr>
                      <a:r>
                        <a:rPr lang="de-DE" sz="1100">
                          <a:effectLst/>
                        </a:rPr>
                        <a:t>Zahlen schreiben und </a:t>
                      </a:r>
                      <a:br>
                        <a:rPr lang="de-DE" sz="1100">
                          <a:effectLst/>
                        </a:rPr>
                      </a:br>
                      <a:r>
                        <a:rPr lang="de-DE" sz="1100">
                          <a:effectLst/>
                        </a:rPr>
                        <a:t>lesen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Keine Zahlendreher beim Schreiben</a:t>
                      </a:r>
                    </a:p>
                    <a:p>
                      <a:pPr>
                        <a:spcAft>
                          <a:spcPts val="0"/>
                        </a:spcAft>
                      </a:pPr>
                      <a:r>
                        <a:rPr lang="de-DE" sz="1100">
                          <a:effectLst/>
                        </a:rPr>
                        <a:t> </a:t>
                      </a:r>
                    </a:p>
                    <a:p>
                      <a:pPr>
                        <a:spcAft>
                          <a:spcPts val="0"/>
                        </a:spcAft>
                      </a:pPr>
                      <a:r>
                        <a:rPr lang="de-DE" sz="1100">
                          <a:effectLst/>
                        </a:rPr>
                        <a:t>Lesen der Zahlen </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Ablösung von der inversen Zahlschreibweise</a:t>
                      </a:r>
                    </a:p>
                    <a:p>
                      <a:pPr>
                        <a:spcAft>
                          <a:spcPts val="0"/>
                        </a:spcAft>
                      </a:pPr>
                      <a:r>
                        <a:rPr lang="de-DE" sz="1100">
                          <a:effectLst/>
                        </a:rPr>
                        <a:t> </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1183104886"/>
                  </a:ext>
                </a:extLst>
              </a:tr>
              <a:tr h="747353">
                <a:tc>
                  <a:txBody>
                    <a:bodyPr/>
                    <a:lstStyle/>
                    <a:p>
                      <a:pPr>
                        <a:spcAft>
                          <a:spcPts val="0"/>
                        </a:spcAft>
                      </a:pPr>
                      <a:r>
                        <a:rPr lang="de-DE" sz="1100" dirty="0">
                          <a:effectLst/>
                        </a:rPr>
                        <a:t>Rechnen im ZR bis 20</a:t>
                      </a:r>
                      <a:endParaRPr lang="de-DE" sz="1100" dirty="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Tauschaufgaben </a:t>
                      </a:r>
                    </a:p>
                  </a:txBody>
                  <a:tcPr marL="40497" marR="40497" marT="0" marB="0"/>
                </a:tc>
                <a:tc>
                  <a:txBody>
                    <a:bodyPr/>
                    <a:lstStyle/>
                    <a:p>
                      <a:pPr>
                        <a:spcAft>
                          <a:spcPts val="0"/>
                        </a:spcAft>
                      </a:pPr>
                      <a:r>
                        <a:rPr lang="de-DE" sz="1100" dirty="0">
                          <a:effectLst/>
                        </a:rPr>
                        <a:t>Verdoppeln</a:t>
                      </a:r>
                    </a:p>
                    <a:p>
                      <a:pPr>
                        <a:spcAft>
                          <a:spcPts val="0"/>
                        </a:spcAft>
                      </a:pPr>
                      <a:r>
                        <a:rPr lang="de-DE" sz="1100" dirty="0">
                          <a:effectLst/>
                        </a:rPr>
                        <a:t>Halbieren</a:t>
                      </a:r>
                    </a:p>
                    <a:p>
                      <a:pPr>
                        <a:spcAft>
                          <a:spcPts val="0"/>
                        </a:spcAft>
                      </a:pPr>
                      <a:r>
                        <a:rPr lang="de-DE" sz="1100" dirty="0">
                          <a:effectLst/>
                        </a:rPr>
                        <a:t>Schrittweises Rechnen</a:t>
                      </a:r>
                    </a:p>
                    <a:p>
                      <a:pPr>
                        <a:spcAft>
                          <a:spcPts val="0"/>
                        </a:spcAft>
                      </a:pPr>
                      <a:r>
                        <a:rPr lang="de-DE" sz="1100" dirty="0">
                          <a:effectLst/>
                        </a:rPr>
                        <a:t>Ablösung vom Material</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2595032921"/>
                  </a:ext>
                </a:extLst>
              </a:tr>
              <a:tr h="754988">
                <a:tc>
                  <a:txBody>
                    <a:bodyPr/>
                    <a:lstStyle/>
                    <a:p>
                      <a:pPr>
                        <a:spcAft>
                          <a:spcPts val="0"/>
                        </a:spcAft>
                      </a:pPr>
                      <a:r>
                        <a:rPr lang="de-DE" sz="1100">
                          <a:effectLst/>
                        </a:rPr>
                        <a:t>Rechnen im ZR bis 100</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Aufgaben des Typs Z +/– E</a:t>
                      </a:r>
                    </a:p>
                    <a:p>
                      <a:pPr>
                        <a:spcAft>
                          <a:spcPts val="0"/>
                        </a:spcAft>
                      </a:pPr>
                      <a:r>
                        <a:rPr lang="de-DE" sz="1100">
                          <a:effectLst/>
                        </a:rPr>
                        <a:t> </a:t>
                      </a:r>
                    </a:p>
                    <a:p>
                      <a:pPr>
                        <a:spcAft>
                          <a:spcPts val="0"/>
                        </a:spcAft>
                      </a:pPr>
                      <a:r>
                        <a:rPr lang="de-DE" sz="1100">
                          <a:effectLst/>
                        </a:rPr>
                        <a:t>Aufgaben des Typs ZE +/–E</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Aufgaben des Typs ZE +/–Z</a:t>
                      </a:r>
                    </a:p>
                    <a:p>
                      <a:pPr>
                        <a:spcAft>
                          <a:spcPts val="0"/>
                        </a:spcAft>
                      </a:pPr>
                      <a:r>
                        <a:rPr lang="de-DE" sz="1100">
                          <a:effectLst/>
                        </a:rPr>
                        <a:t> </a:t>
                      </a:r>
                    </a:p>
                    <a:p>
                      <a:pPr>
                        <a:spcAft>
                          <a:spcPts val="0"/>
                        </a:spcAft>
                      </a:pPr>
                      <a:r>
                        <a:rPr lang="de-DE" sz="1100">
                          <a:effectLst/>
                        </a:rPr>
                        <a:t>Aufgaben des Typs ZE +/–ZE</a:t>
                      </a:r>
                    </a:p>
                    <a:p>
                      <a:pPr>
                        <a:spcAft>
                          <a:spcPts val="0"/>
                        </a:spcAft>
                      </a:pPr>
                      <a:r>
                        <a:rPr lang="de-DE" sz="1100">
                          <a:effectLst/>
                        </a:rPr>
                        <a:t> </a:t>
                      </a:r>
                    </a:p>
                    <a:p>
                      <a:pPr>
                        <a:spcAft>
                          <a:spcPts val="0"/>
                        </a:spcAft>
                      </a:pPr>
                      <a:r>
                        <a:rPr lang="de-DE" sz="1100">
                          <a:effectLst/>
                        </a:rPr>
                        <a:t>Ablösung vom Material</a:t>
                      </a:r>
                      <a:endParaRPr lang="de-DE" sz="110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3361886618"/>
                  </a:ext>
                </a:extLst>
              </a:tr>
              <a:tr h="301995">
                <a:tc>
                  <a:txBody>
                    <a:bodyPr/>
                    <a:lstStyle/>
                    <a:p>
                      <a:pPr>
                        <a:spcAft>
                          <a:spcPts val="0"/>
                        </a:spcAft>
                      </a:pPr>
                      <a:r>
                        <a:rPr lang="de-DE" sz="1100">
                          <a:effectLst/>
                        </a:rPr>
                        <a:t>Zahlzerlegung</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a:effectLst/>
                        </a:rPr>
                        <a:t>Zahlzerlegung der 10</a:t>
                      </a:r>
                    </a:p>
                    <a:p>
                      <a:pPr>
                        <a:spcAft>
                          <a:spcPts val="0"/>
                        </a:spcAft>
                      </a:pPr>
                      <a:r>
                        <a:rPr lang="de-DE" sz="1100">
                          <a:effectLst/>
                          <a:sym typeface="Wingdings" panose="05000000000000000000" pitchFamily="2" charset="2"/>
                        </a:rPr>
                        <a:t></a:t>
                      </a:r>
                      <a:r>
                        <a:rPr lang="de-DE" sz="1100">
                          <a:effectLst/>
                        </a:rPr>
                        <a:t> „verliebte Pärchen“</a:t>
                      </a:r>
                      <a:endParaRPr lang="de-DE" sz="1100">
                        <a:effectLst/>
                        <a:latin typeface="Times New Roman" panose="02020603050405020304" pitchFamily="18" charset="0"/>
                        <a:ea typeface="SimSun" panose="02010600030101010101" pitchFamily="2" charset="-122"/>
                      </a:endParaRPr>
                    </a:p>
                  </a:txBody>
                  <a:tcPr marL="40497" marR="40497" marT="0" marB="0"/>
                </a:tc>
                <a:tc>
                  <a:txBody>
                    <a:bodyPr/>
                    <a:lstStyle/>
                    <a:p>
                      <a:pPr>
                        <a:spcAft>
                          <a:spcPts val="0"/>
                        </a:spcAft>
                      </a:pPr>
                      <a:r>
                        <a:rPr lang="de-DE" sz="1100" dirty="0">
                          <a:effectLst/>
                        </a:rPr>
                        <a:t>Automatisierung der Zahlzerlegungen 4 – 9 </a:t>
                      </a:r>
                      <a:endParaRPr lang="de-DE" sz="1100" dirty="0">
                        <a:effectLst/>
                        <a:latin typeface="Times New Roman" panose="02020603050405020304" pitchFamily="18" charset="0"/>
                        <a:ea typeface="SimSun" panose="02010600030101010101" pitchFamily="2" charset="-122"/>
                      </a:endParaRPr>
                    </a:p>
                  </a:txBody>
                  <a:tcPr marL="40497" marR="40497" marT="0" marB="0"/>
                </a:tc>
                <a:extLst>
                  <a:ext uri="{0D108BD9-81ED-4DB2-BD59-A6C34878D82A}">
                    <a16:rowId xmlns:a16="http://schemas.microsoft.com/office/drawing/2014/main" val="4088679663"/>
                  </a:ext>
                </a:extLst>
              </a:tr>
            </a:tbl>
          </a:graphicData>
        </a:graphic>
      </p:graphicFrame>
    </p:spTree>
  </p:cSld>
  <p:clrMapOvr>
    <a:masterClrMapping/>
  </p:clrMapOvr>
</p:sld>
</file>

<file path=ppt/theme/theme1.xml><?xml version="1.0" encoding="utf-8"?>
<a:theme xmlns:a="http://schemas.openxmlformats.org/drawingml/2006/main" name="Universität Bielefeld">
  <a:themeElements>
    <a:clrScheme name="Benutzerdefiniert 131">
      <a:dk1>
        <a:sysClr val="windowText" lastClr="000000"/>
      </a:dk1>
      <a:lt1>
        <a:sysClr val="window" lastClr="FFFFFF"/>
      </a:lt1>
      <a:dk2>
        <a:srgbClr val="7F7F7F"/>
      </a:dk2>
      <a:lt2>
        <a:srgbClr val="F2F2F2"/>
      </a:lt2>
      <a:accent1>
        <a:srgbClr val="000000"/>
      </a:accent1>
      <a:accent2>
        <a:srgbClr val="7F7F7F"/>
      </a:accent2>
      <a:accent3>
        <a:srgbClr val="A5A5A5"/>
      </a:accent3>
      <a:accent4>
        <a:srgbClr val="BFBFBF"/>
      </a:accent4>
      <a:accent5>
        <a:srgbClr val="D8D8D8"/>
      </a:accent5>
      <a:accent6>
        <a:srgbClr val="F2F2F2"/>
      </a:accent6>
      <a:hlink>
        <a:srgbClr val="000000"/>
      </a:hlink>
      <a:folHlink>
        <a:srgbClr val="000000"/>
      </a:folHlink>
    </a:clrScheme>
    <a:fontScheme name="_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prstGeom prst="rect">
          <a:avLst/>
        </a:prstGeom>
        <a:solidFill>
          <a:schemeClr val="accent1"/>
        </a:solidFill>
        <a:ln>
          <a:noFill/>
        </a:ln>
      </a:spPr>
      <a:bodyPr/>
      <a:lstStyle/>
      <a:style>
        <a:lnRef idx="2">
          <a:schemeClr val="accent1">
            <a:shade val="50000"/>
          </a:schemeClr>
        </a:lnRef>
        <a:fillRef idx="1">
          <a:schemeClr val="accent1"/>
        </a:fillRef>
        <a:effectRef idx="0">
          <a:schemeClr val="accent1"/>
        </a:effectRef>
        <a:fontRef idx="minor">
          <a:schemeClr val="lt1"/>
        </a:fontRef>
      </a:style>
    </a:spDef>
    <a:txDef>
      <a:spPr bwMode="auto">
        <a:prstGeom prst="rect">
          <a:avLst/>
        </a:prstGeom>
        <a:noFill/>
      </a:spPr>
      <a:bodyPr/>
      <a:lstStyle/>
    </a:txDef>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UBF_PowerPoint_de_Mathematik</Template>
  <TotalTime>0</TotalTime>
  <Words>3343</Words>
  <Application>Microsoft Office PowerPoint</Application>
  <DocSecurity>0</DocSecurity>
  <PresentationFormat>Breitbild</PresentationFormat>
  <Paragraphs>574</Paragraphs>
  <Slides>21</Slides>
  <Notes>21</Notes>
  <HiddenSlides>1</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21</vt:i4>
      </vt:variant>
    </vt:vector>
  </HeadingPairs>
  <TitlesOfParts>
    <vt:vector size="32" baseType="lpstr">
      <vt:lpstr>ＭＳ Ｐゴシック</vt:lpstr>
      <vt:lpstr>SimSun</vt:lpstr>
      <vt:lpstr>Arial</vt:lpstr>
      <vt:lpstr>Calibri</vt:lpstr>
      <vt:lpstr>Open Sans</vt:lpstr>
      <vt:lpstr>SchulbuchNord</vt:lpstr>
      <vt:lpstr>Symbol</vt:lpstr>
      <vt:lpstr>Tahoma</vt:lpstr>
      <vt:lpstr>Times New Roman</vt:lpstr>
      <vt:lpstr>Wingdings</vt:lpstr>
      <vt:lpstr>Universität Bielefeld</vt:lpstr>
      <vt:lpstr>PowerPoint-Präsentation</vt:lpstr>
      <vt:lpstr>Informationen zur Nutzung dieses Foliensatzes</vt:lpstr>
      <vt:lpstr>Tag 3:  Standardisierte Förderprogramme oder adaptive Förderung?!  Adaptive Förderung  in Therapie und Unterricht</vt:lpstr>
      <vt:lpstr>Ziele und Inhalte</vt:lpstr>
      <vt:lpstr>Fallbeispiel Lisa </vt:lpstr>
      <vt:lpstr>Zusammenfassung der diagnostischen Befunde </vt:lpstr>
      <vt:lpstr>Diagnostische Befunde zum Rechnen und zu Rechenstrategien</vt:lpstr>
      <vt:lpstr>Diagnostische Befunde zum Rechnen und zu Rechenstrategien</vt:lpstr>
      <vt:lpstr>Von der Diagnose… </vt:lpstr>
      <vt:lpstr>… zu Förderplänen (hier EMBI-Vorlage)</vt:lpstr>
      <vt:lpstr>Der individuelle Förderplan ...</vt:lpstr>
      <vt:lpstr>Identifizierung von Förderschwerpunkten</vt:lpstr>
      <vt:lpstr>Planung erste Förderstunde Lisa</vt:lpstr>
      <vt:lpstr>Planung erste Förderstunde Lisa</vt:lpstr>
      <vt:lpstr>Aufbau einer Förderstunde (Kleingruppe)</vt:lpstr>
      <vt:lpstr>Nach Lisas erster Förderstunde …</vt:lpstr>
      <vt:lpstr>Fokus: Förderung des Rechnens im ZR bis 100 </vt:lpstr>
      <vt:lpstr>Förderung der Rechenstrategie schrittweises Rechnen</vt:lpstr>
      <vt:lpstr>Exkurs: Material </vt:lpstr>
      <vt:lpstr>Passung von Material und Aufgabentyp am Beispiel schrittweisen Rechnens</vt:lpstr>
      <vt:lpstr>Grundsätze für Therapie und Förderung</vt:lpstr>
    </vt:vector>
  </TitlesOfParts>
  <Manager/>
  <Company>Universität Bielefeld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 der  Präsentation</dc:title>
  <dc:subject/>
  <dc:creator>Dietz Claudia</dc:creator>
  <cp:keywords/>
  <dc:description/>
  <cp:lastModifiedBy>Schütze, Sylvia Birgit</cp:lastModifiedBy>
  <cp:revision>257</cp:revision>
  <cp:lastPrinted>2023-10-19T15:40:41Z</cp:lastPrinted>
  <dcterms:created xsi:type="dcterms:W3CDTF">2019-06-03T06:15:46Z</dcterms:created>
  <dcterms:modified xsi:type="dcterms:W3CDTF">2023-11-22T16:58:16Z</dcterms:modified>
  <cp:category/>
  <dc:identifier/>
  <cp:contentStatus/>
  <dc:language/>
  <cp:version/>
</cp:coreProperties>
</file>