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92_F0E41F32.xml" ContentType="application/vnd.ms-powerpoint.comments+xml"/>
  <Override PartName="/ppt/comments/modernComment_190_83EBFB26.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56"/>
  </p:notesMasterIdLst>
  <p:sldIdLst>
    <p:sldId id="259" r:id="rId2"/>
    <p:sldId id="418" r:id="rId3"/>
    <p:sldId id="322" r:id="rId4"/>
    <p:sldId id="341" r:id="rId5"/>
    <p:sldId id="369" r:id="rId6"/>
    <p:sldId id="278" r:id="rId7"/>
    <p:sldId id="425" r:id="rId8"/>
    <p:sldId id="426" r:id="rId9"/>
    <p:sldId id="371" r:id="rId10"/>
    <p:sldId id="370" r:id="rId11"/>
    <p:sldId id="372" r:id="rId12"/>
    <p:sldId id="416" r:id="rId13"/>
    <p:sldId id="417" r:id="rId14"/>
    <p:sldId id="374" r:id="rId15"/>
    <p:sldId id="375" r:id="rId16"/>
    <p:sldId id="376" r:id="rId17"/>
    <p:sldId id="377" r:id="rId18"/>
    <p:sldId id="379" r:id="rId19"/>
    <p:sldId id="378" r:id="rId20"/>
    <p:sldId id="380" r:id="rId21"/>
    <p:sldId id="384" r:id="rId22"/>
    <p:sldId id="385" r:id="rId23"/>
    <p:sldId id="382" r:id="rId24"/>
    <p:sldId id="383" r:id="rId25"/>
    <p:sldId id="386" r:id="rId26"/>
    <p:sldId id="388" r:id="rId27"/>
    <p:sldId id="424" r:id="rId28"/>
    <p:sldId id="389" r:id="rId29"/>
    <p:sldId id="391" r:id="rId30"/>
    <p:sldId id="392" r:id="rId31"/>
    <p:sldId id="396" r:id="rId32"/>
    <p:sldId id="397" r:id="rId33"/>
    <p:sldId id="398" r:id="rId34"/>
    <p:sldId id="399" r:id="rId35"/>
    <p:sldId id="402" r:id="rId36"/>
    <p:sldId id="403" r:id="rId37"/>
    <p:sldId id="400" r:id="rId38"/>
    <p:sldId id="401" r:id="rId39"/>
    <p:sldId id="404" r:id="rId40"/>
    <p:sldId id="405" r:id="rId41"/>
    <p:sldId id="406" r:id="rId42"/>
    <p:sldId id="409" r:id="rId43"/>
    <p:sldId id="407" r:id="rId44"/>
    <p:sldId id="408" r:id="rId45"/>
    <p:sldId id="410" r:id="rId46"/>
    <p:sldId id="411" r:id="rId47"/>
    <p:sldId id="422" r:id="rId48"/>
    <p:sldId id="412" r:id="rId49"/>
    <p:sldId id="413" r:id="rId50"/>
    <p:sldId id="423" r:id="rId51"/>
    <p:sldId id="420" r:id="rId52"/>
    <p:sldId id="427" r:id="rId53"/>
    <p:sldId id="428" r:id="rId54"/>
    <p:sldId id="290" r:id="rId55"/>
  </p:sldIdLst>
  <p:sldSz cx="12192000" cy="6858000"/>
  <p:notesSz cx="9872663" cy="6797675"/>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5C2630-3C4F-A2B3-1AE3-24E08358F215}" name="Zoé Zacharias" initials="ZZ" userId="S::zoe.zacharias@uni-bielefeld.de::52054a4b-10ae-4933-bd77-f851ae33d1c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il, Sarah Finn" initials="KSF" lastIdx="4" clrIdx="0">
    <p:extLst>
      <p:ext uri="{19B8F6BF-5375-455C-9EA6-DF929625EA0E}">
        <p15:presenceInfo xmlns:p15="http://schemas.microsoft.com/office/powerpoint/2012/main" userId="S-1-5-21-283016044-3387516373-1648638545-1349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6496"/>
    <a:srgbClr val="50AF96"/>
    <a:srgbClr val="50AF64"/>
    <a:srgbClr val="50AF2D"/>
    <a:srgbClr val="5096C8"/>
    <a:srgbClr val="D23A2D"/>
    <a:srgbClr val="FFDC64"/>
    <a:srgbClr val="A00000"/>
    <a:srgbClr val="6EA0BE"/>
    <a:srgbClr val="31A6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ittlere Formatvorlage 4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35" autoAdjust="0"/>
    <p:restoredTop sz="94291" autoAdjust="0"/>
  </p:normalViewPr>
  <p:slideViewPr>
    <p:cSldViewPr>
      <p:cViewPr varScale="1">
        <p:scale>
          <a:sx n="86" d="100"/>
          <a:sy n="86" d="100"/>
        </p:scale>
        <p:origin x="336"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omments/modernComment_190_83EBFB26.xml><?xml version="1.0" encoding="utf-8"?>
<p188:cmLst xmlns:a="http://schemas.openxmlformats.org/drawingml/2006/main" xmlns:r="http://schemas.openxmlformats.org/officeDocument/2006/relationships" xmlns:p188="http://schemas.microsoft.com/office/powerpoint/2018/8/main">
  <p188:cm id="{952B9C2C-B0E4-4DB2-A81A-AEE32CB8910B}" authorId="{505C2630-3C4F-A2B3-1AE3-24E08358F215}" created="2023-10-05T08:26:05.481">
    <ac:txMkLst xmlns:ac="http://schemas.microsoft.com/office/drawing/2013/main/command">
      <pc:docMk xmlns:pc="http://schemas.microsoft.com/office/powerpoint/2013/main/command"/>
      <pc:sldMk xmlns:pc="http://schemas.microsoft.com/office/powerpoint/2013/main/command" cId="2213280550" sldId="400"/>
      <ac:spMk id="3" creationId="{5A1B566B-FF5A-44F1-BAB1-D5780C63CAC8}"/>
      <ac:txMk cp="89" len="14">
        <ac:context len="205" hash="4270365116"/>
      </ac:txMk>
    </ac:txMkLst>
    <p188:pos x="7917206" y="748785"/>
    <p188:txBody>
      <a:bodyPr/>
      <a:lstStyle/>
      <a:p>
        <a:r>
          <a:rPr lang="en-GB"/>
          <a:t>Vorher nicht auf Folien</a:t>
        </a:r>
      </a:p>
    </p188:txBody>
  </p188:cm>
</p188:cmLst>
</file>

<file path=ppt/comments/modernComment_192_F0E41F32.xml><?xml version="1.0" encoding="utf-8"?>
<p188:cmLst xmlns:a="http://schemas.openxmlformats.org/drawingml/2006/main" xmlns:r="http://schemas.openxmlformats.org/officeDocument/2006/relationships" xmlns:p188="http://schemas.microsoft.com/office/powerpoint/2018/8/main">
  <p188:cm id="{06C9A71D-8F40-420A-9FFE-0F21606DD757}" authorId="{505C2630-3C4F-A2B3-1AE3-24E08358F215}" created="2023-10-05T08:24:51.486">
    <ac:txMkLst xmlns:ac="http://schemas.microsoft.com/office/drawing/2013/main/command">
      <pc:docMk xmlns:pc="http://schemas.microsoft.com/office/powerpoint/2013/main/command"/>
      <pc:sldMk xmlns:pc="http://schemas.microsoft.com/office/powerpoint/2013/main/command" cId="4041482034" sldId="402"/>
      <ac:spMk id="3" creationId="{5A1B566B-FF5A-44F1-BAB1-D5780C63CAC8}"/>
      <ac:txMk cp="85" len="4">
        <ac:context len="98" hash="2438623842"/>
      </ac:txMk>
    </ac:txMkLst>
    <p188:pos x="6545606" y="748785"/>
    <p188:txBody>
      <a:bodyPr/>
      <a:lstStyle/>
      <a:p>
        <a:r>
          <a:rPr lang="en-GB"/>
          <a:t>Bild fehlt</a:t>
        </a:r>
      </a:p>
    </p188:txBody>
  </p188:cm>
</p188:cmLst>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EFBE8F-585A-454A-B22B-832D6A5B29DB}" type="doc">
      <dgm:prSet loTypeId="urn:microsoft.com/office/officeart/2005/8/layout/chevron2" loCatId="process" qsTypeId="urn:microsoft.com/office/officeart/2005/8/quickstyle/simple1" qsCatId="simple" csTypeId="urn:microsoft.com/office/officeart/2005/8/colors/accent1_3" csCatId="accent1" phldr="1"/>
      <dgm:spPr/>
      <dgm:t>
        <a:bodyPr/>
        <a:lstStyle/>
        <a:p>
          <a:endParaRPr lang="de-DE"/>
        </a:p>
      </dgm:t>
    </dgm:pt>
    <dgm:pt modelId="{500B48E5-4590-43BD-AEC2-7661829ED2C5}">
      <dgm:prSet phldrT="[Text]" custT="1"/>
      <dgm:spPr>
        <a:solidFill>
          <a:srgbClr val="50AF2D"/>
        </a:solidFill>
        <a:ln>
          <a:noFill/>
        </a:ln>
      </dgm:spPr>
      <dgm:t>
        <a:bodyPr/>
        <a:lstStyle/>
        <a:p>
          <a:r>
            <a:rPr lang="de-DE" sz="1600" dirty="0"/>
            <a:t>Baustein 1 Zählen</a:t>
          </a:r>
        </a:p>
      </dgm:t>
    </dgm:pt>
    <dgm:pt modelId="{2C468F39-45CE-4B07-8B27-BCA449E49391}" type="parTrans" cxnId="{01A32556-8C25-493F-BA8C-47197A60CD82}">
      <dgm:prSet/>
      <dgm:spPr/>
      <dgm:t>
        <a:bodyPr/>
        <a:lstStyle/>
        <a:p>
          <a:endParaRPr lang="de-DE" sz="1600"/>
        </a:p>
      </dgm:t>
    </dgm:pt>
    <dgm:pt modelId="{D2E7D9C3-950C-4332-A80D-7FA9D804A565}" type="sibTrans" cxnId="{01A32556-8C25-493F-BA8C-47197A60CD82}">
      <dgm:prSet/>
      <dgm:spPr/>
      <dgm:t>
        <a:bodyPr/>
        <a:lstStyle/>
        <a:p>
          <a:endParaRPr lang="de-DE" sz="1600"/>
        </a:p>
      </dgm:t>
    </dgm:pt>
    <dgm:pt modelId="{37F81763-FBD7-4818-ABBE-A0C8FA05CAF2}">
      <dgm:prSet phldrT="[Text]" custT="1"/>
      <dgm:spPr>
        <a:ln>
          <a:solidFill>
            <a:srgbClr val="50AF64"/>
          </a:solidFill>
        </a:ln>
      </dgm:spPr>
      <dgm:t>
        <a:bodyPr/>
        <a:lstStyle/>
        <a:p>
          <a:r>
            <a:rPr lang="de-DE" sz="1600" dirty="0"/>
            <a:t>Strukturierendes Zählen</a:t>
          </a:r>
        </a:p>
      </dgm:t>
    </dgm:pt>
    <dgm:pt modelId="{DF5DD614-CEBB-4CF9-A96B-C4D73749C69D}" type="parTrans" cxnId="{D6B7A5A9-9459-4C5E-A392-4E40383B412A}">
      <dgm:prSet/>
      <dgm:spPr/>
      <dgm:t>
        <a:bodyPr/>
        <a:lstStyle/>
        <a:p>
          <a:endParaRPr lang="de-DE" sz="1600"/>
        </a:p>
      </dgm:t>
    </dgm:pt>
    <dgm:pt modelId="{32EF5909-ECC1-4F2B-96F2-58969EE1DB3A}" type="sibTrans" cxnId="{D6B7A5A9-9459-4C5E-A392-4E40383B412A}">
      <dgm:prSet/>
      <dgm:spPr/>
      <dgm:t>
        <a:bodyPr/>
        <a:lstStyle/>
        <a:p>
          <a:endParaRPr lang="de-DE" sz="1600"/>
        </a:p>
      </dgm:t>
    </dgm:pt>
    <dgm:pt modelId="{5A843FB6-7AD6-4C5C-9277-7F13752869BB}">
      <dgm:prSet phldrT="[Text]" custT="1"/>
      <dgm:spPr>
        <a:ln>
          <a:solidFill>
            <a:srgbClr val="50AF64"/>
          </a:solidFill>
        </a:ln>
      </dgm:spPr>
      <dgm:t>
        <a:bodyPr/>
        <a:lstStyle/>
        <a:p>
          <a:r>
            <a:rPr lang="de-DE" sz="1600" dirty="0"/>
            <a:t>Erste Zahlbeziehungen – Nachbarn, Vorgänger und Nachfolger</a:t>
          </a:r>
        </a:p>
      </dgm:t>
    </dgm:pt>
    <dgm:pt modelId="{5EAD718C-4752-4202-9BE1-4835F07E09B7}" type="parTrans" cxnId="{E0820DE3-E149-41D2-995D-41221A7D0A9A}">
      <dgm:prSet/>
      <dgm:spPr/>
      <dgm:t>
        <a:bodyPr/>
        <a:lstStyle/>
        <a:p>
          <a:endParaRPr lang="de-DE" sz="1600"/>
        </a:p>
      </dgm:t>
    </dgm:pt>
    <dgm:pt modelId="{213E235A-0D50-49D6-9D09-78AA784C72E9}" type="sibTrans" cxnId="{E0820DE3-E149-41D2-995D-41221A7D0A9A}">
      <dgm:prSet/>
      <dgm:spPr/>
      <dgm:t>
        <a:bodyPr/>
        <a:lstStyle/>
        <a:p>
          <a:endParaRPr lang="de-DE" sz="1600"/>
        </a:p>
      </dgm:t>
    </dgm:pt>
    <dgm:pt modelId="{8535CFDC-C473-440B-8A70-EFA7BF1F8DCA}">
      <dgm:prSet phldrT="[Text]" custT="1"/>
      <dgm:spPr>
        <a:solidFill>
          <a:srgbClr val="50AF96"/>
        </a:solidFill>
        <a:ln>
          <a:noFill/>
        </a:ln>
      </dgm:spPr>
      <dgm:t>
        <a:bodyPr/>
        <a:lstStyle/>
        <a:p>
          <a:r>
            <a:rPr lang="de-DE" sz="1600" dirty="0"/>
            <a:t>Baustein 3 </a:t>
          </a:r>
          <a:r>
            <a:rPr lang="de-DE" sz="1600" dirty="0" err="1"/>
            <a:t>Kardinalität</a:t>
          </a:r>
          <a:r>
            <a:rPr lang="de-DE" sz="1600" dirty="0"/>
            <a:t> &amp; Zerlegbarkeit</a:t>
          </a:r>
        </a:p>
      </dgm:t>
    </dgm:pt>
    <dgm:pt modelId="{E414391A-E3BB-404A-9A0B-920D2949486A}" type="parTrans" cxnId="{F8DD4DAC-717F-45A4-94D1-5B7C068F334C}">
      <dgm:prSet/>
      <dgm:spPr/>
      <dgm:t>
        <a:bodyPr/>
        <a:lstStyle/>
        <a:p>
          <a:endParaRPr lang="de-DE" sz="1600"/>
        </a:p>
      </dgm:t>
    </dgm:pt>
    <dgm:pt modelId="{6D04A602-E39B-4FE2-A138-95B5B4484341}" type="sibTrans" cxnId="{F8DD4DAC-717F-45A4-94D1-5B7C068F334C}">
      <dgm:prSet/>
      <dgm:spPr/>
      <dgm:t>
        <a:bodyPr/>
        <a:lstStyle/>
        <a:p>
          <a:endParaRPr lang="de-DE" sz="1600"/>
        </a:p>
      </dgm:t>
    </dgm:pt>
    <dgm:pt modelId="{A7D9ECE3-FB6D-4EA7-847A-D71E660940EE}">
      <dgm:prSet phldrT="[Text]" custT="1"/>
      <dgm:spPr>
        <a:ln>
          <a:solidFill>
            <a:srgbClr val="50AF96"/>
          </a:solidFill>
        </a:ln>
      </dgm:spPr>
      <dgm:t>
        <a:bodyPr/>
        <a:lstStyle/>
        <a:p>
          <a:r>
            <a:rPr lang="de-DE" sz="1600" dirty="0"/>
            <a:t>Zahlen und Mengen</a:t>
          </a:r>
        </a:p>
      </dgm:t>
    </dgm:pt>
    <dgm:pt modelId="{80E7AF4F-9D87-4140-84DB-0CA9DFE35CA1}" type="parTrans" cxnId="{CC1C6B68-130F-4789-B80D-B9C39C55FE05}">
      <dgm:prSet/>
      <dgm:spPr/>
      <dgm:t>
        <a:bodyPr/>
        <a:lstStyle/>
        <a:p>
          <a:endParaRPr lang="de-DE" sz="1600"/>
        </a:p>
      </dgm:t>
    </dgm:pt>
    <dgm:pt modelId="{C1BCA129-F561-4968-9389-11FF066D7478}" type="sibTrans" cxnId="{CC1C6B68-130F-4789-B80D-B9C39C55FE05}">
      <dgm:prSet/>
      <dgm:spPr/>
      <dgm:t>
        <a:bodyPr/>
        <a:lstStyle/>
        <a:p>
          <a:endParaRPr lang="de-DE" sz="1600"/>
        </a:p>
      </dgm:t>
    </dgm:pt>
    <dgm:pt modelId="{970B6015-839C-4A64-A8D6-3EC725EE4FBE}">
      <dgm:prSet phldrT="[Text]" custT="1"/>
      <dgm:spPr>
        <a:ln>
          <a:solidFill>
            <a:srgbClr val="50AF96"/>
          </a:solidFill>
        </a:ln>
      </dgm:spPr>
      <dgm:t>
        <a:bodyPr/>
        <a:lstStyle/>
        <a:p>
          <a:r>
            <a:rPr lang="de-DE" sz="1600" dirty="0"/>
            <a:t>Teile-Ganzes-Beziehungen auf handelnder Ebene</a:t>
          </a:r>
        </a:p>
      </dgm:t>
    </dgm:pt>
    <dgm:pt modelId="{F22DE7FD-A1B5-426F-9023-18632EC95BD9}" type="parTrans" cxnId="{7544F500-56FC-4A53-8410-7297F23CE9CA}">
      <dgm:prSet/>
      <dgm:spPr/>
      <dgm:t>
        <a:bodyPr/>
        <a:lstStyle/>
        <a:p>
          <a:endParaRPr lang="de-DE" sz="1600"/>
        </a:p>
      </dgm:t>
    </dgm:pt>
    <dgm:pt modelId="{001733E8-B8C3-44B8-98C9-083D432DC7C2}" type="sibTrans" cxnId="{7544F500-56FC-4A53-8410-7297F23CE9CA}">
      <dgm:prSet/>
      <dgm:spPr/>
      <dgm:t>
        <a:bodyPr/>
        <a:lstStyle/>
        <a:p>
          <a:endParaRPr lang="de-DE" sz="1600"/>
        </a:p>
      </dgm:t>
    </dgm:pt>
    <dgm:pt modelId="{F63E3508-5122-4281-B314-A6EB7F8DB191}">
      <dgm:prSet phldrT="[Text]" custT="1"/>
      <dgm:spPr>
        <a:solidFill>
          <a:srgbClr val="50AF64"/>
        </a:solidFill>
        <a:ln>
          <a:noFill/>
        </a:ln>
      </dgm:spPr>
      <dgm:t>
        <a:bodyPr/>
        <a:lstStyle/>
        <a:p>
          <a:r>
            <a:rPr lang="de-DE" sz="1600" dirty="0"/>
            <a:t>Baustein 2 </a:t>
          </a:r>
          <a:r>
            <a:rPr lang="de-DE" sz="1600" dirty="0" err="1"/>
            <a:t>Ordinaler</a:t>
          </a:r>
          <a:r>
            <a:rPr lang="de-DE" sz="1600" dirty="0"/>
            <a:t> Zahlenstrahl</a:t>
          </a:r>
        </a:p>
      </dgm:t>
    </dgm:pt>
    <dgm:pt modelId="{604CCE50-0BE3-4A37-9D9F-C8E8EAD16D79}" type="parTrans" cxnId="{2E507D13-650D-40C7-BE1D-169380372C55}">
      <dgm:prSet/>
      <dgm:spPr/>
      <dgm:t>
        <a:bodyPr/>
        <a:lstStyle/>
        <a:p>
          <a:endParaRPr lang="de-DE" sz="1600"/>
        </a:p>
      </dgm:t>
    </dgm:pt>
    <dgm:pt modelId="{6F6175BF-D180-468E-93DB-6A47847E5589}" type="sibTrans" cxnId="{2E507D13-650D-40C7-BE1D-169380372C55}">
      <dgm:prSet/>
      <dgm:spPr/>
      <dgm:t>
        <a:bodyPr/>
        <a:lstStyle/>
        <a:p>
          <a:endParaRPr lang="de-DE" sz="1600"/>
        </a:p>
      </dgm:t>
    </dgm:pt>
    <dgm:pt modelId="{399F6192-9EDD-4707-8B24-24CCB1CBD47F}">
      <dgm:prSet custT="1"/>
      <dgm:spPr>
        <a:ln>
          <a:solidFill>
            <a:srgbClr val="50AF2D"/>
          </a:solidFill>
        </a:ln>
      </dgm:spPr>
      <dgm:t>
        <a:bodyPr/>
        <a:lstStyle/>
        <a:p>
          <a:r>
            <a:rPr lang="de-DE" sz="1600" dirty="0"/>
            <a:t>Wahrnehmungsgebundener Mengenvergleich</a:t>
          </a:r>
        </a:p>
      </dgm:t>
    </dgm:pt>
    <dgm:pt modelId="{4121B00B-4F47-4C8E-A9F9-86E5115921C7}" type="parTrans" cxnId="{61386DEC-6239-4656-B619-F2005BBAB6AF}">
      <dgm:prSet/>
      <dgm:spPr/>
      <dgm:t>
        <a:bodyPr/>
        <a:lstStyle/>
        <a:p>
          <a:endParaRPr lang="de-DE" sz="1600"/>
        </a:p>
      </dgm:t>
    </dgm:pt>
    <dgm:pt modelId="{26A95C77-4593-430B-999F-5D4469EA7B0E}" type="sibTrans" cxnId="{61386DEC-6239-4656-B619-F2005BBAB6AF}">
      <dgm:prSet/>
      <dgm:spPr/>
      <dgm:t>
        <a:bodyPr/>
        <a:lstStyle/>
        <a:p>
          <a:endParaRPr lang="de-DE" sz="1600"/>
        </a:p>
      </dgm:t>
    </dgm:pt>
    <dgm:pt modelId="{177DD067-0871-4C0F-8CFD-34D5582FCE4B}">
      <dgm:prSet custT="1"/>
      <dgm:spPr>
        <a:ln>
          <a:solidFill>
            <a:srgbClr val="50AF2D"/>
          </a:solidFill>
        </a:ln>
      </dgm:spPr>
      <dgm:t>
        <a:bodyPr/>
        <a:lstStyle/>
        <a:p>
          <a:r>
            <a:rPr lang="de-DE" sz="1600" dirty="0"/>
            <a:t>Nicht-zählender Mengenvergleich</a:t>
          </a:r>
        </a:p>
      </dgm:t>
    </dgm:pt>
    <dgm:pt modelId="{9D73A92E-324E-45A9-A8BA-69AD59917719}" type="parTrans" cxnId="{AC8A5115-DC5A-4D96-A2AD-B07F361D134C}">
      <dgm:prSet/>
      <dgm:spPr/>
      <dgm:t>
        <a:bodyPr/>
        <a:lstStyle/>
        <a:p>
          <a:endParaRPr lang="de-DE" sz="1600"/>
        </a:p>
      </dgm:t>
    </dgm:pt>
    <dgm:pt modelId="{D49BBEF3-E7F9-42D9-9D35-ED35D017C91B}" type="sibTrans" cxnId="{AC8A5115-DC5A-4D96-A2AD-B07F361D134C}">
      <dgm:prSet/>
      <dgm:spPr/>
      <dgm:t>
        <a:bodyPr/>
        <a:lstStyle/>
        <a:p>
          <a:endParaRPr lang="de-DE" sz="1600"/>
        </a:p>
      </dgm:t>
    </dgm:pt>
    <dgm:pt modelId="{6B1C5C6D-F10F-4EA1-9FE5-1A39FAE5A595}">
      <dgm:prSet custT="1"/>
      <dgm:spPr>
        <a:ln>
          <a:solidFill>
            <a:srgbClr val="50AF2D"/>
          </a:solidFill>
        </a:ln>
      </dgm:spPr>
      <dgm:t>
        <a:bodyPr/>
        <a:lstStyle/>
        <a:p>
          <a:r>
            <a:rPr lang="de-DE" sz="1600" dirty="0"/>
            <a:t>Zählen</a:t>
          </a:r>
        </a:p>
      </dgm:t>
    </dgm:pt>
    <dgm:pt modelId="{2378DDC9-123F-4640-802F-90002EF7605D}" type="parTrans" cxnId="{156B0C98-7875-4630-914B-2E0A73883844}">
      <dgm:prSet/>
      <dgm:spPr/>
      <dgm:t>
        <a:bodyPr/>
        <a:lstStyle/>
        <a:p>
          <a:endParaRPr lang="de-DE" sz="1600"/>
        </a:p>
      </dgm:t>
    </dgm:pt>
    <dgm:pt modelId="{BEF100CC-CDC6-462F-9007-F69C515D8D17}" type="sibTrans" cxnId="{156B0C98-7875-4630-914B-2E0A73883844}">
      <dgm:prSet/>
      <dgm:spPr/>
      <dgm:t>
        <a:bodyPr/>
        <a:lstStyle/>
        <a:p>
          <a:endParaRPr lang="de-DE" sz="1600"/>
        </a:p>
      </dgm:t>
    </dgm:pt>
    <dgm:pt modelId="{DF22BB13-1C0B-4321-AF6C-D891C402A5D4}">
      <dgm:prSet custT="1"/>
      <dgm:spPr>
        <a:ln>
          <a:solidFill>
            <a:srgbClr val="50AF2D"/>
          </a:solidFill>
        </a:ln>
      </dgm:spPr>
      <dgm:t>
        <a:bodyPr/>
        <a:lstStyle/>
        <a:p>
          <a:r>
            <a:rPr lang="de-DE" sz="1600" dirty="0"/>
            <a:t>Schätzen</a:t>
          </a:r>
        </a:p>
      </dgm:t>
    </dgm:pt>
    <dgm:pt modelId="{5872AD7B-0223-44FC-A1A0-E66871EC95E2}" type="parTrans" cxnId="{2B084EF5-2173-4326-AF7F-65E3BDA14C64}">
      <dgm:prSet/>
      <dgm:spPr/>
      <dgm:t>
        <a:bodyPr/>
        <a:lstStyle/>
        <a:p>
          <a:endParaRPr lang="de-DE" sz="1600"/>
        </a:p>
      </dgm:t>
    </dgm:pt>
    <dgm:pt modelId="{D0A604CA-263B-4ED8-BB59-5AD84FF9AF8D}" type="sibTrans" cxnId="{2B084EF5-2173-4326-AF7F-65E3BDA14C64}">
      <dgm:prSet/>
      <dgm:spPr/>
      <dgm:t>
        <a:bodyPr/>
        <a:lstStyle/>
        <a:p>
          <a:endParaRPr lang="de-DE" sz="1600"/>
        </a:p>
      </dgm:t>
    </dgm:pt>
    <dgm:pt modelId="{A8D363A2-DA03-489F-996D-46E989E98455}">
      <dgm:prSet phldrT="[Text]" custT="1"/>
      <dgm:spPr>
        <a:ln>
          <a:solidFill>
            <a:srgbClr val="50AF64"/>
          </a:solidFill>
        </a:ln>
      </dgm:spPr>
      <dgm:t>
        <a:bodyPr/>
        <a:lstStyle/>
        <a:p>
          <a:r>
            <a:rPr lang="de-DE" sz="1600" dirty="0"/>
            <a:t>Mengen gleichmäßig machen</a:t>
          </a:r>
        </a:p>
      </dgm:t>
    </dgm:pt>
    <dgm:pt modelId="{B801FFC4-0CFE-4C3B-9294-31B597E54E32}" type="parTrans" cxnId="{08CD574A-9EB7-4FE5-B5B6-2F800DCD5ADF}">
      <dgm:prSet/>
      <dgm:spPr/>
      <dgm:t>
        <a:bodyPr/>
        <a:lstStyle/>
        <a:p>
          <a:endParaRPr lang="de-DE" sz="1600"/>
        </a:p>
      </dgm:t>
    </dgm:pt>
    <dgm:pt modelId="{923FCDA8-DBA2-4771-AA29-9607178876E3}" type="sibTrans" cxnId="{08CD574A-9EB7-4FE5-B5B6-2F800DCD5ADF}">
      <dgm:prSet/>
      <dgm:spPr/>
      <dgm:t>
        <a:bodyPr/>
        <a:lstStyle/>
        <a:p>
          <a:endParaRPr lang="de-DE" sz="1600"/>
        </a:p>
      </dgm:t>
    </dgm:pt>
    <dgm:pt modelId="{0D9B5389-03CC-4B45-B6F7-B674428DC83F}">
      <dgm:prSet phldrT="[Text]" custT="1"/>
      <dgm:spPr>
        <a:ln>
          <a:solidFill>
            <a:srgbClr val="50AF64"/>
          </a:solidFill>
        </a:ln>
      </dgm:spPr>
      <dgm:t>
        <a:bodyPr/>
        <a:lstStyle/>
        <a:p>
          <a:r>
            <a:rPr lang="de-DE" sz="1600" dirty="0"/>
            <a:t>Einfache Rechenaufgaben modellieren</a:t>
          </a:r>
        </a:p>
      </dgm:t>
    </dgm:pt>
    <dgm:pt modelId="{5DF09C28-BFA5-4429-AEAF-03784AE985C2}" type="parTrans" cxnId="{14F09EAA-B8C0-469C-AE95-DD133E69FE90}">
      <dgm:prSet/>
      <dgm:spPr/>
      <dgm:t>
        <a:bodyPr/>
        <a:lstStyle/>
        <a:p>
          <a:endParaRPr lang="de-DE" sz="1600"/>
        </a:p>
      </dgm:t>
    </dgm:pt>
    <dgm:pt modelId="{E2F4F1C3-91CB-4C66-97BF-7C6577E903A5}" type="sibTrans" cxnId="{14F09EAA-B8C0-469C-AE95-DD133E69FE90}">
      <dgm:prSet/>
      <dgm:spPr/>
      <dgm:t>
        <a:bodyPr/>
        <a:lstStyle/>
        <a:p>
          <a:endParaRPr lang="de-DE" sz="1600"/>
        </a:p>
      </dgm:t>
    </dgm:pt>
    <dgm:pt modelId="{962109FD-8472-4552-8CB1-39362D8F0732}">
      <dgm:prSet phldrT="[Text]" custT="1"/>
      <dgm:spPr>
        <a:ln>
          <a:solidFill>
            <a:srgbClr val="50AF64"/>
          </a:solidFill>
        </a:ln>
      </dgm:spPr>
      <dgm:t>
        <a:bodyPr/>
        <a:lstStyle/>
        <a:p>
          <a:r>
            <a:rPr lang="de-DE" sz="1600" dirty="0"/>
            <a:t>Mengen gleichmäßig auf zwei Teile aufteilen</a:t>
          </a:r>
        </a:p>
      </dgm:t>
    </dgm:pt>
    <dgm:pt modelId="{C1314F98-852B-4FBA-925C-B7BF4652EA0B}" type="parTrans" cxnId="{C1F4415E-EB03-4BC4-92B2-8273C9DB2F47}">
      <dgm:prSet/>
      <dgm:spPr/>
      <dgm:t>
        <a:bodyPr/>
        <a:lstStyle/>
        <a:p>
          <a:endParaRPr lang="de-DE" sz="1600"/>
        </a:p>
      </dgm:t>
    </dgm:pt>
    <dgm:pt modelId="{AB739242-4103-4B6D-8D77-006692B2A864}" type="sibTrans" cxnId="{C1F4415E-EB03-4BC4-92B2-8273C9DB2F47}">
      <dgm:prSet/>
      <dgm:spPr/>
      <dgm:t>
        <a:bodyPr/>
        <a:lstStyle/>
        <a:p>
          <a:endParaRPr lang="de-DE" sz="1600"/>
        </a:p>
      </dgm:t>
    </dgm:pt>
    <dgm:pt modelId="{813D24C5-78ED-4A51-9BC5-29D00C021F1D}">
      <dgm:prSet phldrT="[Text]" custT="1"/>
      <dgm:spPr>
        <a:ln>
          <a:solidFill>
            <a:srgbClr val="50AF96"/>
          </a:solidFill>
        </a:ln>
      </dgm:spPr>
      <dgm:t>
        <a:bodyPr/>
        <a:lstStyle/>
        <a:p>
          <a:r>
            <a:rPr lang="de-DE" sz="1600" dirty="0" err="1"/>
            <a:t>Mengenseriation</a:t>
          </a:r>
          <a:endParaRPr lang="de-DE" sz="1600" dirty="0"/>
        </a:p>
      </dgm:t>
    </dgm:pt>
    <dgm:pt modelId="{C0551E8A-576E-49BF-BD06-387B00C7BCCD}" type="parTrans" cxnId="{7FC1DD61-1933-4A00-8A02-950BFB35E949}">
      <dgm:prSet/>
      <dgm:spPr/>
      <dgm:t>
        <a:bodyPr/>
        <a:lstStyle/>
        <a:p>
          <a:endParaRPr lang="de-DE" sz="1600"/>
        </a:p>
      </dgm:t>
    </dgm:pt>
    <dgm:pt modelId="{F00A0FBF-D053-4607-8C82-0A5237BF8548}" type="sibTrans" cxnId="{7FC1DD61-1933-4A00-8A02-950BFB35E949}">
      <dgm:prSet/>
      <dgm:spPr/>
      <dgm:t>
        <a:bodyPr/>
        <a:lstStyle/>
        <a:p>
          <a:endParaRPr lang="de-DE" sz="1600"/>
        </a:p>
      </dgm:t>
    </dgm:pt>
    <dgm:pt modelId="{79A71AE0-14C2-46F6-B72A-462B0FC10250}" type="pres">
      <dgm:prSet presAssocID="{BAEFBE8F-585A-454A-B22B-832D6A5B29DB}" presName="linearFlow" presStyleCnt="0">
        <dgm:presLayoutVars>
          <dgm:dir/>
          <dgm:animLvl val="lvl"/>
          <dgm:resizeHandles val="exact"/>
        </dgm:presLayoutVars>
      </dgm:prSet>
      <dgm:spPr/>
    </dgm:pt>
    <dgm:pt modelId="{4DF5F88B-B5F5-4735-B5F8-1EABDACFEBC7}" type="pres">
      <dgm:prSet presAssocID="{500B48E5-4590-43BD-AEC2-7661829ED2C5}" presName="composite" presStyleCnt="0"/>
      <dgm:spPr/>
    </dgm:pt>
    <dgm:pt modelId="{828C8A46-6C3C-4C80-B7AD-C649CFF1B7D7}" type="pres">
      <dgm:prSet presAssocID="{500B48E5-4590-43BD-AEC2-7661829ED2C5}" presName="parentText" presStyleLbl="alignNode1" presStyleIdx="0" presStyleCnt="3">
        <dgm:presLayoutVars>
          <dgm:chMax val="1"/>
          <dgm:bulletEnabled val="1"/>
        </dgm:presLayoutVars>
      </dgm:prSet>
      <dgm:spPr/>
    </dgm:pt>
    <dgm:pt modelId="{CC50FE43-C364-4F1A-9DED-ACC6202772E3}" type="pres">
      <dgm:prSet presAssocID="{500B48E5-4590-43BD-AEC2-7661829ED2C5}" presName="descendantText" presStyleLbl="alignAcc1" presStyleIdx="0" presStyleCnt="3" custScaleY="100000">
        <dgm:presLayoutVars>
          <dgm:bulletEnabled val="1"/>
        </dgm:presLayoutVars>
      </dgm:prSet>
      <dgm:spPr/>
    </dgm:pt>
    <dgm:pt modelId="{93B19D4F-7B7E-46DD-9F19-1A6E9CF5B643}" type="pres">
      <dgm:prSet presAssocID="{D2E7D9C3-950C-4332-A80D-7FA9D804A565}" presName="sp" presStyleCnt="0"/>
      <dgm:spPr/>
    </dgm:pt>
    <dgm:pt modelId="{92899C8F-B3B4-4A0C-AA17-478D17B08129}" type="pres">
      <dgm:prSet presAssocID="{F63E3508-5122-4281-B314-A6EB7F8DB191}" presName="composite" presStyleCnt="0"/>
      <dgm:spPr/>
    </dgm:pt>
    <dgm:pt modelId="{5C145137-356E-4EE5-96CC-A4F4791438E7}" type="pres">
      <dgm:prSet presAssocID="{F63E3508-5122-4281-B314-A6EB7F8DB191}" presName="parentText" presStyleLbl="alignNode1" presStyleIdx="1" presStyleCnt="3">
        <dgm:presLayoutVars>
          <dgm:chMax val="1"/>
          <dgm:bulletEnabled val="1"/>
        </dgm:presLayoutVars>
      </dgm:prSet>
      <dgm:spPr/>
    </dgm:pt>
    <dgm:pt modelId="{807BAB48-AF18-4CF5-A9B6-5DE7A61DD50D}" type="pres">
      <dgm:prSet presAssocID="{F63E3508-5122-4281-B314-A6EB7F8DB191}" presName="descendantText" presStyleLbl="alignAcc1" presStyleIdx="1" presStyleCnt="3" custScaleY="105494" custLinFactNeighborX="0">
        <dgm:presLayoutVars>
          <dgm:bulletEnabled val="1"/>
        </dgm:presLayoutVars>
      </dgm:prSet>
      <dgm:spPr/>
    </dgm:pt>
    <dgm:pt modelId="{2B47763D-BE58-4513-B733-2E6F923E739B}" type="pres">
      <dgm:prSet presAssocID="{6F6175BF-D180-468E-93DB-6A47847E5589}" presName="sp" presStyleCnt="0"/>
      <dgm:spPr/>
    </dgm:pt>
    <dgm:pt modelId="{64F4227C-0376-408F-984A-8596E649D68F}" type="pres">
      <dgm:prSet presAssocID="{8535CFDC-C473-440B-8A70-EFA7BF1F8DCA}" presName="composite" presStyleCnt="0"/>
      <dgm:spPr/>
    </dgm:pt>
    <dgm:pt modelId="{C1828F24-F4DF-4864-82BB-1228B7D2DCB8}" type="pres">
      <dgm:prSet presAssocID="{8535CFDC-C473-440B-8A70-EFA7BF1F8DCA}" presName="parentText" presStyleLbl="alignNode1" presStyleIdx="2" presStyleCnt="3">
        <dgm:presLayoutVars>
          <dgm:chMax val="1"/>
          <dgm:bulletEnabled val="1"/>
        </dgm:presLayoutVars>
      </dgm:prSet>
      <dgm:spPr/>
    </dgm:pt>
    <dgm:pt modelId="{4D1D7956-C560-409B-A21F-4BD9335EED88}" type="pres">
      <dgm:prSet presAssocID="{8535CFDC-C473-440B-8A70-EFA7BF1F8DCA}" presName="descendantText" presStyleLbl="alignAcc1" presStyleIdx="2" presStyleCnt="3" custScaleY="105494">
        <dgm:presLayoutVars>
          <dgm:bulletEnabled val="1"/>
        </dgm:presLayoutVars>
      </dgm:prSet>
      <dgm:spPr/>
    </dgm:pt>
  </dgm:ptLst>
  <dgm:cxnLst>
    <dgm:cxn modelId="{7544F500-56FC-4A53-8410-7297F23CE9CA}" srcId="{8535CFDC-C473-440B-8A70-EFA7BF1F8DCA}" destId="{970B6015-839C-4A64-A8D6-3EC725EE4FBE}" srcOrd="2" destOrd="0" parTransId="{F22DE7FD-A1B5-426F-9023-18632EC95BD9}" sibTransId="{001733E8-B8C3-44B8-98C9-083D432DC7C2}"/>
    <dgm:cxn modelId="{2E507D13-650D-40C7-BE1D-169380372C55}" srcId="{BAEFBE8F-585A-454A-B22B-832D6A5B29DB}" destId="{F63E3508-5122-4281-B314-A6EB7F8DB191}" srcOrd="1" destOrd="0" parTransId="{604CCE50-0BE3-4A37-9D9F-C8E8EAD16D79}" sibTransId="{6F6175BF-D180-468E-93DB-6A47847E5589}"/>
    <dgm:cxn modelId="{AC8A5115-DC5A-4D96-A2AD-B07F361D134C}" srcId="{500B48E5-4590-43BD-AEC2-7661829ED2C5}" destId="{177DD067-0871-4C0F-8CFD-34D5582FCE4B}" srcOrd="1" destOrd="0" parTransId="{9D73A92E-324E-45A9-A8BA-69AD59917719}" sibTransId="{D49BBEF3-E7F9-42D9-9D35-ED35D017C91B}"/>
    <dgm:cxn modelId="{395D6820-EE1C-4426-A589-C88B8A069EC5}" type="presOf" srcId="{F63E3508-5122-4281-B314-A6EB7F8DB191}" destId="{5C145137-356E-4EE5-96CC-A4F4791438E7}" srcOrd="0" destOrd="0" presId="urn:microsoft.com/office/officeart/2005/8/layout/chevron2"/>
    <dgm:cxn modelId="{3C2E2D26-BDC7-4BFA-BB27-59B01F25F621}" type="presOf" srcId="{813D24C5-78ED-4A51-9BC5-29D00C021F1D}" destId="{4D1D7956-C560-409B-A21F-4BD9335EED88}" srcOrd="0" destOrd="1" presId="urn:microsoft.com/office/officeart/2005/8/layout/chevron2"/>
    <dgm:cxn modelId="{835B0B2D-8C4D-4F36-89BD-0994A20AA67B}" type="presOf" srcId="{500B48E5-4590-43BD-AEC2-7661829ED2C5}" destId="{828C8A46-6C3C-4C80-B7AD-C649CFF1B7D7}" srcOrd="0" destOrd="0" presId="urn:microsoft.com/office/officeart/2005/8/layout/chevron2"/>
    <dgm:cxn modelId="{9DCD5736-BC48-44C0-87EF-B30D59D4E193}" type="presOf" srcId="{6B1C5C6D-F10F-4EA1-9FE5-1A39FAE5A595}" destId="{CC50FE43-C364-4F1A-9DED-ACC6202772E3}" srcOrd="0" destOrd="2" presId="urn:microsoft.com/office/officeart/2005/8/layout/chevron2"/>
    <dgm:cxn modelId="{C1F4415E-EB03-4BC4-92B2-8273C9DB2F47}" srcId="{F63E3508-5122-4281-B314-A6EB7F8DB191}" destId="{962109FD-8472-4552-8CB1-39362D8F0732}" srcOrd="4" destOrd="0" parTransId="{C1314F98-852B-4FBA-925C-B7BF4652EA0B}" sibTransId="{AB739242-4103-4B6D-8D77-006692B2A864}"/>
    <dgm:cxn modelId="{7FC1DD61-1933-4A00-8A02-950BFB35E949}" srcId="{8535CFDC-C473-440B-8A70-EFA7BF1F8DCA}" destId="{813D24C5-78ED-4A51-9BC5-29D00C021F1D}" srcOrd="1" destOrd="0" parTransId="{C0551E8A-576E-49BF-BD06-387B00C7BCCD}" sibTransId="{F00A0FBF-D053-4607-8C82-0A5237BF8548}"/>
    <dgm:cxn modelId="{CC1C6B68-130F-4789-B80D-B9C39C55FE05}" srcId="{8535CFDC-C473-440B-8A70-EFA7BF1F8DCA}" destId="{A7D9ECE3-FB6D-4EA7-847A-D71E660940EE}" srcOrd="0" destOrd="0" parTransId="{80E7AF4F-9D87-4140-84DB-0CA9DFE35CA1}" sibTransId="{C1BCA129-F561-4968-9389-11FF066D7478}"/>
    <dgm:cxn modelId="{8CA78069-8452-48F9-B98A-6ACCE668EFDC}" type="presOf" srcId="{A8D363A2-DA03-489F-996D-46E989E98455}" destId="{807BAB48-AF18-4CF5-A9B6-5DE7A61DD50D}" srcOrd="0" destOrd="2" presId="urn:microsoft.com/office/officeart/2005/8/layout/chevron2"/>
    <dgm:cxn modelId="{08CD574A-9EB7-4FE5-B5B6-2F800DCD5ADF}" srcId="{F63E3508-5122-4281-B314-A6EB7F8DB191}" destId="{A8D363A2-DA03-489F-996D-46E989E98455}" srcOrd="2" destOrd="0" parTransId="{B801FFC4-0CFE-4C3B-9294-31B597E54E32}" sibTransId="{923FCDA8-DBA2-4771-AA29-9607178876E3}"/>
    <dgm:cxn modelId="{01A32556-8C25-493F-BA8C-47197A60CD82}" srcId="{BAEFBE8F-585A-454A-B22B-832D6A5B29DB}" destId="{500B48E5-4590-43BD-AEC2-7661829ED2C5}" srcOrd="0" destOrd="0" parTransId="{2C468F39-45CE-4B07-8B27-BCA449E49391}" sibTransId="{D2E7D9C3-950C-4332-A80D-7FA9D804A565}"/>
    <dgm:cxn modelId="{253F2083-1276-4C1B-8AC1-CE018C253D03}" type="presOf" srcId="{177DD067-0871-4C0F-8CFD-34D5582FCE4B}" destId="{CC50FE43-C364-4F1A-9DED-ACC6202772E3}" srcOrd="0" destOrd="1" presId="urn:microsoft.com/office/officeart/2005/8/layout/chevron2"/>
    <dgm:cxn modelId="{156B0C98-7875-4630-914B-2E0A73883844}" srcId="{500B48E5-4590-43BD-AEC2-7661829ED2C5}" destId="{6B1C5C6D-F10F-4EA1-9FE5-1A39FAE5A595}" srcOrd="2" destOrd="0" parTransId="{2378DDC9-123F-4640-802F-90002EF7605D}" sibTransId="{BEF100CC-CDC6-462F-9007-F69C515D8D17}"/>
    <dgm:cxn modelId="{87C8169C-4ACD-4612-9CA2-BE07600FC3D1}" type="presOf" srcId="{A7D9ECE3-FB6D-4EA7-847A-D71E660940EE}" destId="{4D1D7956-C560-409B-A21F-4BD9335EED88}" srcOrd="0" destOrd="0" presId="urn:microsoft.com/office/officeart/2005/8/layout/chevron2"/>
    <dgm:cxn modelId="{D6B7A5A9-9459-4C5E-A392-4E40383B412A}" srcId="{F63E3508-5122-4281-B314-A6EB7F8DB191}" destId="{37F81763-FBD7-4818-ABBE-A0C8FA05CAF2}" srcOrd="0" destOrd="0" parTransId="{DF5DD614-CEBB-4CF9-A96B-C4D73749C69D}" sibTransId="{32EF5909-ECC1-4F2B-96F2-58969EE1DB3A}"/>
    <dgm:cxn modelId="{14F09EAA-B8C0-469C-AE95-DD133E69FE90}" srcId="{F63E3508-5122-4281-B314-A6EB7F8DB191}" destId="{0D9B5389-03CC-4B45-B6F7-B674428DC83F}" srcOrd="3" destOrd="0" parTransId="{5DF09C28-BFA5-4429-AEAF-03784AE985C2}" sibTransId="{E2F4F1C3-91CB-4C66-97BF-7C6577E903A5}"/>
    <dgm:cxn modelId="{F8DD4DAC-717F-45A4-94D1-5B7C068F334C}" srcId="{BAEFBE8F-585A-454A-B22B-832D6A5B29DB}" destId="{8535CFDC-C473-440B-8A70-EFA7BF1F8DCA}" srcOrd="2" destOrd="0" parTransId="{E414391A-E3BB-404A-9A0B-920D2949486A}" sibTransId="{6D04A602-E39B-4FE2-A138-95B5B4484341}"/>
    <dgm:cxn modelId="{FFD01EAF-E4CA-4B58-BD4A-B85D7E9C851C}" type="presOf" srcId="{962109FD-8472-4552-8CB1-39362D8F0732}" destId="{807BAB48-AF18-4CF5-A9B6-5DE7A61DD50D}" srcOrd="0" destOrd="4" presId="urn:microsoft.com/office/officeart/2005/8/layout/chevron2"/>
    <dgm:cxn modelId="{1EBCEFB5-00AB-4EF8-A724-E0F223BBA974}" type="presOf" srcId="{DF22BB13-1C0B-4321-AF6C-D891C402A5D4}" destId="{CC50FE43-C364-4F1A-9DED-ACC6202772E3}" srcOrd="0" destOrd="3" presId="urn:microsoft.com/office/officeart/2005/8/layout/chevron2"/>
    <dgm:cxn modelId="{6EEB11BA-EA49-4AC6-BAA2-CFB941282540}" type="presOf" srcId="{5A843FB6-7AD6-4C5C-9277-7F13752869BB}" destId="{807BAB48-AF18-4CF5-A9B6-5DE7A61DD50D}" srcOrd="0" destOrd="1" presId="urn:microsoft.com/office/officeart/2005/8/layout/chevron2"/>
    <dgm:cxn modelId="{3C4E79C1-80ED-49A8-9F92-BD418DB94504}" type="presOf" srcId="{399F6192-9EDD-4707-8B24-24CCB1CBD47F}" destId="{CC50FE43-C364-4F1A-9DED-ACC6202772E3}" srcOrd="0" destOrd="0" presId="urn:microsoft.com/office/officeart/2005/8/layout/chevron2"/>
    <dgm:cxn modelId="{B2A7C5D4-FAB4-4169-B052-F32D6599B551}" type="presOf" srcId="{8535CFDC-C473-440B-8A70-EFA7BF1F8DCA}" destId="{C1828F24-F4DF-4864-82BB-1228B7D2DCB8}" srcOrd="0" destOrd="0" presId="urn:microsoft.com/office/officeart/2005/8/layout/chevron2"/>
    <dgm:cxn modelId="{E0820DE3-E149-41D2-995D-41221A7D0A9A}" srcId="{F63E3508-5122-4281-B314-A6EB7F8DB191}" destId="{5A843FB6-7AD6-4C5C-9277-7F13752869BB}" srcOrd="1" destOrd="0" parTransId="{5EAD718C-4752-4202-9BE1-4835F07E09B7}" sibTransId="{213E235A-0D50-49D6-9D09-78AA784C72E9}"/>
    <dgm:cxn modelId="{339BAAE3-AAB6-4B12-8DC1-48DC61F07B47}" type="presOf" srcId="{970B6015-839C-4A64-A8D6-3EC725EE4FBE}" destId="{4D1D7956-C560-409B-A21F-4BD9335EED88}" srcOrd="0" destOrd="2" presId="urn:microsoft.com/office/officeart/2005/8/layout/chevron2"/>
    <dgm:cxn modelId="{C6CA8BE4-E610-4328-8A6C-EFCA53E606AE}" type="presOf" srcId="{BAEFBE8F-585A-454A-B22B-832D6A5B29DB}" destId="{79A71AE0-14C2-46F6-B72A-462B0FC10250}" srcOrd="0" destOrd="0" presId="urn:microsoft.com/office/officeart/2005/8/layout/chevron2"/>
    <dgm:cxn modelId="{C6788FE9-80BA-4B30-B447-FF9205A6DDAB}" type="presOf" srcId="{37F81763-FBD7-4818-ABBE-A0C8FA05CAF2}" destId="{807BAB48-AF18-4CF5-A9B6-5DE7A61DD50D}" srcOrd="0" destOrd="0" presId="urn:microsoft.com/office/officeart/2005/8/layout/chevron2"/>
    <dgm:cxn modelId="{61386DEC-6239-4656-B619-F2005BBAB6AF}" srcId="{500B48E5-4590-43BD-AEC2-7661829ED2C5}" destId="{399F6192-9EDD-4707-8B24-24CCB1CBD47F}" srcOrd="0" destOrd="0" parTransId="{4121B00B-4F47-4C8E-A9F9-86E5115921C7}" sibTransId="{26A95C77-4593-430B-999F-5D4469EA7B0E}"/>
    <dgm:cxn modelId="{2B084EF5-2173-4326-AF7F-65E3BDA14C64}" srcId="{500B48E5-4590-43BD-AEC2-7661829ED2C5}" destId="{DF22BB13-1C0B-4321-AF6C-D891C402A5D4}" srcOrd="3" destOrd="0" parTransId="{5872AD7B-0223-44FC-A1A0-E66871EC95E2}" sibTransId="{D0A604CA-263B-4ED8-BB59-5AD84FF9AF8D}"/>
    <dgm:cxn modelId="{90ED58F5-BFAE-485E-8A3A-9FFC50AE0901}" type="presOf" srcId="{0D9B5389-03CC-4B45-B6F7-B674428DC83F}" destId="{807BAB48-AF18-4CF5-A9B6-5DE7A61DD50D}" srcOrd="0" destOrd="3" presId="urn:microsoft.com/office/officeart/2005/8/layout/chevron2"/>
    <dgm:cxn modelId="{C486C773-53D2-4377-B885-6341ABD3D255}" type="presParOf" srcId="{79A71AE0-14C2-46F6-B72A-462B0FC10250}" destId="{4DF5F88B-B5F5-4735-B5F8-1EABDACFEBC7}" srcOrd="0" destOrd="0" presId="urn:microsoft.com/office/officeart/2005/8/layout/chevron2"/>
    <dgm:cxn modelId="{0B06C114-A46A-43D3-8BBC-3175BCE5ED53}" type="presParOf" srcId="{4DF5F88B-B5F5-4735-B5F8-1EABDACFEBC7}" destId="{828C8A46-6C3C-4C80-B7AD-C649CFF1B7D7}" srcOrd="0" destOrd="0" presId="urn:microsoft.com/office/officeart/2005/8/layout/chevron2"/>
    <dgm:cxn modelId="{1B552646-FB19-4AB4-BACF-F3DF70E47753}" type="presParOf" srcId="{4DF5F88B-B5F5-4735-B5F8-1EABDACFEBC7}" destId="{CC50FE43-C364-4F1A-9DED-ACC6202772E3}" srcOrd="1" destOrd="0" presId="urn:microsoft.com/office/officeart/2005/8/layout/chevron2"/>
    <dgm:cxn modelId="{CC689252-B883-4EBF-9FFF-2B6949A3D950}" type="presParOf" srcId="{79A71AE0-14C2-46F6-B72A-462B0FC10250}" destId="{93B19D4F-7B7E-46DD-9F19-1A6E9CF5B643}" srcOrd="1" destOrd="0" presId="urn:microsoft.com/office/officeart/2005/8/layout/chevron2"/>
    <dgm:cxn modelId="{21DBE839-E9A1-4216-90DB-95E9DDDB2943}" type="presParOf" srcId="{79A71AE0-14C2-46F6-B72A-462B0FC10250}" destId="{92899C8F-B3B4-4A0C-AA17-478D17B08129}" srcOrd="2" destOrd="0" presId="urn:microsoft.com/office/officeart/2005/8/layout/chevron2"/>
    <dgm:cxn modelId="{36AFB7EA-AB13-4DA1-988E-B46E39D9EF63}" type="presParOf" srcId="{92899C8F-B3B4-4A0C-AA17-478D17B08129}" destId="{5C145137-356E-4EE5-96CC-A4F4791438E7}" srcOrd="0" destOrd="0" presId="urn:microsoft.com/office/officeart/2005/8/layout/chevron2"/>
    <dgm:cxn modelId="{941048C5-694F-4B17-ADCA-62AAA09168B3}" type="presParOf" srcId="{92899C8F-B3B4-4A0C-AA17-478D17B08129}" destId="{807BAB48-AF18-4CF5-A9B6-5DE7A61DD50D}" srcOrd="1" destOrd="0" presId="urn:microsoft.com/office/officeart/2005/8/layout/chevron2"/>
    <dgm:cxn modelId="{24D15005-715D-4A6B-A72E-141EFBA6DFC3}" type="presParOf" srcId="{79A71AE0-14C2-46F6-B72A-462B0FC10250}" destId="{2B47763D-BE58-4513-B733-2E6F923E739B}" srcOrd="3" destOrd="0" presId="urn:microsoft.com/office/officeart/2005/8/layout/chevron2"/>
    <dgm:cxn modelId="{C39D668F-60FF-4ABE-8DD5-E6BD8F0B26F2}" type="presParOf" srcId="{79A71AE0-14C2-46F6-B72A-462B0FC10250}" destId="{64F4227C-0376-408F-984A-8596E649D68F}" srcOrd="4" destOrd="0" presId="urn:microsoft.com/office/officeart/2005/8/layout/chevron2"/>
    <dgm:cxn modelId="{611AD62D-F0EF-4833-AB7F-2B2BD04E9944}" type="presParOf" srcId="{64F4227C-0376-408F-984A-8596E649D68F}" destId="{C1828F24-F4DF-4864-82BB-1228B7D2DCB8}" srcOrd="0" destOrd="0" presId="urn:microsoft.com/office/officeart/2005/8/layout/chevron2"/>
    <dgm:cxn modelId="{886F7E0B-6D09-46C0-9F5B-72D7D93C4C48}" type="presParOf" srcId="{64F4227C-0376-408F-984A-8596E649D68F}" destId="{4D1D7956-C560-409B-A21F-4BD9335EED88}"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AEFBE8F-585A-454A-B22B-832D6A5B29DB}" type="doc">
      <dgm:prSet loTypeId="urn:microsoft.com/office/officeart/2005/8/layout/chevron2" loCatId="process" qsTypeId="urn:microsoft.com/office/officeart/2005/8/quickstyle/simple1" qsCatId="simple" csTypeId="urn:microsoft.com/office/officeart/2005/8/colors/accent1_3" csCatId="accent1" phldr="1"/>
      <dgm:spPr/>
      <dgm:t>
        <a:bodyPr/>
        <a:lstStyle/>
        <a:p>
          <a:endParaRPr lang="de-DE"/>
        </a:p>
      </dgm:t>
    </dgm:pt>
    <dgm:pt modelId="{D55FEC40-7A01-473C-8B31-DB60BA8D122F}">
      <dgm:prSet phldrT="[Text]" custT="1"/>
      <dgm:spPr>
        <a:solidFill>
          <a:srgbClr val="5096C8"/>
        </a:solidFill>
        <a:ln>
          <a:noFill/>
        </a:ln>
      </dgm:spPr>
      <dgm:t>
        <a:bodyPr/>
        <a:lstStyle/>
        <a:p>
          <a:r>
            <a:rPr lang="de-DE" sz="1600" dirty="0"/>
            <a:t>Baustein 4 </a:t>
          </a:r>
          <a:r>
            <a:rPr lang="de-DE" sz="1600" dirty="0" err="1"/>
            <a:t>Enthaltensein</a:t>
          </a:r>
          <a:r>
            <a:rPr lang="de-DE" sz="1600" dirty="0"/>
            <a:t> und Klasseninklusion</a:t>
          </a:r>
        </a:p>
      </dgm:t>
    </dgm:pt>
    <dgm:pt modelId="{F84999A3-BB80-45CF-96D9-81E8299F2280}" type="parTrans" cxnId="{4EE5CE04-B15C-4378-8FD7-904F47ECEACC}">
      <dgm:prSet/>
      <dgm:spPr/>
      <dgm:t>
        <a:bodyPr/>
        <a:lstStyle/>
        <a:p>
          <a:endParaRPr lang="de-DE" sz="1600"/>
        </a:p>
      </dgm:t>
    </dgm:pt>
    <dgm:pt modelId="{1C6E62D2-B5F9-49D2-99D2-F1E642512F87}" type="sibTrans" cxnId="{4EE5CE04-B15C-4378-8FD7-904F47ECEACC}">
      <dgm:prSet/>
      <dgm:spPr/>
      <dgm:t>
        <a:bodyPr/>
        <a:lstStyle/>
        <a:p>
          <a:endParaRPr lang="de-DE" sz="1600"/>
        </a:p>
      </dgm:t>
    </dgm:pt>
    <dgm:pt modelId="{00340065-5E1E-4C78-8392-5CBEEA24FB3E}">
      <dgm:prSet phldrT="[Text]" custT="1"/>
      <dgm:spPr>
        <a:ln>
          <a:solidFill>
            <a:srgbClr val="5096C8"/>
          </a:solidFill>
        </a:ln>
      </dgm:spPr>
      <dgm:t>
        <a:bodyPr/>
        <a:lstStyle/>
        <a:p>
          <a:r>
            <a:rPr lang="de-DE" sz="1600" dirty="0"/>
            <a:t>Zahlzerlegungen und Klasseninklusion</a:t>
          </a:r>
        </a:p>
      </dgm:t>
    </dgm:pt>
    <dgm:pt modelId="{AFB70E1B-1328-4DB4-8810-4EF89AC313B2}" type="parTrans" cxnId="{B64BE354-EFB7-476B-80AE-93967326A1A3}">
      <dgm:prSet/>
      <dgm:spPr/>
      <dgm:t>
        <a:bodyPr/>
        <a:lstStyle/>
        <a:p>
          <a:endParaRPr lang="de-DE" sz="1600"/>
        </a:p>
      </dgm:t>
    </dgm:pt>
    <dgm:pt modelId="{013374F9-959F-4130-BCA7-7EBEA5A149BA}" type="sibTrans" cxnId="{B64BE354-EFB7-476B-80AE-93967326A1A3}">
      <dgm:prSet/>
      <dgm:spPr/>
      <dgm:t>
        <a:bodyPr/>
        <a:lstStyle/>
        <a:p>
          <a:endParaRPr lang="de-DE" sz="1600"/>
        </a:p>
      </dgm:t>
    </dgm:pt>
    <dgm:pt modelId="{C82F57E9-4056-4019-B14E-494EA86B2EE0}">
      <dgm:prSet phldrT="[Text]" custT="1"/>
      <dgm:spPr>
        <a:ln>
          <a:solidFill>
            <a:srgbClr val="5096C8"/>
          </a:solidFill>
        </a:ln>
      </dgm:spPr>
      <dgm:t>
        <a:bodyPr/>
        <a:lstStyle/>
        <a:p>
          <a:r>
            <a:rPr lang="de-DE" sz="1600" dirty="0"/>
            <a:t>Zahlzerlegung in drei Teile</a:t>
          </a:r>
        </a:p>
      </dgm:t>
    </dgm:pt>
    <dgm:pt modelId="{D8E2A22B-5DAA-4AFA-B14B-5900FCC8503B}" type="parTrans" cxnId="{89690242-C15F-4F96-903F-343DC7164E61}">
      <dgm:prSet/>
      <dgm:spPr/>
      <dgm:t>
        <a:bodyPr/>
        <a:lstStyle/>
        <a:p>
          <a:endParaRPr lang="de-DE" sz="1600"/>
        </a:p>
      </dgm:t>
    </dgm:pt>
    <dgm:pt modelId="{03B1BCB8-BE71-4460-A3AF-AA6F89DF8AE0}" type="sibTrans" cxnId="{89690242-C15F-4F96-903F-343DC7164E61}">
      <dgm:prSet/>
      <dgm:spPr/>
      <dgm:t>
        <a:bodyPr/>
        <a:lstStyle/>
        <a:p>
          <a:endParaRPr lang="de-DE" sz="1600"/>
        </a:p>
      </dgm:t>
    </dgm:pt>
    <dgm:pt modelId="{1E155B10-4608-40E0-ABA4-92C2DDCF9CE6}">
      <dgm:prSet phldrT="[Text]" custT="1"/>
      <dgm:spPr>
        <a:ln>
          <a:solidFill>
            <a:srgbClr val="5096C8"/>
          </a:solidFill>
        </a:ln>
      </dgm:spPr>
      <dgm:t>
        <a:bodyPr/>
        <a:lstStyle/>
        <a:p>
          <a:r>
            <a:rPr lang="de-DE" sz="1600" dirty="0"/>
            <a:t>Systematische Zahlzerlegungen</a:t>
          </a:r>
        </a:p>
      </dgm:t>
    </dgm:pt>
    <dgm:pt modelId="{23BE0CD9-BDA4-4495-AAE9-1E93B1977E0F}" type="parTrans" cxnId="{09E06F35-9F8A-4488-9981-46BC11832C10}">
      <dgm:prSet/>
      <dgm:spPr/>
      <dgm:t>
        <a:bodyPr/>
        <a:lstStyle/>
        <a:p>
          <a:endParaRPr lang="de-DE" sz="1600"/>
        </a:p>
      </dgm:t>
    </dgm:pt>
    <dgm:pt modelId="{3F72077B-4664-494E-AFBE-14C3D181A1D7}" type="sibTrans" cxnId="{09E06F35-9F8A-4488-9981-46BC11832C10}">
      <dgm:prSet/>
      <dgm:spPr/>
      <dgm:t>
        <a:bodyPr/>
        <a:lstStyle/>
        <a:p>
          <a:endParaRPr lang="de-DE" sz="1600"/>
        </a:p>
      </dgm:t>
    </dgm:pt>
    <dgm:pt modelId="{E26C6C6F-60E4-4872-A8A6-6D0A52BD8408}">
      <dgm:prSet phldrT="[Text]" custT="1"/>
      <dgm:spPr>
        <a:ln>
          <a:solidFill>
            <a:srgbClr val="5096C8"/>
          </a:solidFill>
        </a:ln>
      </dgm:spPr>
      <dgm:t>
        <a:bodyPr/>
        <a:lstStyle/>
        <a:p>
          <a:r>
            <a:rPr lang="de-DE" sz="1600" dirty="0"/>
            <a:t>Teile-Ganzes-Beziehungen</a:t>
          </a:r>
        </a:p>
      </dgm:t>
    </dgm:pt>
    <dgm:pt modelId="{9AA8D932-6558-4449-9E54-C14F9A65C46C}" type="parTrans" cxnId="{EB14EF3A-D97A-4267-BA68-6CE0DF8A7C79}">
      <dgm:prSet/>
      <dgm:spPr/>
      <dgm:t>
        <a:bodyPr/>
        <a:lstStyle/>
        <a:p>
          <a:endParaRPr lang="de-DE" sz="1600"/>
        </a:p>
      </dgm:t>
    </dgm:pt>
    <dgm:pt modelId="{EE602F70-7A65-4732-825F-4BA3DAE86C54}" type="sibTrans" cxnId="{EB14EF3A-D97A-4267-BA68-6CE0DF8A7C79}">
      <dgm:prSet/>
      <dgm:spPr/>
      <dgm:t>
        <a:bodyPr/>
        <a:lstStyle/>
        <a:p>
          <a:endParaRPr lang="de-DE" sz="1600"/>
        </a:p>
      </dgm:t>
    </dgm:pt>
    <dgm:pt modelId="{321839D7-A88B-48F7-9507-73C1FC659441}">
      <dgm:prSet phldrT="[Text]" custT="1"/>
      <dgm:spPr>
        <a:ln>
          <a:solidFill>
            <a:srgbClr val="5096C8"/>
          </a:solidFill>
        </a:ln>
      </dgm:spPr>
      <dgm:t>
        <a:bodyPr/>
        <a:lstStyle/>
        <a:p>
          <a:r>
            <a:rPr lang="de-DE" sz="1600" dirty="0"/>
            <a:t>Teile-Ganzes-Aufgaben als Textaufgaben</a:t>
          </a:r>
        </a:p>
      </dgm:t>
    </dgm:pt>
    <dgm:pt modelId="{264BB3F1-A47A-4CFC-8613-4320E08F0E66}" type="parTrans" cxnId="{269C59B0-5801-4931-9E48-70DF5E1459A8}">
      <dgm:prSet/>
      <dgm:spPr/>
      <dgm:t>
        <a:bodyPr/>
        <a:lstStyle/>
        <a:p>
          <a:endParaRPr lang="de-DE" sz="1600"/>
        </a:p>
      </dgm:t>
    </dgm:pt>
    <dgm:pt modelId="{70523AF5-0DED-4B24-855D-9AE14AF0E519}" type="sibTrans" cxnId="{269C59B0-5801-4931-9E48-70DF5E1459A8}">
      <dgm:prSet/>
      <dgm:spPr/>
      <dgm:t>
        <a:bodyPr/>
        <a:lstStyle/>
        <a:p>
          <a:endParaRPr lang="de-DE" sz="1600"/>
        </a:p>
      </dgm:t>
    </dgm:pt>
    <dgm:pt modelId="{DBF06538-F1C5-484C-A69E-A4DE3976137B}">
      <dgm:prSet phldrT="[Text]" custT="1"/>
      <dgm:spPr>
        <a:solidFill>
          <a:srgbClr val="0A6496"/>
        </a:solidFill>
        <a:ln>
          <a:noFill/>
        </a:ln>
      </dgm:spPr>
      <dgm:t>
        <a:bodyPr/>
        <a:lstStyle/>
        <a:p>
          <a:r>
            <a:rPr lang="de-DE" sz="1600" dirty="0"/>
            <a:t>Baustein 5 </a:t>
          </a:r>
          <a:r>
            <a:rPr lang="de-DE" sz="1600" dirty="0" err="1"/>
            <a:t>Relationalität</a:t>
          </a:r>
          <a:endParaRPr lang="de-DE" sz="1600" dirty="0"/>
        </a:p>
      </dgm:t>
    </dgm:pt>
    <dgm:pt modelId="{3C2807B2-9F79-47C1-A0A7-9CC2B228E5B4}" type="parTrans" cxnId="{70D9D3DA-B37F-4F4E-9AF7-A3E34E488BB7}">
      <dgm:prSet/>
      <dgm:spPr/>
      <dgm:t>
        <a:bodyPr/>
        <a:lstStyle/>
        <a:p>
          <a:endParaRPr lang="de-DE" sz="1600"/>
        </a:p>
      </dgm:t>
    </dgm:pt>
    <dgm:pt modelId="{DB262FE0-789A-4E17-8B3F-B6C1E2CD72E7}" type="sibTrans" cxnId="{70D9D3DA-B37F-4F4E-9AF7-A3E34E488BB7}">
      <dgm:prSet/>
      <dgm:spPr/>
      <dgm:t>
        <a:bodyPr/>
        <a:lstStyle/>
        <a:p>
          <a:endParaRPr lang="de-DE" sz="1600"/>
        </a:p>
      </dgm:t>
    </dgm:pt>
    <dgm:pt modelId="{0F6BA355-CCCD-4D7B-8CE7-C0F42D8B7278}">
      <dgm:prSet custT="1"/>
      <dgm:spPr>
        <a:ln>
          <a:solidFill>
            <a:srgbClr val="0A6496"/>
          </a:solidFill>
        </a:ln>
      </dgm:spPr>
      <dgm:t>
        <a:bodyPr/>
        <a:lstStyle/>
        <a:p>
          <a:r>
            <a:rPr lang="de-DE" sz="1600" dirty="0" err="1"/>
            <a:t>Relationalzahlbegriff</a:t>
          </a:r>
          <a:r>
            <a:rPr lang="de-DE" sz="1600" dirty="0"/>
            <a:t> an Zahlenreihe und Textaufgaben</a:t>
          </a:r>
        </a:p>
      </dgm:t>
    </dgm:pt>
    <dgm:pt modelId="{5A106E8B-12B8-4BC1-B801-EE6D4674F1E9}" type="parTrans" cxnId="{760C760E-4E9F-41C6-98F8-B22A588EB754}">
      <dgm:prSet/>
      <dgm:spPr/>
      <dgm:t>
        <a:bodyPr/>
        <a:lstStyle/>
        <a:p>
          <a:endParaRPr lang="de-DE" sz="1600"/>
        </a:p>
      </dgm:t>
    </dgm:pt>
    <dgm:pt modelId="{B8132887-B751-49FE-BF95-82EA6B94A5AD}" type="sibTrans" cxnId="{760C760E-4E9F-41C6-98F8-B22A588EB754}">
      <dgm:prSet/>
      <dgm:spPr/>
      <dgm:t>
        <a:bodyPr/>
        <a:lstStyle/>
        <a:p>
          <a:endParaRPr lang="de-DE" sz="1600"/>
        </a:p>
      </dgm:t>
    </dgm:pt>
    <dgm:pt modelId="{BA6A368F-1BC2-42DF-8BA3-2B2717FED841}">
      <dgm:prSet custT="1"/>
      <dgm:spPr>
        <a:ln>
          <a:solidFill>
            <a:srgbClr val="0A6496"/>
          </a:solidFill>
        </a:ln>
      </dgm:spPr>
      <dgm:t>
        <a:bodyPr/>
        <a:lstStyle/>
        <a:p>
          <a:r>
            <a:rPr lang="de-DE" sz="1600" dirty="0" err="1"/>
            <a:t>Relationalzahlbeziehungen</a:t>
          </a:r>
          <a:r>
            <a:rPr lang="de-DE" sz="1600" dirty="0"/>
            <a:t> am Zahlenstrahl</a:t>
          </a:r>
        </a:p>
      </dgm:t>
    </dgm:pt>
    <dgm:pt modelId="{5D09C97A-2696-4C86-9FBE-34CAB17AA1AC}" type="parTrans" cxnId="{75E7C7C7-BA85-4F8A-BC2A-EF5092C3C0C8}">
      <dgm:prSet/>
      <dgm:spPr/>
      <dgm:t>
        <a:bodyPr/>
        <a:lstStyle/>
        <a:p>
          <a:endParaRPr lang="de-DE" sz="1600"/>
        </a:p>
      </dgm:t>
    </dgm:pt>
    <dgm:pt modelId="{1EB047D2-422F-4822-AD83-869B92D02851}" type="sibTrans" cxnId="{75E7C7C7-BA85-4F8A-BC2A-EF5092C3C0C8}">
      <dgm:prSet/>
      <dgm:spPr/>
      <dgm:t>
        <a:bodyPr/>
        <a:lstStyle/>
        <a:p>
          <a:endParaRPr lang="de-DE" sz="1600"/>
        </a:p>
      </dgm:t>
    </dgm:pt>
    <dgm:pt modelId="{79A71AE0-14C2-46F6-B72A-462B0FC10250}" type="pres">
      <dgm:prSet presAssocID="{BAEFBE8F-585A-454A-B22B-832D6A5B29DB}" presName="linearFlow" presStyleCnt="0">
        <dgm:presLayoutVars>
          <dgm:dir/>
          <dgm:animLvl val="lvl"/>
          <dgm:resizeHandles val="exact"/>
        </dgm:presLayoutVars>
      </dgm:prSet>
      <dgm:spPr/>
    </dgm:pt>
    <dgm:pt modelId="{37D9D4B1-E6C2-4AE6-ACE5-449C293A6C68}" type="pres">
      <dgm:prSet presAssocID="{D55FEC40-7A01-473C-8B31-DB60BA8D122F}" presName="composite" presStyleCnt="0"/>
      <dgm:spPr/>
    </dgm:pt>
    <dgm:pt modelId="{25DE1522-72C9-4908-B6D3-4FC60E967BCC}" type="pres">
      <dgm:prSet presAssocID="{D55FEC40-7A01-473C-8B31-DB60BA8D122F}" presName="parentText" presStyleLbl="alignNode1" presStyleIdx="0" presStyleCnt="2">
        <dgm:presLayoutVars>
          <dgm:chMax val="1"/>
          <dgm:bulletEnabled val="1"/>
        </dgm:presLayoutVars>
      </dgm:prSet>
      <dgm:spPr/>
    </dgm:pt>
    <dgm:pt modelId="{D091AF15-D109-4D4F-8BA0-AAE7349ACB65}" type="pres">
      <dgm:prSet presAssocID="{D55FEC40-7A01-473C-8B31-DB60BA8D122F}" presName="descendantText" presStyleLbl="alignAcc1" presStyleIdx="0" presStyleCnt="2" custScaleY="105494">
        <dgm:presLayoutVars>
          <dgm:bulletEnabled val="1"/>
        </dgm:presLayoutVars>
      </dgm:prSet>
      <dgm:spPr/>
    </dgm:pt>
    <dgm:pt modelId="{D965C4FC-88AC-46FA-A3AF-41C103ED1DAA}" type="pres">
      <dgm:prSet presAssocID="{1C6E62D2-B5F9-49D2-99D2-F1E642512F87}" presName="sp" presStyleCnt="0"/>
      <dgm:spPr/>
    </dgm:pt>
    <dgm:pt modelId="{D1D3C2F1-37F1-4C5B-970A-0A0B0709D670}" type="pres">
      <dgm:prSet presAssocID="{DBF06538-F1C5-484C-A69E-A4DE3976137B}" presName="composite" presStyleCnt="0"/>
      <dgm:spPr/>
    </dgm:pt>
    <dgm:pt modelId="{840D20C3-25B2-48A3-A511-C6F00A5E92BF}" type="pres">
      <dgm:prSet presAssocID="{DBF06538-F1C5-484C-A69E-A4DE3976137B}" presName="parentText" presStyleLbl="alignNode1" presStyleIdx="1" presStyleCnt="2">
        <dgm:presLayoutVars>
          <dgm:chMax val="1"/>
          <dgm:bulletEnabled val="1"/>
        </dgm:presLayoutVars>
      </dgm:prSet>
      <dgm:spPr/>
    </dgm:pt>
    <dgm:pt modelId="{237A5F8E-7A6B-46CA-9563-71C7BCB34A07}" type="pres">
      <dgm:prSet presAssocID="{DBF06538-F1C5-484C-A69E-A4DE3976137B}" presName="descendantText" presStyleLbl="alignAcc1" presStyleIdx="1" presStyleCnt="2" custScaleY="105494">
        <dgm:presLayoutVars>
          <dgm:bulletEnabled val="1"/>
        </dgm:presLayoutVars>
      </dgm:prSet>
      <dgm:spPr/>
    </dgm:pt>
  </dgm:ptLst>
  <dgm:cxnLst>
    <dgm:cxn modelId="{4EE5CE04-B15C-4378-8FD7-904F47ECEACC}" srcId="{BAEFBE8F-585A-454A-B22B-832D6A5B29DB}" destId="{D55FEC40-7A01-473C-8B31-DB60BA8D122F}" srcOrd="0" destOrd="0" parTransId="{F84999A3-BB80-45CF-96D9-81E8299F2280}" sibTransId="{1C6E62D2-B5F9-49D2-99D2-F1E642512F87}"/>
    <dgm:cxn modelId="{760C760E-4E9F-41C6-98F8-B22A588EB754}" srcId="{DBF06538-F1C5-484C-A69E-A4DE3976137B}" destId="{0F6BA355-CCCD-4D7B-8CE7-C0F42D8B7278}" srcOrd="0" destOrd="0" parTransId="{5A106E8B-12B8-4BC1-B801-EE6D4674F1E9}" sibTransId="{B8132887-B751-49FE-BF95-82EA6B94A5AD}"/>
    <dgm:cxn modelId="{09E06F35-9F8A-4488-9981-46BC11832C10}" srcId="{D55FEC40-7A01-473C-8B31-DB60BA8D122F}" destId="{1E155B10-4608-40E0-ABA4-92C2DDCF9CE6}" srcOrd="2" destOrd="0" parTransId="{23BE0CD9-BDA4-4495-AAE9-1E93B1977E0F}" sibTransId="{3F72077B-4664-494E-AFBE-14C3D181A1D7}"/>
    <dgm:cxn modelId="{7B0AD23A-F8D2-49A3-9C6A-3D428BFC71A8}" type="presOf" srcId="{0F6BA355-CCCD-4D7B-8CE7-C0F42D8B7278}" destId="{237A5F8E-7A6B-46CA-9563-71C7BCB34A07}" srcOrd="0" destOrd="0" presId="urn:microsoft.com/office/officeart/2005/8/layout/chevron2"/>
    <dgm:cxn modelId="{EB14EF3A-D97A-4267-BA68-6CE0DF8A7C79}" srcId="{D55FEC40-7A01-473C-8B31-DB60BA8D122F}" destId="{E26C6C6F-60E4-4872-A8A6-6D0A52BD8408}" srcOrd="3" destOrd="0" parTransId="{9AA8D932-6558-4449-9E54-C14F9A65C46C}" sibTransId="{EE602F70-7A65-4732-825F-4BA3DAE86C54}"/>
    <dgm:cxn modelId="{89690242-C15F-4F96-903F-343DC7164E61}" srcId="{D55FEC40-7A01-473C-8B31-DB60BA8D122F}" destId="{C82F57E9-4056-4019-B14E-494EA86B2EE0}" srcOrd="1" destOrd="0" parTransId="{D8E2A22B-5DAA-4AFA-B14B-5900FCC8503B}" sibTransId="{03B1BCB8-BE71-4460-A3AF-AA6F89DF8AE0}"/>
    <dgm:cxn modelId="{89A97562-9D02-4306-9EF9-395361903AAB}" type="presOf" srcId="{00340065-5E1E-4C78-8392-5CBEEA24FB3E}" destId="{D091AF15-D109-4D4F-8BA0-AAE7349ACB65}" srcOrd="0" destOrd="0" presId="urn:microsoft.com/office/officeart/2005/8/layout/chevron2"/>
    <dgm:cxn modelId="{EB49DC4B-B6E8-4873-9E56-D98007CD18B9}" type="presOf" srcId="{E26C6C6F-60E4-4872-A8A6-6D0A52BD8408}" destId="{D091AF15-D109-4D4F-8BA0-AAE7349ACB65}" srcOrd="0" destOrd="3" presId="urn:microsoft.com/office/officeart/2005/8/layout/chevron2"/>
    <dgm:cxn modelId="{B64BE354-EFB7-476B-80AE-93967326A1A3}" srcId="{D55FEC40-7A01-473C-8B31-DB60BA8D122F}" destId="{00340065-5E1E-4C78-8392-5CBEEA24FB3E}" srcOrd="0" destOrd="0" parTransId="{AFB70E1B-1328-4DB4-8810-4EF89AC313B2}" sibTransId="{013374F9-959F-4130-BCA7-7EBEA5A149BA}"/>
    <dgm:cxn modelId="{CE02A377-3115-4852-A276-83018866B154}" type="presOf" srcId="{1E155B10-4608-40E0-ABA4-92C2DDCF9CE6}" destId="{D091AF15-D109-4D4F-8BA0-AAE7349ACB65}" srcOrd="0" destOrd="2" presId="urn:microsoft.com/office/officeart/2005/8/layout/chevron2"/>
    <dgm:cxn modelId="{04CED986-AA87-44A9-8EE2-58DE820AF800}" type="presOf" srcId="{DBF06538-F1C5-484C-A69E-A4DE3976137B}" destId="{840D20C3-25B2-48A3-A511-C6F00A5E92BF}" srcOrd="0" destOrd="0" presId="urn:microsoft.com/office/officeart/2005/8/layout/chevron2"/>
    <dgm:cxn modelId="{A3C4F689-F547-4C5E-823B-2EC7C650560F}" type="presOf" srcId="{D55FEC40-7A01-473C-8B31-DB60BA8D122F}" destId="{25DE1522-72C9-4908-B6D3-4FC60E967BCC}" srcOrd="0" destOrd="0" presId="urn:microsoft.com/office/officeart/2005/8/layout/chevron2"/>
    <dgm:cxn modelId="{269C59B0-5801-4931-9E48-70DF5E1459A8}" srcId="{D55FEC40-7A01-473C-8B31-DB60BA8D122F}" destId="{321839D7-A88B-48F7-9507-73C1FC659441}" srcOrd="4" destOrd="0" parTransId="{264BB3F1-A47A-4CFC-8613-4320E08F0E66}" sibTransId="{70523AF5-0DED-4B24-855D-9AE14AF0E519}"/>
    <dgm:cxn modelId="{7927D4B8-5A80-49E8-AC53-778F6D495176}" type="presOf" srcId="{BA6A368F-1BC2-42DF-8BA3-2B2717FED841}" destId="{237A5F8E-7A6B-46CA-9563-71C7BCB34A07}" srcOrd="0" destOrd="1" presId="urn:microsoft.com/office/officeart/2005/8/layout/chevron2"/>
    <dgm:cxn modelId="{75E7C7C7-BA85-4F8A-BC2A-EF5092C3C0C8}" srcId="{DBF06538-F1C5-484C-A69E-A4DE3976137B}" destId="{BA6A368F-1BC2-42DF-8BA3-2B2717FED841}" srcOrd="1" destOrd="0" parTransId="{5D09C97A-2696-4C86-9FBE-34CAB17AA1AC}" sibTransId="{1EB047D2-422F-4822-AD83-869B92D02851}"/>
    <dgm:cxn modelId="{2E07F9CA-5419-484A-89E8-ADDEF5B82BD9}" type="presOf" srcId="{321839D7-A88B-48F7-9507-73C1FC659441}" destId="{D091AF15-D109-4D4F-8BA0-AAE7349ACB65}" srcOrd="0" destOrd="4" presId="urn:microsoft.com/office/officeart/2005/8/layout/chevron2"/>
    <dgm:cxn modelId="{70D9D3DA-B37F-4F4E-9AF7-A3E34E488BB7}" srcId="{BAEFBE8F-585A-454A-B22B-832D6A5B29DB}" destId="{DBF06538-F1C5-484C-A69E-A4DE3976137B}" srcOrd="1" destOrd="0" parTransId="{3C2807B2-9F79-47C1-A0A7-9CC2B228E5B4}" sibTransId="{DB262FE0-789A-4E17-8B3F-B6C1E2CD72E7}"/>
    <dgm:cxn modelId="{468FA6E1-FD63-497B-90DB-4ACC68268773}" type="presOf" srcId="{C82F57E9-4056-4019-B14E-494EA86B2EE0}" destId="{D091AF15-D109-4D4F-8BA0-AAE7349ACB65}" srcOrd="0" destOrd="1" presId="urn:microsoft.com/office/officeart/2005/8/layout/chevron2"/>
    <dgm:cxn modelId="{666A82F7-066C-4C7B-B863-3AD891FC04A2}" type="presOf" srcId="{BAEFBE8F-585A-454A-B22B-832D6A5B29DB}" destId="{79A71AE0-14C2-46F6-B72A-462B0FC10250}" srcOrd="0" destOrd="0" presId="urn:microsoft.com/office/officeart/2005/8/layout/chevron2"/>
    <dgm:cxn modelId="{6371B167-46C7-418E-855D-CDAC3531D436}" type="presParOf" srcId="{79A71AE0-14C2-46F6-B72A-462B0FC10250}" destId="{37D9D4B1-E6C2-4AE6-ACE5-449C293A6C68}" srcOrd="0" destOrd="0" presId="urn:microsoft.com/office/officeart/2005/8/layout/chevron2"/>
    <dgm:cxn modelId="{2457659A-DDEE-4481-A061-F7D88136434F}" type="presParOf" srcId="{37D9D4B1-E6C2-4AE6-ACE5-449C293A6C68}" destId="{25DE1522-72C9-4908-B6D3-4FC60E967BCC}" srcOrd="0" destOrd="0" presId="urn:microsoft.com/office/officeart/2005/8/layout/chevron2"/>
    <dgm:cxn modelId="{B49C63D6-8E2D-47B3-8775-E7EFFE9D1B2E}" type="presParOf" srcId="{37D9D4B1-E6C2-4AE6-ACE5-449C293A6C68}" destId="{D091AF15-D109-4D4F-8BA0-AAE7349ACB65}" srcOrd="1" destOrd="0" presId="urn:microsoft.com/office/officeart/2005/8/layout/chevron2"/>
    <dgm:cxn modelId="{03CF1E1F-FFF2-4DF5-B890-6C6786FB7B36}" type="presParOf" srcId="{79A71AE0-14C2-46F6-B72A-462B0FC10250}" destId="{D965C4FC-88AC-46FA-A3AF-41C103ED1DAA}" srcOrd="1" destOrd="0" presId="urn:microsoft.com/office/officeart/2005/8/layout/chevron2"/>
    <dgm:cxn modelId="{41D6C3C5-4E8E-4EFD-8FD8-D3FFA5F38D4E}" type="presParOf" srcId="{79A71AE0-14C2-46F6-B72A-462B0FC10250}" destId="{D1D3C2F1-37F1-4C5B-970A-0A0B0709D670}" srcOrd="2" destOrd="0" presId="urn:microsoft.com/office/officeart/2005/8/layout/chevron2"/>
    <dgm:cxn modelId="{FAC916FE-1E14-4F76-B355-4DF6B8289860}" type="presParOf" srcId="{D1D3C2F1-37F1-4C5B-970A-0A0B0709D670}" destId="{840D20C3-25B2-48A3-A511-C6F00A5E92BF}" srcOrd="0" destOrd="0" presId="urn:microsoft.com/office/officeart/2005/8/layout/chevron2"/>
    <dgm:cxn modelId="{868CCCDA-B10B-4F84-8EE3-759C85942323}" type="presParOf" srcId="{D1D3C2F1-37F1-4C5B-970A-0A0B0709D670}" destId="{237A5F8E-7A6B-46CA-9563-71C7BCB34A07}"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8C8A46-6C3C-4C80-B7AD-C649CFF1B7D7}">
      <dsp:nvSpPr>
        <dsp:cNvPr id="0" name=""/>
        <dsp:cNvSpPr/>
      </dsp:nvSpPr>
      <dsp:spPr>
        <a:xfrm rot="5400000">
          <a:off x="-304939" y="316604"/>
          <a:ext cx="2032927" cy="1423049"/>
        </a:xfrm>
        <a:prstGeom prst="chevron">
          <a:avLst/>
        </a:prstGeom>
        <a:solidFill>
          <a:srgbClr val="50AF2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Baustein 1 Zählen</a:t>
          </a:r>
        </a:p>
      </dsp:txBody>
      <dsp:txXfrm rot="-5400000">
        <a:off x="1" y="723190"/>
        <a:ext cx="1423049" cy="609878"/>
      </dsp:txXfrm>
    </dsp:sp>
    <dsp:sp modelId="{CC50FE43-C364-4F1A-9DED-ACC6202772E3}">
      <dsp:nvSpPr>
        <dsp:cNvPr id="0" name=""/>
        <dsp:cNvSpPr/>
      </dsp:nvSpPr>
      <dsp:spPr>
        <a:xfrm rot="5400000">
          <a:off x="3312500" y="-1877786"/>
          <a:ext cx="1321403" cy="5100305"/>
        </a:xfrm>
        <a:prstGeom prst="round2SameRect">
          <a:avLst/>
        </a:prstGeom>
        <a:solidFill>
          <a:schemeClr val="lt1">
            <a:alpha val="90000"/>
            <a:hueOff val="0"/>
            <a:satOff val="0"/>
            <a:lumOff val="0"/>
            <a:alphaOff val="0"/>
          </a:schemeClr>
        </a:solidFill>
        <a:ln w="12700" cap="flat" cmpd="sng" algn="ctr">
          <a:solidFill>
            <a:srgbClr val="50AF2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de-DE" sz="1600" kern="1200" dirty="0"/>
            <a:t>Wahrnehmungsgebundener Mengenvergleich</a:t>
          </a:r>
        </a:p>
        <a:p>
          <a:pPr marL="171450" lvl="1" indent="-171450" algn="l" defTabSz="711200">
            <a:lnSpc>
              <a:spcPct val="90000"/>
            </a:lnSpc>
            <a:spcBef>
              <a:spcPct val="0"/>
            </a:spcBef>
            <a:spcAft>
              <a:spcPct val="15000"/>
            </a:spcAft>
            <a:buChar char="•"/>
          </a:pPr>
          <a:r>
            <a:rPr lang="de-DE" sz="1600" kern="1200" dirty="0"/>
            <a:t>Nicht-zählender Mengenvergleich</a:t>
          </a:r>
        </a:p>
        <a:p>
          <a:pPr marL="171450" lvl="1" indent="-171450" algn="l" defTabSz="711200">
            <a:lnSpc>
              <a:spcPct val="90000"/>
            </a:lnSpc>
            <a:spcBef>
              <a:spcPct val="0"/>
            </a:spcBef>
            <a:spcAft>
              <a:spcPct val="15000"/>
            </a:spcAft>
            <a:buChar char="•"/>
          </a:pPr>
          <a:r>
            <a:rPr lang="de-DE" sz="1600" kern="1200" dirty="0"/>
            <a:t>Zählen</a:t>
          </a:r>
        </a:p>
        <a:p>
          <a:pPr marL="171450" lvl="1" indent="-171450" algn="l" defTabSz="711200">
            <a:lnSpc>
              <a:spcPct val="90000"/>
            </a:lnSpc>
            <a:spcBef>
              <a:spcPct val="0"/>
            </a:spcBef>
            <a:spcAft>
              <a:spcPct val="15000"/>
            </a:spcAft>
            <a:buChar char="•"/>
          </a:pPr>
          <a:r>
            <a:rPr lang="de-DE" sz="1600" kern="1200" dirty="0"/>
            <a:t>Schätzen</a:t>
          </a:r>
        </a:p>
      </dsp:txBody>
      <dsp:txXfrm rot="-5400000">
        <a:off x="1423049" y="76171"/>
        <a:ext cx="5035799" cy="1192391"/>
      </dsp:txXfrm>
    </dsp:sp>
    <dsp:sp modelId="{5C145137-356E-4EE5-96CC-A4F4791438E7}">
      <dsp:nvSpPr>
        <dsp:cNvPr id="0" name=""/>
        <dsp:cNvSpPr/>
      </dsp:nvSpPr>
      <dsp:spPr>
        <a:xfrm rot="5400000">
          <a:off x="-304939" y="2198754"/>
          <a:ext cx="2032927" cy="1423049"/>
        </a:xfrm>
        <a:prstGeom prst="chevron">
          <a:avLst/>
        </a:prstGeom>
        <a:solidFill>
          <a:srgbClr val="50AF6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Baustein 2 </a:t>
          </a:r>
          <a:r>
            <a:rPr lang="de-DE" sz="1600" kern="1200" dirty="0" err="1"/>
            <a:t>Ordinaler</a:t>
          </a:r>
          <a:r>
            <a:rPr lang="de-DE" sz="1600" kern="1200" dirty="0"/>
            <a:t> Zahlenstrahl</a:t>
          </a:r>
        </a:p>
      </dsp:txBody>
      <dsp:txXfrm rot="-5400000">
        <a:off x="1" y="2605340"/>
        <a:ext cx="1423049" cy="609878"/>
      </dsp:txXfrm>
    </dsp:sp>
    <dsp:sp modelId="{807BAB48-AF18-4CF5-A9B6-5DE7A61DD50D}">
      <dsp:nvSpPr>
        <dsp:cNvPr id="0" name=""/>
        <dsp:cNvSpPr/>
      </dsp:nvSpPr>
      <dsp:spPr>
        <a:xfrm rot="5400000">
          <a:off x="3275835" y="4711"/>
          <a:ext cx="1394733" cy="5100305"/>
        </a:xfrm>
        <a:prstGeom prst="round2SameRect">
          <a:avLst/>
        </a:prstGeom>
        <a:solidFill>
          <a:schemeClr val="lt1">
            <a:alpha val="90000"/>
            <a:hueOff val="0"/>
            <a:satOff val="0"/>
            <a:lumOff val="0"/>
            <a:alphaOff val="0"/>
          </a:schemeClr>
        </a:solidFill>
        <a:ln w="12700" cap="flat" cmpd="sng" algn="ctr">
          <a:solidFill>
            <a:srgbClr val="50AF6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de-DE" sz="1600" kern="1200" dirty="0"/>
            <a:t>Strukturierendes Zählen</a:t>
          </a:r>
        </a:p>
        <a:p>
          <a:pPr marL="171450" lvl="1" indent="-171450" algn="l" defTabSz="711200">
            <a:lnSpc>
              <a:spcPct val="90000"/>
            </a:lnSpc>
            <a:spcBef>
              <a:spcPct val="0"/>
            </a:spcBef>
            <a:spcAft>
              <a:spcPct val="15000"/>
            </a:spcAft>
            <a:buChar char="•"/>
          </a:pPr>
          <a:r>
            <a:rPr lang="de-DE" sz="1600" kern="1200" dirty="0"/>
            <a:t>Erste Zahlbeziehungen – Nachbarn, Vorgänger und Nachfolger</a:t>
          </a:r>
        </a:p>
        <a:p>
          <a:pPr marL="171450" lvl="1" indent="-171450" algn="l" defTabSz="711200">
            <a:lnSpc>
              <a:spcPct val="90000"/>
            </a:lnSpc>
            <a:spcBef>
              <a:spcPct val="0"/>
            </a:spcBef>
            <a:spcAft>
              <a:spcPct val="15000"/>
            </a:spcAft>
            <a:buChar char="•"/>
          </a:pPr>
          <a:r>
            <a:rPr lang="de-DE" sz="1600" kern="1200" dirty="0"/>
            <a:t>Mengen gleichmäßig machen</a:t>
          </a:r>
        </a:p>
        <a:p>
          <a:pPr marL="171450" lvl="1" indent="-171450" algn="l" defTabSz="711200">
            <a:lnSpc>
              <a:spcPct val="90000"/>
            </a:lnSpc>
            <a:spcBef>
              <a:spcPct val="0"/>
            </a:spcBef>
            <a:spcAft>
              <a:spcPct val="15000"/>
            </a:spcAft>
            <a:buChar char="•"/>
          </a:pPr>
          <a:r>
            <a:rPr lang="de-DE" sz="1600" kern="1200" dirty="0"/>
            <a:t>Einfache Rechenaufgaben modellieren</a:t>
          </a:r>
        </a:p>
        <a:p>
          <a:pPr marL="171450" lvl="1" indent="-171450" algn="l" defTabSz="711200">
            <a:lnSpc>
              <a:spcPct val="90000"/>
            </a:lnSpc>
            <a:spcBef>
              <a:spcPct val="0"/>
            </a:spcBef>
            <a:spcAft>
              <a:spcPct val="15000"/>
            </a:spcAft>
            <a:buChar char="•"/>
          </a:pPr>
          <a:r>
            <a:rPr lang="de-DE" sz="1600" kern="1200" dirty="0"/>
            <a:t>Mengen gleichmäßig auf zwei Teile aufteilen</a:t>
          </a:r>
        </a:p>
      </dsp:txBody>
      <dsp:txXfrm rot="-5400000">
        <a:off x="1423050" y="1925582"/>
        <a:ext cx="5032220" cy="1258563"/>
      </dsp:txXfrm>
    </dsp:sp>
    <dsp:sp modelId="{C1828F24-F4DF-4864-82BB-1228B7D2DCB8}">
      <dsp:nvSpPr>
        <dsp:cNvPr id="0" name=""/>
        <dsp:cNvSpPr/>
      </dsp:nvSpPr>
      <dsp:spPr>
        <a:xfrm rot="5400000">
          <a:off x="-304939" y="4080885"/>
          <a:ext cx="2032927" cy="1423049"/>
        </a:xfrm>
        <a:prstGeom prst="chevron">
          <a:avLst/>
        </a:prstGeom>
        <a:solidFill>
          <a:srgbClr val="50AF9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Baustein 3 </a:t>
          </a:r>
          <a:r>
            <a:rPr lang="de-DE" sz="1600" kern="1200" dirty="0" err="1"/>
            <a:t>Kardinalität</a:t>
          </a:r>
          <a:r>
            <a:rPr lang="de-DE" sz="1600" kern="1200" dirty="0"/>
            <a:t> &amp; Zerlegbarkeit</a:t>
          </a:r>
        </a:p>
      </dsp:txBody>
      <dsp:txXfrm rot="-5400000">
        <a:off x="1" y="4487471"/>
        <a:ext cx="1423049" cy="609878"/>
      </dsp:txXfrm>
    </dsp:sp>
    <dsp:sp modelId="{4D1D7956-C560-409B-A21F-4BD9335EED88}">
      <dsp:nvSpPr>
        <dsp:cNvPr id="0" name=""/>
        <dsp:cNvSpPr/>
      </dsp:nvSpPr>
      <dsp:spPr>
        <a:xfrm rot="5400000">
          <a:off x="3276201" y="1886494"/>
          <a:ext cx="1394000" cy="5100305"/>
        </a:xfrm>
        <a:prstGeom prst="round2SameRect">
          <a:avLst/>
        </a:prstGeom>
        <a:solidFill>
          <a:schemeClr val="lt1">
            <a:alpha val="90000"/>
            <a:hueOff val="0"/>
            <a:satOff val="0"/>
            <a:lumOff val="0"/>
            <a:alphaOff val="0"/>
          </a:schemeClr>
        </a:solidFill>
        <a:ln w="12700" cap="flat" cmpd="sng" algn="ctr">
          <a:solidFill>
            <a:srgbClr val="50AF9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de-DE" sz="1600" kern="1200" dirty="0"/>
            <a:t>Zahlen und Mengen</a:t>
          </a:r>
        </a:p>
        <a:p>
          <a:pPr marL="171450" lvl="1" indent="-171450" algn="l" defTabSz="711200">
            <a:lnSpc>
              <a:spcPct val="90000"/>
            </a:lnSpc>
            <a:spcBef>
              <a:spcPct val="0"/>
            </a:spcBef>
            <a:spcAft>
              <a:spcPct val="15000"/>
            </a:spcAft>
            <a:buChar char="•"/>
          </a:pPr>
          <a:r>
            <a:rPr lang="de-DE" sz="1600" kern="1200" dirty="0" err="1"/>
            <a:t>Mengenseriation</a:t>
          </a:r>
          <a:endParaRPr lang="de-DE" sz="1600" kern="1200" dirty="0"/>
        </a:p>
        <a:p>
          <a:pPr marL="171450" lvl="1" indent="-171450" algn="l" defTabSz="711200">
            <a:lnSpc>
              <a:spcPct val="90000"/>
            </a:lnSpc>
            <a:spcBef>
              <a:spcPct val="0"/>
            </a:spcBef>
            <a:spcAft>
              <a:spcPct val="15000"/>
            </a:spcAft>
            <a:buChar char="•"/>
          </a:pPr>
          <a:r>
            <a:rPr lang="de-DE" sz="1600" kern="1200" dirty="0"/>
            <a:t>Teile-Ganzes-Beziehungen auf handelnder Ebene</a:t>
          </a:r>
        </a:p>
      </dsp:txBody>
      <dsp:txXfrm rot="-5400000">
        <a:off x="1423049" y="3807696"/>
        <a:ext cx="5032256" cy="12579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DE1522-72C9-4908-B6D3-4FC60E967BCC}">
      <dsp:nvSpPr>
        <dsp:cNvPr id="0" name=""/>
        <dsp:cNvSpPr/>
      </dsp:nvSpPr>
      <dsp:spPr>
        <a:xfrm rot="5400000">
          <a:off x="-341780" y="389592"/>
          <a:ext cx="2278539" cy="1594977"/>
        </a:xfrm>
        <a:prstGeom prst="chevron">
          <a:avLst/>
        </a:prstGeom>
        <a:solidFill>
          <a:srgbClr val="5096C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Baustein 4 </a:t>
          </a:r>
          <a:r>
            <a:rPr lang="de-DE" sz="1600" kern="1200" dirty="0" err="1"/>
            <a:t>Enthaltensein</a:t>
          </a:r>
          <a:r>
            <a:rPr lang="de-DE" sz="1600" kern="1200" dirty="0"/>
            <a:t> und Klasseninklusion</a:t>
          </a:r>
        </a:p>
      </dsp:txBody>
      <dsp:txXfrm rot="-5400000">
        <a:off x="2" y="845300"/>
        <a:ext cx="1594977" cy="683562"/>
      </dsp:txXfrm>
    </dsp:sp>
    <dsp:sp modelId="{D091AF15-D109-4D4F-8BA0-AAE7349ACB65}">
      <dsp:nvSpPr>
        <dsp:cNvPr id="0" name=""/>
        <dsp:cNvSpPr/>
      </dsp:nvSpPr>
      <dsp:spPr>
        <a:xfrm rot="5400000">
          <a:off x="3277545" y="-1675462"/>
          <a:ext cx="1563241" cy="4928377"/>
        </a:xfrm>
        <a:prstGeom prst="round2SameRect">
          <a:avLst/>
        </a:prstGeom>
        <a:solidFill>
          <a:schemeClr val="lt1">
            <a:alpha val="90000"/>
            <a:hueOff val="0"/>
            <a:satOff val="0"/>
            <a:lumOff val="0"/>
            <a:alphaOff val="0"/>
          </a:schemeClr>
        </a:solidFill>
        <a:ln w="12700" cap="flat" cmpd="sng" algn="ctr">
          <a:solidFill>
            <a:srgbClr val="5096C8"/>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de-DE" sz="1600" kern="1200" dirty="0"/>
            <a:t>Zahlzerlegungen und Klasseninklusion</a:t>
          </a:r>
        </a:p>
        <a:p>
          <a:pPr marL="171450" lvl="1" indent="-171450" algn="l" defTabSz="711200">
            <a:lnSpc>
              <a:spcPct val="90000"/>
            </a:lnSpc>
            <a:spcBef>
              <a:spcPct val="0"/>
            </a:spcBef>
            <a:spcAft>
              <a:spcPct val="15000"/>
            </a:spcAft>
            <a:buChar char="•"/>
          </a:pPr>
          <a:r>
            <a:rPr lang="de-DE" sz="1600" kern="1200" dirty="0"/>
            <a:t>Zahlzerlegung in drei Teile</a:t>
          </a:r>
        </a:p>
        <a:p>
          <a:pPr marL="171450" lvl="1" indent="-171450" algn="l" defTabSz="711200">
            <a:lnSpc>
              <a:spcPct val="90000"/>
            </a:lnSpc>
            <a:spcBef>
              <a:spcPct val="0"/>
            </a:spcBef>
            <a:spcAft>
              <a:spcPct val="15000"/>
            </a:spcAft>
            <a:buChar char="•"/>
          </a:pPr>
          <a:r>
            <a:rPr lang="de-DE" sz="1600" kern="1200" dirty="0"/>
            <a:t>Systematische Zahlzerlegungen</a:t>
          </a:r>
        </a:p>
        <a:p>
          <a:pPr marL="171450" lvl="1" indent="-171450" algn="l" defTabSz="711200">
            <a:lnSpc>
              <a:spcPct val="90000"/>
            </a:lnSpc>
            <a:spcBef>
              <a:spcPct val="0"/>
            </a:spcBef>
            <a:spcAft>
              <a:spcPct val="15000"/>
            </a:spcAft>
            <a:buChar char="•"/>
          </a:pPr>
          <a:r>
            <a:rPr lang="de-DE" sz="1600" kern="1200" dirty="0"/>
            <a:t>Teile-Ganzes-Beziehungen</a:t>
          </a:r>
        </a:p>
        <a:p>
          <a:pPr marL="171450" lvl="1" indent="-171450" algn="l" defTabSz="711200">
            <a:lnSpc>
              <a:spcPct val="90000"/>
            </a:lnSpc>
            <a:spcBef>
              <a:spcPct val="0"/>
            </a:spcBef>
            <a:spcAft>
              <a:spcPct val="15000"/>
            </a:spcAft>
            <a:buChar char="•"/>
          </a:pPr>
          <a:r>
            <a:rPr lang="de-DE" sz="1600" kern="1200" dirty="0"/>
            <a:t>Teile-Ganzes-Aufgaben als Textaufgaben</a:t>
          </a:r>
        </a:p>
      </dsp:txBody>
      <dsp:txXfrm rot="-5400000">
        <a:off x="1594978" y="83416"/>
        <a:ext cx="4852066" cy="1410619"/>
      </dsp:txXfrm>
    </dsp:sp>
    <dsp:sp modelId="{840D20C3-25B2-48A3-A511-C6F00A5E92BF}">
      <dsp:nvSpPr>
        <dsp:cNvPr id="0" name=""/>
        <dsp:cNvSpPr/>
      </dsp:nvSpPr>
      <dsp:spPr>
        <a:xfrm rot="5400000">
          <a:off x="-341780" y="2429740"/>
          <a:ext cx="2278539" cy="1594977"/>
        </a:xfrm>
        <a:prstGeom prst="chevron">
          <a:avLst/>
        </a:prstGeom>
        <a:solidFill>
          <a:srgbClr val="0A649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Baustein 5 </a:t>
          </a:r>
          <a:r>
            <a:rPr lang="de-DE" sz="1600" kern="1200" dirty="0" err="1"/>
            <a:t>Relationalität</a:t>
          </a:r>
          <a:endParaRPr lang="de-DE" sz="1600" kern="1200" dirty="0"/>
        </a:p>
      </dsp:txBody>
      <dsp:txXfrm rot="-5400000">
        <a:off x="2" y="2885448"/>
        <a:ext cx="1594977" cy="683562"/>
      </dsp:txXfrm>
    </dsp:sp>
    <dsp:sp modelId="{237A5F8E-7A6B-46CA-9563-71C7BCB34A07}">
      <dsp:nvSpPr>
        <dsp:cNvPr id="0" name=""/>
        <dsp:cNvSpPr/>
      </dsp:nvSpPr>
      <dsp:spPr>
        <a:xfrm rot="5400000">
          <a:off x="3277956" y="364296"/>
          <a:ext cx="1562419" cy="4928377"/>
        </a:xfrm>
        <a:prstGeom prst="round2SameRect">
          <a:avLst/>
        </a:prstGeom>
        <a:solidFill>
          <a:schemeClr val="lt1">
            <a:alpha val="90000"/>
            <a:hueOff val="0"/>
            <a:satOff val="0"/>
            <a:lumOff val="0"/>
            <a:alphaOff val="0"/>
          </a:schemeClr>
        </a:solidFill>
        <a:ln w="12700" cap="flat" cmpd="sng" algn="ctr">
          <a:solidFill>
            <a:srgbClr val="0A649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de-DE" sz="1600" kern="1200" dirty="0" err="1"/>
            <a:t>Relationalzahlbegriff</a:t>
          </a:r>
          <a:r>
            <a:rPr lang="de-DE" sz="1600" kern="1200" dirty="0"/>
            <a:t> an Zahlenreihe und Textaufgaben</a:t>
          </a:r>
        </a:p>
        <a:p>
          <a:pPr marL="171450" lvl="1" indent="-171450" algn="l" defTabSz="711200">
            <a:lnSpc>
              <a:spcPct val="90000"/>
            </a:lnSpc>
            <a:spcBef>
              <a:spcPct val="0"/>
            </a:spcBef>
            <a:spcAft>
              <a:spcPct val="15000"/>
            </a:spcAft>
            <a:buChar char="•"/>
          </a:pPr>
          <a:r>
            <a:rPr lang="de-DE" sz="1600" kern="1200" dirty="0" err="1"/>
            <a:t>Relationalzahlbeziehungen</a:t>
          </a:r>
          <a:r>
            <a:rPr lang="de-DE" sz="1600" kern="1200" dirty="0"/>
            <a:t> am Zahlenstrahl</a:t>
          </a:r>
        </a:p>
      </dsp:txBody>
      <dsp:txXfrm rot="-5400000">
        <a:off x="1594978" y="2123546"/>
        <a:ext cx="4852106" cy="140987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1"/>
            <a:ext cx="3208615" cy="341064"/>
          </a:xfrm>
          <a:prstGeom prst="rect">
            <a:avLst/>
          </a:prstGeom>
        </p:spPr>
        <p:txBody>
          <a:bodyPr vert="horz" lIns="80010" tIns="40005" rIns="80010" bIns="40005" rtlCol="0"/>
          <a:lstStyle>
            <a:lvl1pPr algn="l">
              <a:defRPr sz="1100"/>
            </a:lvl1pPr>
          </a:lstStyle>
          <a:p>
            <a:pPr>
              <a:defRPr/>
            </a:pPr>
            <a:endParaRPr lang="de-DE"/>
          </a:p>
        </p:txBody>
      </p:sp>
      <p:sp>
        <p:nvSpPr>
          <p:cNvPr id="3" name="Datumsplatzhalter 2"/>
          <p:cNvSpPr>
            <a:spLocks noGrp="1"/>
          </p:cNvSpPr>
          <p:nvPr>
            <p:ph type="dt" idx="1"/>
          </p:nvPr>
        </p:nvSpPr>
        <p:spPr bwMode="auto">
          <a:xfrm>
            <a:off x="4194169" y="1"/>
            <a:ext cx="3208615" cy="341064"/>
          </a:xfrm>
          <a:prstGeom prst="rect">
            <a:avLst/>
          </a:prstGeom>
        </p:spPr>
        <p:txBody>
          <a:bodyPr vert="horz" lIns="80010" tIns="40005" rIns="80010" bIns="40005" rtlCol="0"/>
          <a:lstStyle>
            <a:lvl1pPr algn="r">
              <a:defRPr sz="1100"/>
            </a:lvl1pPr>
          </a:lstStyle>
          <a:p>
            <a:pPr>
              <a:defRPr/>
            </a:pPr>
            <a:fld id="{B1359025-3C63-43C4-8B0E-710151024EA7}" type="datetimeFigureOut">
              <a:rPr lang="de-DE"/>
              <a:t>22.11.2023</a:t>
            </a:fld>
            <a:endParaRPr lang="de-DE"/>
          </a:p>
        </p:txBody>
      </p:sp>
      <p:sp>
        <p:nvSpPr>
          <p:cNvPr id="4" name="Folienbildplatzhalter 3"/>
          <p:cNvSpPr>
            <a:spLocks noGrp="1" noRot="1" noChangeAspect="1"/>
          </p:cNvSpPr>
          <p:nvPr>
            <p:ph type="sldImg" idx="2"/>
          </p:nvPr>
        </p:nvSpPr>
        <p:spPr bwMode="auto">
          <a:xfrm>
            <a:off x="1665288" y="849313"/>
            <a:ext cx="4075112" cy="2293937"/>
          </a:xfrm>
          <a:prstGeom prst="rect">
            <a:avLst/>
          </a:prstGeom>
          <a:noFill/>
          <a:ln w="12700">
            <a:solidFill>
              <a:prstClr val="black"/>
            </a:solidFill>
          </a:ln>
        </p:spPr>
        <p:txBody>
          <a:bodyPr vert="horz" lIns="80010" tIns="40005" rIns="80010" bIns="40005" rtlCol="0" anchor="ctr"/>
          <a:lstStyle/>
          <a:p>
            <a:pPr>
              <a:defRPr/>
            </a:pPr>
            <a:endParaRPr lang="de-DE"/>
          </a:p>
        </p:txBody>
      </p:sp>
      <p:sp>
        <p:nvSpPr>
          <p:cNvPr id="5" name="Notizenplatzhalter 4"/>
          <p:cNvSpPr>
            <a:spLocks noGrp="1"/>
          </p:cNvSpPr>
          <p:nvPr>
            <p:ph type="body" sz="quarter" idx="3"/>
          </p:nvPr>
        </p:nvSpPr>
        <p:spPr bwMode="auto">
          <a:xfrm>
            <a:off x="740450" y="3271381"/>
            <a:ext cx="5923598" cy="2676585"/>
          </a:xfrm>
          <a:prstGeom prst="rect">
            <a:avLst/>
          </a:prstGeom>
        </p:spPr>
        <p:txBody>
          <a:bodyPr vert="horz" lIns="80010" tIns="40005" rIns="80010" bIns="40005" rtlCol="0"/>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Fußzeilenplatzhalter 5"/>
          <p:cNvSpPr>
            <a:spLocks noGrp="1"/>
          </p:cNvSpPr>
          <p:nvPr>
            <p:ph type="ftr" sz="quarter" idx="4"/>
          </p:nvPr>
        </p:nvSpPr>
        <p:spPr bwMode="auto">
          <a:xfrm>
            <a:off x="0" y="6456611"/>
            <a:ext cx="3208615" cy="341063"/>
          </a:xfrm>
          <a:prstGeom prst="rect">
            <a:avLst/>
          </a:prstGeom>
        </p:spPr>
        <p:txBody>
          <a:bodyPr vert="horz" lIns="80010" tIns="40005" rIns="80010" bIns="40005" rtlCol="0" anchor="b"/>
          <a:lstStyle>
            <a:lvl1pPr algn="l">
              <a:defRPr sz="1100"/>
            </a:lvl1pPr>
          </a:lstStyle>
          <a:p>
            <a:pPr>
              <a:defRPr/>
            </a:pPr>
            <a:endParaRPr lang="de-DE"/>
          </a:p>
        </p:txBody>
      </p:sp>
      <p:sp>
        <p:nvSpPr>
          <p:cNvPr id="7" name="Foliennummernplatzhalter 6"/>
          <p:cNvSpPr>
            <a:spLocks noGrp="1"/>
          </p:cNvSpPr>
          <p:nvPr>
            <p:ph type="sldNum" sz="quarter" idx="5"/>
          </p:nvPr>
        </p:nvSpPr>
        <p:spPr bwMode="auto">
          <a:xfrm>
            <a:off x="4194169" y="6456611"/>
            <a:ext cx="3208615" cy="341063"/>
          </a:xfrm>
          <a:prstGeom prst="rect">
            <a:avLst/>
          </a:prstGeom>
        </p:spPr>
        <p:txBody>
          <a:bodyPr vert="horz" lIns="80010" tIns="40005" rIns="80010" bIns="40005" rtlCol="0" anchor="b"/>
          <a:lstStyle>
            <a:lvl1pPr algn="r">
              <a:defRPr sz="1100"/>
            </a:lvl1pPr>
          </a:lstStyle>
          <a:p>
            <a:pPr>
              <a:defRPr/>
            </a:pPr>
            <a:fld id="{D750CF58-F8AE-4306-91E6-E5B4FBFABC01}" type="slidenum">
              <a:rPr lang="de-DE"/>
              <a:t>‹Nr.›</a:t>
            </a:fld>
            <a:endParaRPr lang="de-DE"/>
          </a:p>
        </p:txBody>
      </p:sp>
    </p:spTree>
    <p:extLst>
      <p:ext uri="{BB962C8B-B14F-4D97-AF65-F5344CB8AC3E}">
        <p14:creationId xmlns:p14="http://schemas.microsoft.com/office/powerpoint/2010/main" val="123917872"/>
      </p:ext>
    </p:extLst>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247718B-2933-4021-AD7A-D5FCECAAFA71}" type="slidenum">
              <a:rPr lang="de-DE" smtClean="0"/>
              <a:t>0</a:t>
            </a:fld>
            <a:endParaRPr lang="de-DE"/>
          </a:p>
        </p:txBody>
      </p:sp>
    </p:spTree>
    <p:extLst>
      <p:ext uri="{BB962C8B-B14F-4D97-AF65-F5344CB8AC3E}">
        <p14:creationId xmlns:p14="http://schemas.microsoft.com/office/powerpoint/2010/main" val="1415576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a:t>
            </a: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11</a:t>
            </a:fld>
            <a:endParaRPr lang="de-DE"/>
          </a:p>
        </p:txBody>
      </p:sp>
    </p:spTree>
    <p:extLst>
      <p:ext uri="{BB962C8B-B14F-4D97-AF65-F5344CB8AC3E}">
        <p14:creationId xmlns:p14="http://schemas.microsoft.com/office/powerpoint/2010/main" val="3085909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a:t>
            </a: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12</a:t>
            </a:fld>
            <a:endParaRPr lang="de-DE"/>
          </a:p>
        </p:txBody>
      </p:sp>
    </p:spTree>
    <p:extLst>
      <p:ext uri="{BB962C8B-B14F-4D97-AF65-F5344CB8AC3E}">
        <p14:creationId xmlns:p14="http://schemas.microsoft.com/office/powerpoint/2010/main" val="1658544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a:t>
            </a:r>
          </a:p>
          <a:p>
            <a:endParaRPr lang="de-DE" dirty="0"/>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13</a:t>
            </a:fld>
            <a:endParaRPr lang="de-DE"/>
          </a:p>
        </p:txBody>
      </p:sp>
    </p:spTree>
    <p:extLst>
      <p:ext uri="{BB962C8B-B14F-4D97-AF65-F5344CB8AC3E}">
        <p14:creationId xmlns:p14="http://schemas.microsoft.com/office/powerpoint/2010/main" val="909125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800100">
              <a:defRPr/>
            </a:pPr>
            <a:r>
              <a:rPr lang="de-DE" dirty="0">
                <a:solidFill>
                  <a:srgbClr val="FF0000"/>
                </a:solidFill>
              </a:rPr>
              <a:t>P</a:t>
            </a:r>
          </a:p>
          <a:p>
            <a:r>
              <a:rPr lang="de-DE" dirty="0"/>
              <a:t>Den Studierenden wird es freigestellt (Mehrheitsentscheidung), ob sie</a:t>
            </a:r>
            <a:r>
              <a:rPr lang="de-DE" baseline="0" dirty="0"/>
              <a:t> alle die gleiche Übungsstunde bearbeiten (Version A) oder unterschiedliche Stunden kennenlernen wollen (Version B). Zur genauen Erklärung des Ablaufs bitte die Erklärung im Kapitel „Material“ im Handbuch (Online-Supplement 1) konsultieren.</a:t>
            </a:r>
          </a:p>
          <a:p>
            <a:endParaRPr lang="de-DE" dirty="0">
              <a:solidFill>
                <a:srgbClr val="FF0000"/>
              </a:solidFill>
            </a:endParaRPr>
          </a:p>
          <a:p>
            <a:pPr defTabSz="800100">
              <a:defRPr/>
            </a:pPr>
            <a:r>
              <a:rPr lang="de-DE" dirty="0">
                <a:solidFill>
                  <a:srgbClr val="FF0000"/>
                </a:solidFill>
              </a:rPr>
              <a:t>Diese Folie</a:t>
            </a:r>
            <a:r>
              <a:rPr lang="de-DE" baseline="0" dirty="0">
                <a:solidFill>
                  <a:srgbClr val="FF0000"/>
                </a:solidFill>
              </a:rPr>
              <a:t> sollte während der gesamten Gruppenarbeit gezeigt werden, sodass die Studierenden sich immer wieder darauf beziehen können. Nach der Gruppenarbeit können die Fragen im Plenum diskutiert und beantwortet werden.</a:t>
            </a:r>
            <a:endParaRPr lang="de-DE" dirty="0">
              <a:solidFill>
                <a:srgbClr val="FF0000"/>
              </a:solidFill>
            </a:endParaRP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14</a:t>
            </a:fld>
            <a:endParaRPr lang="de-DE"/>
          </a:p>
        </p:txBody>
      </p:sp>
    </p:spTree>
    <p:extLst>
      <p:ext uri="{BB962C8B-B14F-4D97-AF65-F5344CB8AC3E}">
        <p14:creationId xmlns:p14="http://schemas.microsoft.com/office/powerpoint/2010/main" val="870178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a:t>
            </a: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15</a:t>
            </a:fld>
            <a:endParaRPr lang="de-DE"/>
          </a:p>
        </p:txBody>
      </p:sp>
    </p:spTree>
    <p:extLst>
      <p:ext uri="{BB962C8B-B14F-4D97-AF65-F5344CB8AC3E}">
        <p14:creationId xmlns:p14="http://schemas.microsoft.com/office/powerpoint/2010/main" val="2710680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a:t>
            </a:r>
          </a:p>
          <a:p>
            <a:r>
              <a:rPr lang="de-DE" dirty="0"/>
              <a:t>Weitere</a:t>
            </a:r>
            <a:r>
              <a:rPr lang="de-DE" baseline="0" dirty="0"/>
              <a:t> Infos (auf Nachfrage): Screening mit 1.300 Grundschulkindern der 1. und 2. Klasse, Kompetenzentwicklung von 200 Ausgesuchten </a:t>
            </a:r>
            <a:r>
              <a:rPr lang="de-DE" baseline="0" dirty="0" err="1"/>
              <a:t>längsschnittlich</a:t>
            </a:r>
            <a:r>
              <a:rPr lang="de-DE" baseline="0" dirty="0"/>
              <a:t> untersucht.</a:t>
            </a:r>
          </a:p>
          <a:p>
            <a:pPr defTabSz="800100"/>
            <a:r>
              <a:rPr lang="de-DE" i="1" baseline="0" dirty="0"/>
              <a:t>N</a:t>
            </a:r>
            <a:r>
              <a:rPr lang="de-DE" baseline="0" dirty="0"/>
              <a:t>=53 </a:t>
            </a:r>
            <a:r>
              <a:rPr lang="de-DE" baseline="0" dirty="0" err="1"/>
              <a:t>enwicklungsverzögerte</a:t>
            </a:r>
            <a:r>
              <a:rPr lang="de-DE" baseline="0" dirty="0"/>
              <a:t> Kinder mit MARKO-T trainiert (Dreieck), PR nicht größer als 20, IQ im Mittel bei 99. Trainingsdauer: 9 </a:t>
            </a:r>
            <a:r>
              <a:rPr lang="de-DE" sz="1100" dirty="0"/>
              <a:t>– </a:t>
            </a:r>
            <a:r>
              <a:rPr lang="de-DE" baseline="0" dirty="0"/>
              <a:t>20 Stunden, durchschnittlich 16 Stunden.</a:t>
            </a:r>
          </a:p>
          <a:p>
            <a:r>
              <a:rPr lang="de-DE" i="1" baseline="0" dirty="0"/>
              <a:t>N</a:t>
            </a:r>
            <a:r>
              <a:rPr lang="de-DE" baseline="0" dirty="0"/>
              <a:t>=39 Sozialtraining (Raute)</a:t>
            </a:r>
          </a:p>
          <a:p>
            <a:r>
              <a:rPr lang="de-DE" i="1" baseline="0" dirty="0"/>
              <a:t>N</a:t>
            </a:r>
            <a:r>
              <a:rPr lang="de-DE" baseline="0" dirty="0"/>
              <a:t>=45 Kontrollgruppe; mathematische Kompetenzentwicklung war altersgemäß.</a:t>
            </a:r>
          </a:p>
          <a:p>
            <a:r>
              <a:rPr lang="de-DE" baseline="0" dirty="0"/>
              <a:t>Prä-Test (vor dem Training), Post-Test (4 Monate nach Beginn des Trainings), Follow-</a:t>
            </a:r>
            <a:r>
              <a:rPr lang="de-DE" baseline="0" dirty="0" err="1"/>
              <a:t>up</a:t>
            </a:r>
            <a:r>
              <a:rPr lang="de-DE" baseline="0" dirty="0"/>
              <a:t> (6 Monate nach dem Training)</a:t>
            </a:r>
          </a:p>
          <a:p>
            <a:r>
              <a:rPr lang="de-DE" baseline="0" dirty="0"/>
              <a:t>Kompetenzunterschiede zwischen den Gruppen und Messzeitpunkten signifikant, sowie die Wechselwirkung zwischen Zeit und Trainingsart</a:t>
            </a:r>
          </a:p>
          <a:p>
            <a:r>
              <a:rPr lang="de-DE" baseline="0" dirty="0"/>
              <a:t>Abbildung 8: durchschnittlicher Kompetenzzuwachs vom Prä- zum Follow-</a:t>
            </a:r>
            <a:r>
              <a:rPr lang="de-DE" baseline="0" dirty="0" err="1"/>
              <a:t>up</a:t>
            </a:r>
            <a:r>
              <a:rPr lang="de-DE" baseline="0" dirty="0"/>
              <a:t> Test</a:t>
            </a:r>
            <a:endParaRPr lang="de-DE" dirty="0"/>
          </a:p>
          <a:p>
            <a:endParaRPr lang="de-DE" dirty="0"/>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16</a:t>
            </a:fld>
            <a:endParaRPr lang="de-DE"/>
          </a:p>
        </p:txBody>
      </p:sp>
    </p:spTree>
    <p:extLst>
      <p:ext uri="{BB962C8B-B14F-4D97-AF65-F5344CB8AC3E}">
        <p14:creationId xmlns:p14="http://schemas.microsoft.com/office/powerpoint/2010/main" val="1428921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
            </a: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17</a:t>
            </a:fld>
            <a:endParaRPr lang="de-DE"/>
          </a:p>
        </p:txBody>
      </p:sp>
    </p:spTree>
    <p:extLst>
      <p:ext uri="{BB962C8B-B14F-4D97-AF65-F5344CB8AC3E}">
        <p14:creationId xmlns:p14="http://schemas.microsoft.com/office/powerpoint/2010/main" val="3718208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
            </a: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18</a:t>
            </a:fld>
            <a:endParaRPr lang="de-DE"/>
          </a:p>
        </p:txBody>
      </p:sp>
    </p:spTree>
    <p:extLst>
      <p:ext uri="{BB962C8B-B14F-4D97-AF65-F5344CB8AC3E}">
        <p14:creationId xmlns:p14="http://schemas.microsoft.com/office/powerpoint/2010/main" val="1475161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
            </a:r>
          </a:p>
          <a:p>
            <a:r>
              <a:rPr lang="de-DE" dirty="0"/>
              <a:t>In Australien gibt e</a:t>
            </a:r>
            <a:r>
              <a:rPr lang="de-DE" baseline="0" dirty="0"/>
              <a:t>s viel mehr Inklusion; es gibt keine Förderschulen. Daher wird hier ein kurzer Überblick über die verschiedenen Settings gegeben, um EMU einzuordnen.</a:t>
            </a:r>
            <a:endParaRPr lang="de-DE" dirty="0"/>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19</a:t>
            </a:fld>
            <a:endParaRPr lang="de-DE"/>
          </a:p>
        </p:txBody>
      </p:sp>
    </p:spTree>
    <p:extLst>
      <p:ext uri="{BB962C8B-B14F-4D97-AF65-F5344CB8AC3E}">
        <p14:creationId xmlns:p14="http://schemas.microsoft.com/office/powerpoint/2010/main" val="3231615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
            </a: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20</a:t>
            </a:fld>
            <a:endParaRPr lang="de-DE"/>
          </a:p>
        </p:txBody>
      </p:sp>
    </p:spTree>
    <p:extLst>
      <p:ext uri="{BB962C8B-B14F-4D97-AF65-F5344CB8AC3E}">
        <p14:creationId xmlns:p14="http://schemas.microsoft.com/office/powerpoint/2010/main" val="2587525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Herzlich</a:t>
            </a:r>
            <a:r>
              <a:rPr lang="de-DE" baseline="0" dirty="0"/>
              <a:t> willkommen</a:t>
            </a:r>
            <a:endParaRPr lang="de-DE" dirty="0"/>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1</a:t>
            </a:fld>
            <a:endParaRPr lang="de-DE"/>
          </a:p>
        </p:txBody>
      </p:sp>
    </p:spTree>
    <p:extLst>
      <p:ext uri="{BB962C8B-B14F-4D97-AF65-F5344CB8AC3E}">
        <p14:creationId xmlns:p14="http://schemas.microsoft.com/office/powerpoint/2010/main" val="4234901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
            </a: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21</a:t>
            </a:fld>
            <a:endParaRPr lang="de-DE"/>
          </a:p>
        </p:txBody>
      </p:sp>
    </p:spTree>
    <p:extLst>
      <p:ext uri="{BB962C8B-B14F-4D97-AF65-F5344CB8AC3E}">
        <p14:creationId xmlns:p14="http://schemas.microsoft.com/office/powerpoint/2010/main" val="926887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b="0" dirty="0">
                <a:latin typeface="Arial" panose="020B0604020202020204" pitchFamily="34" charset="0"/>
                <a:cs typeface="Arial" panose="020B0604020202020204" pitchFamily="34" charset="0"/>
              </a:rPr>
              <a:t>M</a:t>
            </a:r>
          </a:p>
          <a:p>
            <a:pPr>
              <a:defRPr/>
            </a:pPr>
            <a:r>
              <a:rPr lang="de-DE" b="1" dirty="0">
                <a:latin typeface="Arial" panose="020B0604020202020204" pitchFamily="34" charset="0"/>
                <a:cs typeface="Arial" panose="020B0604020202020204" pitchFamily="34" charset="0"/>
              </a:rPr>
              <a:t>Level 1</a:t>
            </a:r>
            <a:r>
              <a:rPr lang="de-DE" b="0" dirty="0">
                <a:latin typeface="Arial" panose="020B0604020202020204" pitchFamily="34" charset="0"/>
                <a:cs typeface="Arial" panose="020B0604020202020204" pitchFamily="34" charset="0"/>
              </a:rPr>
              <a:t>:</a:t>
            </a:r>
            <a:r>
              <a:rPr lang="de-DE" dirty="0">
                <a:latin typeface="Arial" panose="020B0604020202020204" pitchFamily="34" charset="0"/>
                <a:cs typeface="Arial" panose="020B0604020202020204" pitchFamily="34" charset="0"/>
              </a:rPr>
              <a:t> Beratung der Mathematiklehrkraft dahingehend, wie Kinder mit Rechenschwierigkeiten im Unterricht bestmöglich unterstützt werden können. Die Beratung erfolgt durch einen sog. </a:t>
            </a:r>
            <a:r>
              <a:rPr lang="de-DE" i="1" dirty="0">
                <a:latin typeface="Arial" panose="020B0604020202020204" pitchFamily="34" charset="0"/>
                <a:cs typeface="Arial" panose="020B0604020202020204" pitchFamily="34" charset="0"/>
              </a:rPr>
              <a:t>EMU </a:t>
            </a:r>
            <a:r>
              <a:rPr lang="de-DE" i="1" dirty="0" err="1">
                <a:latin typeface="Arial" panose="020B0604020202020204" pitchFamily="34" charset="0"/>
                <a:cs typeface="Arial" panose="020B0604020202020204" pitchFamily="34" charset="0"/>
              </a:rPr>
              <a:t>specialist</a:t>
            </a:r>
            <a:r>
              <a:rPr lang="de-DE" i="1" dirty="0">
                <a:latin typeface="Arial" panose="020B0604020202020204" pitchFamily="34" charset="0"/>
                <a:cs typeface="Arial" panose="020B0604020202020204" pitchFamily="34" charset="0"/>
              </a:rPr>
              <a:t> </a:t>
            </a:r>
            <a:r>
              <a:rPr lang="de-DE" i="1" dirty="0" err="1">
                <a:latin typeface="Arial" panose="020B0604020202020204" pitchFamily="34" charset="0"/>
                <a:cs typeface="Arial" panose="020B0604020202020204" pitchFamily="34" charset="0"/>
              </a:rPr>
              <a:t>teacher</a:t>
            </a:r>
            <a:r>
              <a:rPr lang="de-DE" dirty="0">
                <a:latin typeface="Arial" panose="020B0604020202020204" pitchFamily="34" charset="0"/>
                <a:cs typeface="Arial" panose="020B0604020202020204" pitchFamily="34" charset="0"/>
              </a:rPr>
              <a:t> und wird anhand eines individuellen Förderplans unterstützt, in dem konkrete Lernziele und Aktivitäten zu deren Erreichung ausgeführt werden. Weiterhin werden die Lernfortschritte der Kinder mindestens einmal pro Term überprüft und der individuelle Förderplan fortgeschrieben.</a:t>
            </a:r>
          </a:p>
          <a:p>
            <a:pPr>
              <a:defRPr/>
            </a:pPr>
            <a:endParaRPr lang="de-DE" sz="700" dirty="0">
              <a:latin typeface="Arial" panose="020B0604020202020204" pitchFamily="34" charset="0"/>
              <a:cs typeface="Arial" panose="020B0604020202020204" pitchFamily="34" charset="0"/>
            </a:endParaRPr>
          </a:p>
          <a:p>
            <a:pPr marL="393105" indent="-393105">
              <a:buFont typeface="Wingdings" pitchFamily="2" charset="2"/>
              <a:buChar char="è"/>
              <a:defRPr/>
            </a:pPr>
            <a:r>
              <a:rPr lang="de-DE" dirty="0">
                <a:latin typeface="Arial" panose="020B0604020202020204" pitchFamily="34" charset="0"/>
                <a:cs typeface="Arial" panose="020B0604020202020204" pitchFamily="34" charset="0"/>
              </a:rPr>
              <a:t>Zum Einsatz kommt dabei eine adaptierte Version der australischen Fassung des </a:t>
            </a:r>
            <a:r>
              <a:rPr lang="de-DE" i="1" dirty="0" err="1">
                <a:latin typeface="Arial" panose="020B0604020202020204" pitchFamily="34" charset="0"/>
                <a:cs typeface="Arial" panose="020B0604020202020204" pitchFamily="34" charset="0"/>
              </a:rPr>
              <a:t>ElementarMathematischen</a:t>
            </a:r>
            <a:r>
              <a:rPr lang="de-DE" i="1" dirty="0">
                <a:latin typeface="Arial" panose="020B0604020202020204" pitchFamily="34" charset="0"/>
                <a:cs typeface="Arial" panose="020B0604020202020204" pitchFamily="34" charset="0"/>
              </a:rPr>
              <a:t> </a:t>
            </a:r>
            <a:r>
              <a:rPr lang="de-DE" i="1" dirty="0" err="1">
                <a:latin typeface="Arial" panose="020B0604020202020204" pitchFamily="34" charset="0"/>
                <a:cs typeface="Arial" panose="020B0604020202020204" pitchFamily="34" charset="0"/>
              </a:rPr>
              <a:t>BasisInterview</a:t>
            </a:r>
            <a:r>
              <a:rPr lang="de-DE" i="1" dirty="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(EMBI).</a:t>
            </a:r>
          </a:p>
          <a:p>
            <a:pPr marL="393105" indent="-393105">
              <a:buFont typeface="Wingdings" pitchFamily="2" charset="2"/>
              <a:buChar char="è"/>
              <a:defRPr/>
            </a:pPr>
            <a:endParaRPr lang="de-DE" dirty="0">
              <a:latin typeface="Arial" panose="020B0604020202020204" pitchFamily="34" charset="0"/>
              <a:cs typeface="Arial" panose="020B0604020202020204" pitchFamily="34" charset="0"/>
            </a:endParaRPr>
          </a:p>
          <a:p>
            <a:pPr>
              <a:defRPr/>
            </a:pPr>
            <a:r>
              <a:rPr lang="de-DE" b="1" dirty="0">
                <a:latin typeface="Arial" panose="020B0604020202020204" pitchFamily="34" charset="0"/>
                <a:cs typeface="Arial" panose="020B0604020202020204" pitchFamily="34" charset="0"/>
              </a:rPr>
              <a:t>Level 2</a:t>
            </a:r>
            <a:r>
              <a:rPr lang="de-DE" b="0" dirty="0">
                <a:latin typeface="Arial" panose="020B0604020202020204" pitchFamily="34" charset="0"/>
                <a:cs typeface="Arial" panose="020B0604020202020204" pitchFamily="34" charset="0"/>
              </a:rPr>
              <a:t>:</a:t>
            </a:r>
            <a:r>
              <a:rPr lang="de-DE" dirty="0">
                <a:latin typeface="Arial" panose="020B0604020202020204" pitchFamily="34" charset="0"/>
                <a:cs typeface="Arial" panose="020B0604020202020204" pitchFamily="34" charset="0"/>
              </a:rPr>
              <a:t> Beratung der Mathematiklehrkraft und Unterstützung der Kinder mit Schwierigkeiten beim Mathematiklernen (</a:t>
            </a:r>
            <a:r>
              <a:rPr lang="de-DE" b="1" i="1" dirty="0" err="1">
                <a:solidFill>
                  <a:schemeClr val="accent1">
                    <a:lumMod val="75000"/>
                  </a:schemeClr>
                </a:solidFill>
                <a:latin typeface="Arial" panose="020B0604020202020204" pitchFamily="34" charset="0"/>
                <a:cs typeface="Arial" panose="020B0604020202020204" pitchFamily="34" charset="0"/>
              </a:rPr>
              <a:t>students</a:t>
            </a:r>
            <a:r>
              <a:rPr lang="de-DE" b="1" i="1" dirty="0">
                <a:solidFill>
                  <a:schemeClr val="accent1">
                    <a:lumMod val="75000"/>
                  </a:schemeClr>
                </a:solidFill>
                <a:latin typeface="Arial" panose="020B0604020202020204" pitchFamily="34" charset="0"/>
                <a:cs typeface="Arial" panose="020B0604020202020204" pitchFamily="34" charset="0"/>
              </a:rPr>
              <a:t> </a:t>
            </a:r>
            <a:r>
              <a:rPr lang="de-DE" b="1" i="1" dirty="0" err="1">
                <a:solidFill>
                  <a:schemeClr val="accent1">
                    <a:lumMod val="75000"/>
                  </a:schemeClr>
                </a:solidFill>
                <a:latin typeface="Arial" panose="020B0604020202020204" pitchFamily="34" charset="0"/>
                <a:cs typeface="Arial" panose="020B0604020202020204" pitchFamily="34" charset="0"/>
              </a:rPr>
              <a:t>who</a:t>
            </a:r>
            <a:r>
              <a:rPr lang="de-DE" b="1" i="1" dirty="0">
                <a:solidFill>
                  <a:schemeClr val="accent1">
                    <a:lumMod val="75000"/>
                  </a:schemeClr>
                </a:solidFill>
                <a:latin typeface="Arial" panose="020B0604020202020204" pitchFamily="34" charset="0"/>
                <a:cs typeface="Arial" panose="020B0604020202020204" pitchFamily="34" charset="0"/>
              </a:rPr>
              <a:t> </a:t>
            </a:r>
            <a:r>
              <a:rPr lang="de-DE" b="1" i="1" dirty="0" err="1">
                <a:solidFill>
                  <a:schemeClr val="accent1">
                    <a:lumMod val="75000"/>
                  </a:schemeClr>
                </a:solidFill>
                <a:latin typeface="Arial" panose="020B0604020202020204" pitchFamily="34" charset="0"/>
                <a:cs typeface="Arial" panose="020B0604020202020204" pitchFamily="34" charset="0"/>
              </a:rPr>
              <a:t>are</a:t>
            </a:r>
            <a:r>
              <a:rPr lang="de-DE" b="1" i="1" dirty="0">
                <a:solidFill>
                  <a:schemeClr val="accent1">
                    <a:lumMod val="75000"/>
                  </a:schemeClr>
                </a:solidFill>
                <a:latin typeface="Arial" panose="020B0604020202020204" pitchFamily="34" charset="0"/>
                <a:cs typeface="Arial" panose="020B0604020202020204" pitchFamily="34" charset="0"/>
              </a:rPr>
              <a:t> </a:t>
            </a:r>
            <a:r>
              <a:rPr lang="de-DE" b="1" i="1" dirty="0" err="1">
                <a:solidFill>
                  <a:schemeClr val="accent1">
                    <a:lumMod val="75000"/>
                  </a:schemeClr>
                </a:solidFill>
                <a:latin typeface="Arial" panose="020B0604020202020204" pitchFamily="34" charset="0"/>
                <a:cs typeface="Arial" panose="020B0604020202020204" pitchFamily="34" charset="0"/>
              </a:rPr>
              <a:t>mathematically</a:t>
            </a:r>
            <a:r>
              <a:rPr lang="de-DE" b="1" i="1" dirty="0">
                <a:solidFill>
                  <a:schemeClr val="accent1">
                    <a:lumMod val="75000"/>
                  </a:schemeClr>
                </a:solidFill>
                <a:latin typeface="Arial" panose="020B0604020202020204" pitchFamily="34" charset="0"/>
                <a:cs typeface="Arial" panose="020B0604020202020204" pitchFamily="34" charset="0"/>
              </a:rPr>
              <a:t> vulnerable</a:t>
            </a:r>
            <a:r>
              <a:rPr lang="de-DE" dirty="0">
                <a:latin typeface="Arial" panose="020B0604020202020204" pitchFamily="34" charset="0"/>
                <a:cs typeface="Arial" panose="020B0604020202020204" pitchFamily="34" charset="0"/>
              </a:rPr>
              <a:t>) im Unterricht durch einen </a:t>
            </a:r>
            <a:r>
              <a:rPr lang="de-DE" i="1" dirty="0">
                <a:latin typeface="Arial" panose="020B0604020202020204" pitchFamily="34" charset="0"/>
                <a:cs typeface="Arial" panose="020B0604020202020204" pitchFamily="34" charset="0"/>
              </a:rPr>
              <a:t>EMU </a:t>
            </a:r>
            <a:r>
              <a:rPr lang="de-DE" i="1" dirty="0" err="1">
                <a:latin typeface="Arial" panose="020B0604020202020204" pitchFamily="34" charset="0"/>
                <a:cs typeface="Arial" panose="020B0604020202020204" pitchFamily="34" charset="0"/>
              </a:rPr>
              <a:t>specialist</a:t>
            </a:r>
            <a:r>
              <a:rPr lang="de-DE" i="1" dirty="0">
                <a:latin typeface="Arial" panose="020B0604020202020204" pitchFamily="34" charset="0"/>
                <a:cs typeface="Arial" panose="020B0604020202020204" pitchFamily="34" charset="0"/>
              </a:rPr>
              <a:t> </a:t>
            </a:r>
            <a:r>
              <a:rPr lang="de-DE" i="1" dirty="0" err="1">
                <a:latin typeface="Arial" panose="020B0604020202020204" pitchFamily="34" charset="0"/>
                <a:cs typeface="Arial" panose="020B0604020202020204" pitchFamily="34" charset="0"/>
              </a:rPr>
              <a:t>teacher</a:t>
            </a:r>
            <a:r>
              <a:rPr lang="de-DE" i="1" dirty="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sowie Entwicklung von individuellen Förderplänen, in denen individuelle Ziele und Aktivitäten, die auf die Förderung des jeweiligen Kindes zielen, als Arbeitsgrundlage konkretisiert werden.</a:t>
            </a:r>
          </a:p>
          <a:p>
            <a:pPr>
              <a:defRPr/>
            </a:pPr>
            <a:endParaRPr lang="de-DE" dirty="0">
              <a:latin typeface="Arial" panose="020B0604020202020204" pitchFamily="34" charset="0"/>
              <a:cs typeface="Arial" panose="020B0604020202020204" pitchFamily="34" charset="0"/>
            </a:endParaRPr>
          </a:p>
          <a:p>
            <a:pPr>
              <a:defRPr/>
            </a:pPr>
            <a:r>
              <a:rPr lang="de-DE" b="1" dirty="0">
                <a:latin typeface="Arial" panose="020B0604020202020204" pitchFamily="34" charset="0"/>
                <a:cs typeface="Arial" panose="020B0604020202020204" pitchFamily="34" charset="0"/>
              </a:rPr>
              <a:t>Level 3</a:t>
            </a:r>
            <a:r>
              <a:rPr lang="de-DE" b="0" dirty="0">
                <a:latin typeface="Arial" panose="020B0604020202020204" pitchFamily="34" charset="0"/>
                <a:cs typeface="Arial" panose="020B0604020202020204" pitchFamily="34" charset="0"/>
              </a:rPr>
              <a:t>:</a:t>
            </a:r>
            <a:r>
              <a:rPr lang="de-DE" dirty="0">
                <a:latin typeface="Arial" panose="020B0604020202020204" pitchFamily="34" charset="0"/>
                <a:cs typeface="Arial" panose="020B0604020202020204" pitchFamily="34" charset="0"/>
              </a:rPr>
              <a:t> Kleingruppenförderung in Dreiergruppen über 10 – 20 Wochen (</a:t>
            </a:r>
            <a:r>
              <a:rPr lang="de-DE" dirty="0">
                <a:solidFill>
                  <a:schemeClr val="accent1">
                    <a:lumMod val="75000"/>
                  </a:schemeClr>
                </a:solidFill>
                <a:latin typeface="Arial" panose="020B0604020202020204" pitchFamily="34" charset="0"/>
                <a:cs typeface="Arial" panose="020B0604020202020204" pitchFamily="34" charset="0"/>
              </a:rPr>
              <a:t>30 min pro Tag im Rahmen des Unterrichts</a:t>
            </a:r>
            <a:r>
              <a:rPr lang="de-DE" dirty="0">
                <a:latin typeface="Arial" panose="020B0604020202020204" pitchFamily="34" charset="0"/>
                <a:cs typeface="Arial" panose="020B0604020202020204" pitchFamily="34" charset="0"/>
              </a:rPr>
              <a:t>), die von einem </a:t>
            </a:r>
            <a:r>
              <a:rPr lang="de-DE" i="1" dirty="0">
                <a:latin typeface="Arial" panose="020B0604020202020204" pitchFamily="34" charset="0"/>
                <a:cs typeface="Arial" panose="020B0604020202020204" pitchFamily="34" charset="0"/>
              </a:rPr>
              <a:t>EMU </a:t>
            </a:r>
            <a:r>
              <a:rPr lang="de-DE" i="1" dirty="0" err="1">
                <a:latin typeface="Arial" panose="020B0604020202020204" pitchFamily="34" charset="0"/>
                <a:cs typeface="Arial" panose="020B0604020202020204" pitchFamily="34" charset="0"/>
              </a:rPr>
              <a:t>specialist</a:t>
            </a:r>
            <a:r>
              <a:rPr lang="de-DE" i="1" dirty="0">
                <a:latin typeface="Arial" panose="020B0604020202020204" pitchFamily="34" charset="0"/>
                <a:cs typeface="Arial" panose="020B0604020202020204" pitchFamily="34" charset="0"/>
              </a:rPr>
              <a:t> </a:t>
            </a:r>
            <a:r>
              <a:rPr lang="de-DE" i="1" dirty="0" err="1">
                <a:latin typeface="Arial" panose="020B0604020202020204" pitchFamily="34" charset="0"/>
                <a:cs typeface="Arial" panose="020B0604020202020204" pitchFamily="34" charset="0"/>
              </a:rPr>
              <a:t>teacher</a:t>
            </a:r>
            <a:r>
              <a:rPr lang="de-DE" i="1" dirty="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geplant und durchgeführt wird und mit den Aktivitäten im Mathematikunterricht abgestimmt wird. Bei Bedarf besteht auch die Möglichkeit einer Einzelförderung.</a:t>
            </a:r>
            <a:endParaRPr lang="de-DE" dirty="0"/>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22</a:t>
            </a:fld>
            <a:endParaRPr lang="de-DE"/>
          </a:p>
        </p:txBody>
      </p:sp>
    </p:spTree>
    <p:extLst>
      <p:ext uri="{BB962C8B-B14F-4D97-AF65-F5344CB8AC3E}">
        <p14:creationId xmlns:p14="http://schemas.microsoft.com/office/powerpoint/2010/main" val="3916468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
            </a: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23</a:t>
            </a:fld>
            <a:endParaRPr lang="de-DE"/>
          </a:p>
        </p:txBody>
      </p:sp>
    </p:spTree>
    <p:extLst>
      <p:ext uri="{BB962C8B-B14F-4D97-AF65-F5344CB8AC3E}">
        <p14:creationId xmlns:p14="http://schemas.microsoft.com/office/powerpoint/2010/main" val="3601482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
            </a:r>
          </a:p>
          <a:p>
            <a:endParaRPr lang="de-DE" dirty="0"/>
          </a:p>
          <a:p>
            <a:r>
              <a:rPr lang="de-DE" dirty="0"/>
              <a:t>Wenn gewünscht, kann folgendes YouTube Video gezeigt werden, um einen praktischen Eindruck von EMU zu vermitteln:</a:t>
            </a:r>
          </a:p>
          <a:p>
            <a:r>
              <a:rPr lang="de-DE" dirty="0"/>
              <a:t>Einfluss von EMU auf die </a:t>
            </a:r>
            <a:r>
              <a:rPr lang="de-DE"/>
              <a:t>Schulentwicklung: </a:t>
            </a:r>
            <a:r>
              <a:rPr lang="de-DE" altLang="de-DE" sz="1100">
                <a:cs typeface="Calibri" panose="020F0502020204030204" pitchFamily="34" charset="0"/>
              </a:rPr>
              <a:t>https</a:t>
            </a:r>
            <a:r>
              <a:rPr lang="de-DE" altLang="de-DE" sz="1100" dirty="0">
                <a:cs typeface="Calibri" panose="020F0502020204030204" pitchFamily="34" charset="0"/>
              </a:rPr>
              <a:t>://www.youtube.com/watch?v=Zz6Bfir4MUo</a:t>
            </a:r>
          </a:p>
          <a:p>
            <a:pPr defTabSz="800100">
              <a:defRPr/>
            </a:pPr>
            <a:endParaRPr lang="de-DE" altLang="de-DE" sz="1100" dirty="0">
              <a:cs typeface="Calibri" panose="020F0502020204030204" pitchFamily="34" charset="0"/>
            </a:endParaRPr>
          </a:p>
          <a:p>
            <a:pPr defTabSz="800100">
              <a:defRPr/>
            </a:pPr>
            <a:r>
              <a:rPr lang="de-DE" altLang="de-DE" sz="1100" dirty="0">
                <a:cs typeface="Calibri" panose="020F0502020204030204" pitchFamily="34" charset="0"/>
              </a:rPr>
              <a:t>Die Herausgebenden haften nicht für den Inhalt externer Medien.</a:t>
            </a:r>
            <a:endParaRPr lang="de-DE" altLang="de-DE" sz="1100" dirty="0"/>
          </a:p>
          <a:p>
            <a:endParaRPr lang="de-DE" dirty="0"/>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24</a:t>
            </a:fld>
            <a:endParaRPr lang="de-DE"/>
          </a:p>
        </p:txBody>
      </p:sp>
    </p:spTree>
    <p:extLst>
      <p:ext uri="{BB962C8B-B14F-4D97-AF65-F5344CB8AC3E}">
        <p14:creationId xmlns:p14="http://schemas.microsoft.com/office/powerpoint/2010/main" val="3089532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25</a:t>
            </a:fld>
            <a:endParaRPr lang="de-DE"/>
          </a:p>
        </p:txBody>
      </p:sp>
    </p:spTree>
    <p:extLst>
      <p:ext uri="{BB962C8B-B14F-4D97-AF65-F5344CB8AC3E}">
        <p14:creationId xmlns:p14="http://schemas.microsoft.com/office/powerpoint/2010/main" val="3010161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
            </a:r>
          </a:p>
          <a:p>
            <a:r>
              <a:rPr lang="de-DE" sz="1100" dirty="0" err="1"/>
              <a:t>PReSch</a:t>
            </a:r>
            <a:r>
              <a:rPr lang="de-DE" sz="1100" dirty="0"/>
              <a:t> wurde 2014 in Zusammenarbeit zwischen den Schulpsychologischen Beratungsstellen Bielefeld und Gütersloh, den beiden Schulämtern und der Uni Bielefeld ins Leben gerufen. Die Reinhard Mohn Stiftung konnte als Partner bei der Ausfinanzierung des Projekts gewonnen werden.</a:t>
            </a:r>
            <a:endParaRPr lang="de-DE" dirty="0">
              <a:effectLst/>
            </a:endParaRPr>
          </a:p>
          <a:p>
            <a:r>
              <a:rPr lang="de-DE" dirty="0">
                <a:effectLst/>
              </a:rPr>
              <a:t> </a:t>
            </a:r>
          </a:p>
          <a:p>
            <a:r>
              <a:rPr lang="de-DE" sz="1100" dirty="0"/>
              <a:t>Nähere Informationen zum Projekt sind online zu finden unter: </a:t>
            </a:r>
            <a:r>
              <a:rPr lang="de-DE" dirty="0">
                <a:effectLst/>
              </a:rPr>
              <a:t> </a:t>
            </a:r>
          </a:p>
          <a:p>
            <a:r>
              <a:rPr lang="de-DE" sz="1100" dirty="0"/>
              <a:t>https://www.reinhard-mohn-stiftung.de/project/presch-praevention-von-rechenschwierigkeiten/</a:t>
            </a:r>
            <a:endParaRPr lang="de-DE" dirty="0">
              <a:effectLst/>
            </a:endParaRP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26</a:t>
            </a:fld>
            <a:endParaRPr lang="de-DE"/>
          </a:p>
        </p:txBody>
      </p:sp>
    </p:spTree>
    <p:extLst>
      <p:ext uri="{BB962C8B-B14F-4D97-AF65-F5344CB8AC3E}">
        <p14:creationId xmlns:p14="http://schemas.microsoft.com/office/powerpoint/2010/main" val="1842715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
            </a: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27</a:t>
            </a:fld>
            <a:endParaRPr lang="de-DE"/>
          </a:p>
        </p:txBody>
      </p:sp>
    </p:spTree>
    <p:extLst>
      <p:ext uri="{BB962C8B-B14F-4D97-AF65-F5344CB8AC3E}">
        <p14:creationId xmlns:p14="http://schemas.microsoft.com/office/powerpoint/2010/main" val="950282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
            </a: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28</a:t>
            </a:fld>
            <a:endParaRPr lang="de-DE"/>
          </a:p>
        </p:txBody>
      </p:sp>
    </p:spTree>
    <p:extLst>
      <p:ext uri="{BB962C8B-B14F-4D97-AF65-F5344CB8AC3E}">
        <p14:creationId xmlns:p14="http://schemas.microsoft.com/office/powerpoint/2010/main" val="2062580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
            </a: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29</a:t>
            </a:fld>
            <a:endParaRPr lang="de-DE"/>
          </a:p>
        </p:txBody>
      </p:sp>
    </p:spTree>
    <p:extLst>
      <p:ext uri="{BB962C8B-B14F-4D97-AF65-F5344CB8AC3E}">
        <p14:creationId xmlns:p14="http://schemas.microsoft.com/office/powerpoint/2010/main" val="1184477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
            </a: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30</a:t>
            </a:fld>
            <a:endParaRPr lang="de-DE"/>
          </a:p>
        </p:txBody>
      </p:sp>
    </p:spTree>
    <p:extLst>
      <p:ext uri="{BB962C8B-B14F-4D97-AF65-F5344CB8AC3E}">
        <p14:creationId xmlns:p14="http://schemas.microsoft.com/office/powerpoint/2010/main" val="716449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2</a:t>
            </a:fld>
            <a:endParaRPr lang="de-DE"/>
          </a:p>
        </p:txBody>
      </p:sp>
    </p:spTree>
    <p:extLst>
      <p:ext uri="{BB962C8B-B14F-4D97-AF65-F5344CB8AC3E}">
        <p14:creationId xmlns:p14="http://schemas.microsoft.com/office/powerpoint/2010/main" val="11881204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
            </a: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31</a:t>
            </a:fld>
            <a:endParaRPr lang="de-DE"/>
          </a:p>
        </p:txBody>
      </p:sp>
    </p:spTree>
    <p:extLst>
      <p:ext uri="{BB962C8B-B14F-4D97-AF65-F5344CB8AC3E}">
        <p14:creationId xmlns:p14="http://schemas.microsoft.com/office/powerpoint/2010/main" val="2426751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ct val="0"/>
              </a:spcBef>
            </a:pPr>
            <a:r>
              <a:rPr lang="de-DE" altLang="de-DE" dirty="0"/>
              <a:t>M</a:t>
            </a:r>
          </a:p>
          <a:p>
            <a:pPr>
              <a:spcBef>
                <a:spcPct val="0"/>
              </a:spcBef>
            </a:pPr>
            <a:r>
              <a:rPr lang="de-DE" altLang="de-DE" dirty="0"/>
              <a:t>An dieser Stelle bietet es sich an, mit den Studierenden Perlenstäbe herzustellen</a:t>
            </a:r>
            <a:r>
              <a:rPr lang="de-DE" altLang="de-DE" baseline="0" dirty="0"/>
              <a:t>.</a:t>
            </a:r>
            <a:endParaRPr lang="de-DE" altLang="de-DE" dirty="0"/>
          </a:p>
          <a:p>
            <a:pPr>
              <a:spcBef>
                <a:spcPct val="0"/>
              </a:spcBef>
            </a:pPr>
            <a:r>
              <a:rPr lang="de-DE" altLang="de-DE" dirty="0"/>
              <a:t>Ihre Herstellung (benötigtes Material etc.) sowie Einsatzmöglichkeiten sind beschrieben im EMBI Handbuch Förderung (2022); siehe S. 75.</a:t>
            </a: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32</a:t>
            </a:fld>
            <a:endParaRPr lang="de-DE"/>
          </a:p>
        </p:txBody>
      </p:sp>
    </p:spTree>
    <p:extLst>
      <p:ext uri="{BB962C8B-B14F-4D97-AF65-F5344CB8AC3E}">
        <p14:creationId xmlns:p14="http://schemas.microsoft.com/office/powerpoint/2010/main" val="1330648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
            </a: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33</a:t>
            </a:fld>
            <a:endParaRPr lang="de-DE"/>
          </a:p>
        </p:txBody>
      </p:sp>
    </p:spTree>
    <p:extLst>
      <p:ext uri="{BB962C8B-B14F-4D97-AF65-F5344CB8AC3E}">
        <p14:creationId xmlns:p14="http://schemas.microsoft.com/office/powerpoint/2010/main" val="3739364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
            </a: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34</a:t>
            </a:fld>
            <a:endParaRPr lang="de-DE"/>
          </a:p>
        </p:txBody>
      </p:sp>
    </p:spTree>
    <p:extLst>
      <p:ext uri="{BB962C8B-B14F-4D97-AF65-F5344CB8AC3E}">
        <p14:creationId xmlns:p14="http://schemas.microsoft.com/office/powerpoint/2010/main" val="1441323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
            </a: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35</a:t>
            </a:fld>
            <a:endParaRPr lang="de-DE"/>
          </a:p>
        </p:txBody>
      </p:sp>
    </p:spTree>
    <p:extLst>
      <p:ext uri="{BB962C8B-B14F-4D97-AF65-F5344CB8AC3E}">
        <p14:creationId xmlns:p14="http://schemas.microsoft.com/office/powerpoint/2010/main" val="9003143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
            </a: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36</a:t>
            </a:fld>
            <a:endParaRPr lang="de-DE"/>
          </a:p>
        </p:txBody>
      </p:sp>
    </p:spTree>
    <p:extLst>
      <p:ext uri="{BB962C8B-B14F-4D97-AF65-F5344CB8AC3E}">
        <p14:creationId xmlns:p14="http://schemas.microsoft.com/office/powerpoint/2010/main" val="30273397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
            </a:r>
          </a:p>
          <a:p>
            <a:r>
              <a:rPr lang="de-DE" dirty="0"/>
              <a:t>Würfel mitbringen (wenn</a:t>
            </a:r>
            <a:r>
              <a:rPr lang="de-DE" baseline="0" dirty="0"/>
              <a:t> möglich auch Würfel mit mehr oder weniger Augenpaaren)!</a:t>
            </a:r>
            <a:endParaRPr lang="de-DE" dirty="0"/>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37</a:t>
            </a:fld>
            <a:endParaRPr lang="de-DE"/>
          </a:p>
        </p:txBody>
      </p:sp>
    </p:spTree>
    <p:extLst>
      <p:ext uri="{BB962C8B-B14F-4D97-AF65-F5344CB8AC3E}">
        <p14:creationId xmlns:p14="http://schemas.microsoft.com/office/powerpoint/2010/main" val="897074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
            </a:r>
          </a:p>
          <a:p>
            <a:r>
              <a:rPr lang="de-DE" dirty="0"/>
              <a:t>10 min</a:t>
            </a: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38</a:t>
            </a:fld>
            <a:endParaRPr lang="de-DE"/>
          </a:p>
        </p:txBody>
      </p:sp>
    </p:spTree>
    <p:extLst>
      <p:ext uri="{BB962C8B-B14F-4D97-AF65-F5344CB8AC3E}">
        <p14:creationId xmlns:p14="http://schemas.microsoft.com/office/powerpoint/2010/main" val="10056344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
            </a: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39</a:t>
            </a:fld>
            <a:endParaRPr lang="de-DE"/>
          </a:p>
        </p:txBody>
      </p:sp>
    </p:spTree>
    <p:extLst>
      <p:ext uri="{BB962C8B-B14F-4D97-AF65-F5344CB8AC3E}">
        <p14:creationId xmlns:p14="http://schemas.microsoft.com/office/powerpoint/2010/main" val="13606919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
            </a: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40</a:t>
            </a:fld>
            <a:endParaRPr lang="de-DE"/>
          </a:p>
        </p:txBody>
      </p:sp>
    </p:spTree>
    <p:extLst>
      <p:ext uri="{BB962C8B-B14F-4D97-AF65-F5344CB8AC3E}">
        <p14:creationId xmlns:p14="http://schemas.microsoft.com/office/powerpoint/2010/main" val="1760466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dirty="0"/>
              <a:t>Einstieg/Überleitung zur Förderung</a:t>
            </a:r>
          </a:p>
          <a:p>
            <a:endParaRPr lang="de-DE" sz="1100" dirty="0"/>
          </a:p>
          <a:p>
            <a:pPr defTabSz="800100">
              <a:defRPr/>
            </a:pPr>
            <a:r>
              <a:rPr lang="de-DE" sz="1100" dirty="0"/>
              <a:t>Im Plenum sammeln, warum dieses Vorgehen der Lehrkraft unangemessen ist</a:t>
            </a:r>
          </a:p>
          <a:p>
            <a:endParaRPr lang="de-DE" sz="1100" dirty="0"/>
          </a:p>
          <a:p>
            <a:r>
              <a:rPr lang="de-DE" sz="1100" dirty="0"/>
              <a:t>Kontext:</a:t>
            </a:r>
          </a:p>
          <a:p>
            <a:r>
              <a:rPr lang="de-DE" sz="1100" dirty="0"/>
              <a:t>Hierbei handelt es sich um eine Notiz, die eine Lehrkraft der Fünftklässlerin Anna (Name geändert) ins Matheheft geschrieben hat, ohne weiter mit dem Kind das Gespräch zu suchen.</a:t>
            </a:r>
            <a:endParaRPr lang="de-DE" dirty="0">
              <a:effectLst/>
            </a:endParaRPr>
          </a:p>
          <a:p>
            <a:r>
              <a:rPr lang="de-DE" sz="1100" dirty="0"/>
              <a:t>Anna war mit dieser Art der Rückmeldung völlig überfordert, ihre Eltern waren entsetzt und haben sich nach einer Beschwerde bei der Lehrkraft mit der Bielefelder Beratungsstelle für Kinder mit Rechenschwierigkeiten in Verbindung gesetzt. Anna zeigte nicht die typischen Symptome für eine Rechenschwäche und nimmt nach einen Schulwechsel nun erfolgreich am Mathematikunterricht teil.</a:t>
            </a:r>
          </a:p>
          <a:p>
            <a:endParaRPr lang="de-DE" sz="1100" dirty="0"/>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5</a:t>
            </a:fld>
            <a:endParaRPr lang="de-DE"/>
          </a:p>
        </p:txBody>
      </p:sp>
    </p:spTree>
    <p:extLst>
      <p:ext uri="{BB962C8B-B14F-4D97-AF65-F5344CB8AC3E}">
        <p14:creationId xmlns:p14="http://schemas.microsoft.com/office/powerpoint/2010/main" val="32105426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ct val="0"/>
              </a:spcBef>
            </a:pPr>
            <a:r>
              <a:rPr lang="de-DE" altLang="de-DE" dirty="0"/>
              <a:t>M</a:t>
            </a:r>
          </a:p>
          <a:p>
            <a:pPr>
              <a:spcBef>
                <a:spcPct val="0"/>
              </a:spcBef>
            </a:pPr>
            <a:r>
              <a:rPr lang="de-DE" altLang="de-DE" dirty="0"/>
              <a:t>Nach dem Spiel „Tauziehen“ evtl. kurze Pause, dann Überleitung zur Prävention von Rechenschwierigkeiten durch eine geeignete Bearbeitung möglicher Hürden im Unterricht (nächste Folie).</a:t>
            </a:r>
          </a:p>
          <a:p>
            <a:endParaRPr lang="de-DE" dirty="0"/>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41</a:t>
            </a:fld>
            <a:endParaRPr lang="de-DE"/>
          </a:p>
        </p:txBody>
      </p:sp>
    </p:spTree>
    <p:extLst>
      <p:ext uri="{BB962C8B-B14F-4D97-AF65-F5344CB8AC3E}">
        <p14:creationId xmlns:p14="http://schemas.microsoft.com/office/powerpoint/2010/main" val="5925744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
            </a: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42</a:t>
            </a:fld>
            <a:endParaRPr lang="de-DE"/>
          </a:p>
        </p:txBody>
      </p:sp>
    </p:spTree>
    <p:extLst>
      <p:ext uri="{BB962C8B-B14F-4D97-AF65-F5344CB8AC3E}">
        <p14:creationId xmlns:p14="http://schemas.microsoft.com/office/powerpoint/2010/main" val="27689051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
            </a: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43</a:t>
            </a:fld>
            <a:endParaRPr lang="de-DE"/>
          </a:p>
        </p:txBody>
      </p:sp>
    </p:spTree>
    <p:extLst>
      <p:ext uri="{BB962C8B-B14F-4D97-AF65-F5344CB8AC3E}">
        <p14:creationId xmlns:p14="http://schemas.microsoft.com/office/powerpoint/2010/main" val="16589605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
            </a:r>
          </a:p>
          <a:p>
            <a:endParaRPr lang="de-DE" dirty="0"/>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44</a:t>
            </a:fld>
            <a:endParaRPr lang="de-DE"/>
          </a:p>
        </p:txBody>
      </p:sp>
    </p:spTree>
    <p:extLst>
      <p:ext uri="{BB962C8B-B14F-4D97-AF65-F5344CB8AC3E}">
        <p14:creationId xmlns:p14="http://schemas.microsoft.com/office/powerpoint/2010/main" val="1933786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sz="1100" dirty="0"/>
              <a:t>M</a:t>
            </a:r>
          </a:p>
          <a:p>
            <a:pPr>
              <a:defRPr/>
            </a:pPr>
            <a:r>
              <a:rPr lang="de-DE" sz="1100" dirty="0"/>
              <a:t>Zu Phase 1: schon 8. Förderstunde, Zahlenraum bis 100!</a:t>
            </a: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45</a:t>
            </a:fld>
            <a:endParaRPr lang="de-DE"/>
          </a:p>
        </p:txBody>
      </p:sp>
    </p:spTree>
    <p:extLst>
      <p:ext uri="{BB962C8B-B14F-4D97-AF65-F5344CB8AC3E}">
        <p14:creationId xmlns:p14="http://schemas.microsoft.com/office/powerpoint/2010/main" val="5502660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sz="1100" dirty="0"/>
              <a:t>M</a:t>
            </a:r>
          </a:p>
          <a:p>
            <a:pPr marL="865386" indent="-865386">
              <a:defRPr/>
            </a:pPr>
            <a:r>
              <a:rPr lang="de-DE" sz="1100" b="1" dirty="0"/>
              <a:t>Überleitung: </a:t>
            </a:r>
            <a:endParaRPr lang="de-DE" sz="1100" dirty="0"/>
          </a:p>
          <a:p>
            <a:pPr>
              <a:defRPr/>
            </a:pPr>
            <a:r>
              <a:rPr lang="de-DE" sz="1100" dirty="0"/>
              <a:t>Was ist bei der Förderung sonst noch wichtig? </a:t>
            </a:r>
            <a:endParaRPr lang="de-DE" dirty="0"/>
          </a:p>
          <a:p>
            <a:pPr>
              <a:defRPr/>
            </a:pPr>
            <a:r>
              <a:rPr lang="de-DE" sz="1100" dirty="0"/>
              <a:t>Arbeit an den Zahlzerlegungen!</a:t>
            </a:r>
            <a:endParaRPr lang="de-DE" dirty="0"/>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46</a:t>
            </a:fld>
            <a:endParaRPr lang="de-DE"/>
          </a:p>
        </p:txBody>
      </p:sp>
    </p:spTree>
    <p:extLst>
      <p:ext uri="{BB962C8B-B14F-4D97-AF65-F5344CB8AC3E}">
        <p14:creationId xmlns:p14="http://schemas.microsoft.com/office/powerpoint/2010/main" val="35861060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
            </a: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47</a:t>
            </a:fld>
            <a:endParaRPr lang="de-DE"/>
          </a:p>
        </p:txBody>
      </p:sp>
    </p:spTree>
    <p:extLst>
      <p:ext uri="{BB962C8B-B14F-4D97-AF65-F5344CB8AC3E}">
        <p14:creationId xmlns:p14="http://schemas.microsoft.com/office/powerpoint/2010/main" val="7871052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a:t>
            </a:r>
            <a:r>
              <a:rPr lang="de-DE" baseline="0" dirty="0"/>
              <a:t> sie jetzt können sollten</a:t>
            </a:r>
            <a:endParaRPr lang="de-DE" dirty="0"/>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49</a:t>
            </a:fld>
            <a:endParaRPr lang="de-DE"/>
          </a:p>
        </p:txBody>
      </p:sp>
    </p:spTree>
    <p:extLst>
      <p:ext uri="{BB962C8B-B14F-4D97-AF65-F5344CB8AC3E}">
        <p14:creationId xmlns:p14="http://schemas.microsoft.com/office/powerpoint/2010/main" val="18694557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D750CF58-F8AE-4306-91E6-E5B4FBFABC01}" type="slidenum">
              <a:rPr lang="de-DE" smtClean="0"/>
              <a:t>50</a:t>
            </a:fld>
            <a:endParaRPr lang="de-DE"/>
          </a:p>
        </p:txBody>
      </p:sp>
    </p:spTree>
    <p:extLst>
      <p:ext uri="{BB962C8B-B14F-4D97-AF65-F5344CB8AC3E}">
        <p14:creationId xmlns:p14="http://schemas.microsoft.com/office/powerpoint/2010/main" val="25752305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750CF58-F8AE-4306-91E6-E5B4FBFABC01}" type="slidenum">
              <a:rPr lang="de-DE" smtClean="0"/>
              <a:t>53</a:t>
            </a:fld>
            <a:endParaRPr lang="de-DE"/>
          </a:p>
        </p:txBody>
      </p:sp>
    </p:spTree>
    <p:extLst>
      <p:ext uri="{BB962C8B-B14F-4D97-AF65-F5344CB8AC3E}">
        <p14:creationId xmlns:p14="http://schemas.microsoft.com/office/powerpoint/2010/main" val="2801200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dirty="0"/>
              <a:t>P</a:t>
            </a:r>
          </a:p>
          <a:p>
            <a:endParaRPr lang="de-DE" sz="1100" dirty="0"/>
          </a:p>
          <a:p>
            <a:r>
              <a:rPr lang="de-DE" sz="1100" dirty="0"/>
              <a:t>Wer ist hier eigentlich Adressat*in? </a:t>
            </a:r>
            <a:r>
              <a:rPr lang="de-DE" sz="1100" dirty="0">
                <a:sym typeface="Wingdings" panose="05000000000000000000" pitchFamily="2" charset="2"/>
              </a:rPr>
              <a:t> die Eltern</a:t>
            </a:r>
          </a:p>
          <a:p>
            <a:endParaRPr lang="de-DE" dirty="0"/>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6</a:t>
            </a:fld>
            <a:endParaRPr lang="de-DE"/>
          </a:p>
        </p:txBody>
      </p:sp>
    </p:spTree>
    <p:extLst>
      <p:ext uri="{BB962C8B-B14F-4D97-AF65-F5344CB8AC3E}">
        <p14:creationId xmlns:p14="http://schemas.microsoft.com/office/powerpoint/2010/main" val="897329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800100" rtl="0">
              <a:defRPr/>
            </a:pPr>
            <a:r>
              <a:rPr lang="de-DE" dirty="0"/>
              <a:t>P</a:t>
            </a: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7</a:t>
            </a:fld>
            <a:endParaRPr lang="de-DE"/>
          </a:p>
        </p:txBody>
      </p:sp>
    </p:spTree>
    <p:extLst>
      <p:ext uri="{BB962C8B-B14F-4D97-AF65-F5344CB8AC3E}">
        <p14:creationId xmlns:p14="http://schemas.microsoft.com/office/powerpoint/2010/main" val="779377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a:t>
            </a: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8</a:t>
            </a:fld>
            <a:endParaRPr lang="de-DE"/>
          </a:p>
        </p:txBody>
      </p:sp>
    </p:spTree>
    <p:extLst>
      <p:ext uri="{BB962C8B-B14F-4D97-AF65-F5344CB8AC3E}">
        <p14:creationId xmlns:p14="http://schemas.microsoft.com/office/powerpoint/2010/main" val="664906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a:t>
            </a:r>
          </a:p>
          <a:p>
            <a:pPr defTabSz="800100"/>
            <a:r>
              <a:rPr lang="de-DE" dirty="0"/>
              <a:t>Hier kann zu jedem Training kurz (zwei </a:t>
            </a:r>
            <a:r>
              <a:rPr lang="de-DE" sz="1100" dirty="0"/>
              <a:t>bis drei</a:t>
            </a:r>
            <a:r>
              <a:rPr lang="de-DE" dirty="0"/>
              <a:t> Sätze) etwas gesagt werden.</a:t>
            </a: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9</a:t>
            </a:fld>
            <a:endParaRPr lang="de-DE"/>
          </a:p>
        </p:txBody>
      </p:sp>
    </p:spTree>
    <p:extLst>
      <p:ext uri="{BB962C8B-B14F-4D97-AF65-F5344CB8AC3E}">
        <p14:creationId xmlns:p14="http://schemas.microsoft.com/office/powerpoint/2010/main" val="2080093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a:t>
            </a:r>
          </a:p>
        </p:txBody>
      </p:sp>
      <p:sp>
        <p:nvSpPr>
          <p:cNvPr id="4" name="Foliennummernplatzhalter 3"/>
          <p:cNvSpPr>
            <a:spLocks noGrp="1"/>
          </p:cNvSpPr>
          <p:nvPr>
            <p:ph type="sldNum" sz="quarter" idx="10"/>
          </p:nvPr>
        </p:nvSpPr>
        <p:spPr/>
        <p:txBody>
          <a:bodyPr/>
          <a:lstStyle/>
          <a:p>
            <a:pPr>
              <a:defRPr/>
            </a:pPr>
            <a:fld id="{D750CF58-F8AE-4306-91E6-E5B4FBFABC01}" type="slidenum">
              <a:rPr lang="de-DE" smtClean="0"/>
              <a:t>10</a:t>
            </a:fld>
            <a:endParaRPr lang="de-DE"/>
          </a:p>
        </p:txBody>
      </p:sp>
    </p:spTree>
    <p:extLst>
      <p:ext uri="{BB962C8B-B14F-4D97-AF65-F5344CB8AC3E}">
        <p14:creationId xmlns:p14="http://schemas.microsoft.com/office/powerpoint/2010/main" val="934256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Titelfolie">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a:xfrm>
            <a:off x="300038" y="1268412"/>
            <a:ext cx="5976000" cy="3656515"/>
          </a:xfrm>
        </p:spPr>
        <p:txBody>
          <a:bodyPr anchor="t"/>
          <a:lstStyle>
            <a:lvl1pPr algn="l">
              <a:defRPr sz="6000"/>
            </a:lvl1pPr>
          </a:lstStyle>
          <a:p>
            <a:pPr>
              <a:defRPr/>
            </a:pPr>
            <a:r>
              <a:rPr lang="de-DE"/>
              <a:t>Titelmasterformat durch Klicken bearbeiten</a:t>
            </a:r>
          </a:p>
        </p:txBody>
      </p:sp>
      <p:sp>
        <p:nvSpPr>
          <p:cNvPr id="3" name="Untertitel 2"/>
          <p:cNvSpPr>
            <a:spLocks noGrp="1"/>
          </p:cNvSpPr>
          <p:nvPr>
            <p:ph type="subTitle" idx="1"/>
          </p:nvPr>
        </p:nvSpPr>
        <p:spPr bwMode="auto">
          <a:xfrm>
            <a:off x="300037" y="5208436"/>
            <a:ext cx="5975351" cy="1396536"/>
          </a:xfrm>
        </p:spPr>
        <p:txBody>
          <a:bodyPr anchor="b"/>
          <a:lstStyle>
            <a:lvl1pPr marL="0" indent="0" algn="l">
              <a:buNone/>
              <a:defRPr sz="15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p>
        </p:txBody>
      </p:sp>
      <p:sp>
        <p:nvSpPr>
          <p:cNvPr id="8" name="Bildplatzhalter 9"/>
          <p:cNvSpPr>
            <a:spLocks noGrp="1"/>
          </p:cNvSpPr>
          <p:nvPr>
            <p:ph type="pic" sz="quarter" idx="14"/>
          </p:nvPr>
        </p:nvSpPr>
        <p:spPr bwMode="auto">
          <a:xfrm>
            <a:off x="6575425" y="1268412"/>
            <a:ext cx="5316538" cy="5292936"/>
          </a:xfrm>
          <a:prstGeom prst="rect">
            <a:avLst/>
          </a:prstGeom>
          <a:solidFill>
            <a:schemeClr val="accent4"/>
          </a:solidFill>
        </p:spPr>
        <p:txBody>
          <a:bodyPr anchor="ctr"/>
          <a:lstStyle>
            <a:lvl1pPr marL="0" indent="0" algn="ctr">
              <a:buNone/>
              <a:defRPr/>
            </a:lvl1pPr>
          </a:lstStyle>
          <a:p>
            <a:pPr>
              <a:defRPr/>
            </a:pPr>
            <a:r>
              <a:rPr lang="de-DE"/>
              <a:t>Bild durch Klicken auf Symbol hinzufügen</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Nur Bild (breit)">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endParaRPr lang="de-DE"/>
          </a:p>
        </p:txBody>
      </p:sp>
      <p:sp>
        <p:nvSpPr>
          <p:cNvPr id="4" name="Fußzeilenplatzhalter 3"/>
          <p:cNvSpPr>
            <a:spLocks noGrp="1"/>
          </p:cNvSpPr>
          <p:nvPr>
            <p:ph type="ftr" sz="quarter" idx="11"/>
          </p:nvPr>
        </p:nvSpPr>
        <p:spPr bwMode="auto"/>
        <p:txBody>
          <a:bodyPr/>
          <a:lstStyle/>
          <a:p>
            <a:pPr>
              <a:defRPr/>
            </a:pPr>
            <a:r>
              <a:rPr lang="de-DE"/>
              <a:t>©Universität Bielefeld, Prof. Dr. Andrea Peter-Koop und Prof. Dr. Elke Wild</a:t>
            </a:r>
          </a:p>
        </p:txBody>
      </p:sp>
      <p:sp>
        <p:nvSpPr>
          <p:cNvPr id="5" name="Foliennummernplatzhalter 4"/>
          <p:cNvSpPr>
            <a:spLocks noGrp="1"/>
          </p:cNvSpPr>
          <p:nvPr>
            <p:ph type="sldNum" sz="quarter" idx="12"/>
          </p:nvPr>
        </p:nvSpPr>
        <p:spPr bwMode="auto"/>
        <p:txBody>
          <a:bodyPr/>
          <a:lstStyle/>
          <a:p>
            <a:pPr>
              <a:defRPr/>
            </a:pPr>
            <a:fld id="{968FC3C1-8B2E-4CF4-97FE-57A4E19AC873}" type="slidenum">
              <a:rPr lang="de-DE"/>
              <a:t>‹Nr.›</a:t>
            </a:fld>
            <a:endParaRPr lang="de-DE"/>
          </a:p>
        </p:txBody>
      </p:sp>
      <p:sp>
        <p:nvSpPr>
          <p:cNvPr id="9" name="Bildplatzhalter 9"/>
          <p:cNvSpPr>
            <a:spLocks noGrp="1"/>
          </p:cNvSpPr>
          <p:nvPr>
            <p:ph type="pic" sz="quarter" idx="15"/>
          </p:nvPr>
        </p:nvSpPr>
        <p:spPr bwMode="auto">
          <a:xfrm>
            <a:off x="300038" y="1268412"/>
            <a:ext cx="11591923" cy="4968875"/>
          </a:xfrm>
          <a:prstGeom prst="rect">
            <a:avLst/>
          </a:prstGeom>
          <a:solidFill>
            <a:schemeClr val="accent4"/>
          </a:solidFill>
        </p:spPr>
        <p:txBody>
          <a:bodyPr anchor="ctr"/>
          <a:lstStyle>
            <a:lvl1pPr marL="0" indent="0" algn="ctr">
              <a:buNone/>
              <a:defRPr/>
            </a:lvl1pPr>
          </a:lstStyle>
          <a:p>
            <a:pPr>
              <a:defRPr/>
            </a:pPr>
            <a:r>
              <a:rPr lang="de-DE"/>
              <a:t>Bild durch Klicken auf Symbol hinzufügen</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Vollbild">
    <p:spTree>
      <p:nvGrpSpPr>
        <p:cNvPr id="1" name=""/>
        <p:cNvGrpSpPr/>
        <p:nvPr/>
      </p:nvGrpSpPr>
      <p:grpSpPr bwMode="auto">
        <a:xfrm>
          <a:off x="0" y="0"/>
          <a:ext cx="0" cy="0"/>
          <a:chOff x="0" y="0"/>
          <a:chExt cx="0" cy="0"/>
        </a:xfrm>
      </p:grpSpPr>
      <p:sp>
        <p:nvSpPr>
          <p:cNvPr id="9" name="Bildplatzhalter 9"/>
          <p:cNvSpPr>
            <a:spLocks noGrp="1"/>
          </p:cNvSpPr>
          <p:nvPr>
            <p:ph type="pic" sz="quarter" idx="15"/>
          </p:nvPr>
        </p:nvSpPr>
        <p:spPr bwMode="auto">
          <a:xfrm>
            <a:off x="0" y="0"/>
            <a:ext cx="12192000" cy="6858000"/>
          </a:xfrm>
          <a:prstGeom prst="rect">
            <a:avLst/>
          </a:prstGeom>
          <a:solidFill>
            <a:schemeClr val="accent4"/>
          </a:solidFill>
        </p:spPr>
        <p:txBody>
          <a:bodyPr anchor="ctr"/>
          <a:lstStyle>
            <a:lvl1pPr marL="0" indent="0" algn="ctr">
              <a:buNone/>
              <a:defRPr/>
            </a:lvl1pPr>
          </a:lstStyle>
          <a:p>
            <a:pPr>
              <a:defRPr/>
            </a:pPr>
            <a:r>
              <a:rPr lang="de-DE"/>
              <a:t>Bild durch Klicken auf Symbol hinzufügen</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titleOnly" preserve="1" userDrawn="1">
  <p:cSld name="Nur Titel">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p:txBody>
          <a:bodyPr/>
          <a:lstStyle>
            <a:lvl1pPr>
              <a:defRPr/>
            </a:lvl1pPr>
          </a:lstStyle>
          <a:p>
            <a:pPr>
              <a:defRPr/>
            </a:pPr>
            <a:r>
              <a:rPr lang="de-DE"/>
              <a:t>Titel</a:t>
            </a:r>
            <a:endParaRPr/>
          </a:p>
        </p:txBody>
      </p:sp>
      <p:sp>
        <p:nvSpPr>
          <p:cNvPr id="3" name="Datumsplatzhalter 2"/>
          <p:cNvSpPr>
            <a:spLocks noGrp="1"/>
          </p:cNvSpPr>
          <p:nvPr>
            <p:ph type="dt" sz="half" idx="10"/>
          </p:nvPr>
        </p:nvSpPr>
        <p:spPr bwMode="auto"/>
        <p:txBody>
          <a:bodyPr/>
          <a:lstStyle/>
          <a:p>
            <a:pPr>
              <a:defRPr/>
            </a:pPr>
            <a:endParaRPr lang="de-DE"/>
          </a:p>
        </p:txBody>
      </p:sp>
      <p:sp>
        <p:nvSpPr>
          <p:cNvPr id="4" name="Fußzeilenplatzhalter 3"/>
          <p:cNvSpPr>
            <a:spLocks noGrp="1"/>
          </p:cNvSpPr>
          <p:nvPr>
            <p:ph type="ftr" sz="quarter" idx="11"/>
          </p:nvPr>
        </p:nvSpPr>
        <p:spPr bwMode="auto"/>
        <p:txBody>
          <a:bodyPr/>
          <a:lstStyle/>
          <a:p>
            <a:pPr>
              <a:defRPr/>
            </a:pPr>
            <a:r>
              <a:rPr lang="de-DE"/>
              <a:t>©Universität Bielefeld, Prof. Dr. Andrea Peter-Koop und Prof. Dr. Elke Wild</a:t>
            </a:r>
          </a:p>
        </p:txBody>
      </p:sp>
      <p:sp>
        <p:nvSpPr>
          <p:cNvPr id="5" name="Foliennummernplatzhalter 4"/>
          <p:cNvSpPr>
            <a:spLocks noGrp="1"/>
          </p:cNvSpPr>
          <p:nvPr>
            <p:ph type="sldNum" sz="quarter" idx="12"/>
          </p:nvPr>
        </p:nvSpPr>
        <p:spPr bwMode="auto"/>
        <p:txBody>
          <a:bodyPr/>
          <a:lstStyle/>
          <a:p>
            <a:pPr>
              <a:defRPr/>
            </a:pPr>
            <a:fld id="{968FC3C1-8B2E-4CF4-97FE-57A4E19AC873}" type="slidenum">
              <a:rPr lang="de-DE"/>
              <a:t>‹Nr.›</a:t>
            </a:fld>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
        <p:nvSpPr>
          <p:cNvPr id="2" name="Datumsplatzhalter 1"/>
          <p:cNvSpPr>
            <a:spLocks noGrp="1"/>
          </p:cNvSpPr>
          <p:nvPr>
            <p:ph type="dt" sz="half" idx="10"/>
          </p:nvPr>
        </p:nvSpPr>
        <p:spPr bwMode="auto"/>
        <p:txBody>
          <a:bodyPr/>
          <a:lstStyle/>
          <a:p>
            <a:pPr>
              <a:defRPr/>
            </a:pPr>
            <a:endParaRPr lang="de-DE"/>
          </a:p>
        </p:txBody>
      </p:sp>
      <p:sp>
        <p:nvSpPr>
          <p:cNvPr id="3" name="Fußzeilenplatzhalter 2"/>
          <p:cNvSpPr>
            <a:spLocks noGrp="1"/>
          </p:cNvSpPr>
          <p:nvPr>
            <p:ph type="ftr" sz="quarter" idx="11"/>
          </p:nvPr>
        </p:nvSpPr>
        <p:spPr bwMode="auto"/>
        <p:txBody>
          <a:bodyPr/>
          <a:lstStyle/>
          <a:p>
            <a:pPr>
              <a:defRPr/>
            </a:pPr>
            <a:r>
              <a:rPr lang="de-DE"/>
              <a:t>©Universität Bielefeld, Prof. Dr. Andrea Peter-Koop und Prof. Dr. Elke Wild</a:t>
            </a:r>
          </a:p>
        </p:txBody>
      </p:sp>
      <p:sp>
        <p:nvSpPr>
          <p:cNvPr id="4" name="Foliennummernplatzhalter 3"/>
          <p:cNvSpPr>
            <a:spLocks noGrp="1"/>
          </p:cNvSpPr>
          <p:nvPr>
            <p:ph type="sldNum" sz="quarter" idx="12"/>
          </p:nvPr>
        </p:nvSpPr>
        <p:spPr bwMode="auto"/>
        <p:txBody>
          <a:bodyPr/>
          <a:lstStyle/>
          <a:p>
            <a:pPr>
              <a:defRPr/>
            </a:pPr>
            <a:fld id="{968FC3C1-8B2E-4CF4-97FE-57A4E19AC873}" type="slidenum">
              <a:rPr lang="de-DE"/>
              <a:t>‹Nr.›</a:t>
            </a:fld>
            <a:endParaRPr lang="de-D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Ende">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a:xfrm>
            <a:off x="300037" y="1306513"/>
            <a:ext cx="11593185" cy="1690439"/>
          </a:xfrm>
        </p:spPr>
        <p:txBody>
          <a:bodyPr anchor="t"/>
          <a:lstStyle>
            <a:lvl1pPr algn="l">
              <a:defRPr sz="4000"/>
            </a:lvl1pPr>
          </a:lstStyle>
          <a:p>
            <a:pPr>
              <a:defRPr/>
            </a:pPr>
            <a:r>
              <a:rPr lang="de-DE"/>
              <a:t>Titelmasterformat durch Klicken bearbeiten</a:t>
            </a:r>
          </a:p>
        </p:txBody>
      </p:sp>
      <p:sp>
        <p:nvSpPr>
          <p:cNvPr id="3" name="Untertitel 2"/>
          <p:cNvSpPr>
            <a:spLocks noGrp="1"/>
          </p:cNvSpPr>
          <p:nvPr>
            <p:ph type="subTitle" idx="1"/>
          </p:nvPr>
        </p:nvSpPr>
        <p:spPr bwMode="auto">
          <a:xfrm>
            <a:off x="300037" y="3248980"/>
            <a:ext cx="11591926" cy="3355992"/>
          </a:xfrm>
        </p:spPr>
        <p:txBody>
          <a:bodyPr anchor="b"/>
          <a:lstStyle>
            <a:lvl1pPr marL="0" indent="0" algn="l">
              <a:buNone/>
              <a:defRPr sz="15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folie">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B00E4F15-9E77-4AF5-9C2A-FBE8394D79C0}"/>
              </a:ext>
            </a:extLst>
          </p:cNvPr>
          <p:cNvSpPr/>
          <p:nvPr userDrawn="1"/>
        </p:nvSpPr>
        <p:spPr>
          <a:xfrm>
            <a:off x="0" y="5948131"/>
            <a:ext cx="12192000" cy="909869"/>
          </a:xfrm>
          <a:prstGeom prst="rect">
            <a:avLst/>
          </a:prstGeom>
          <a:solidFill>
            <a:srgbClr val="60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Grafik 7" descr="Logo der Zeitschrift &quot;DiMawe - Die Materialwerkstatt. Zeitschrift für Konzepte und Arbeitsmaterialien für Lehrer*innenbildung und Unterricht&quot;">
            <a:extLst>
              <a:ext uri="{FF2B5EF4-FFF2-40B4-BE49-F238E27FC236}">
                <a16:creationId xmlns:a16="http://schemas.microsoft.com/office/drawing/2014/main" id="{12E758EB-549F-4C74-947A-EF735932D236}"/>
              </a:ext>
            </a:extLst>
          </p:cNvPr>
          <p:cNvPicPr/>
          <p:nvPr userDrawn="1"/>
        </p:nvPicPr>
        <p:blipFill rotWithShape="1">
          <a:blip r:embed="rId2">
            <a:extLst>
              <a:ext uri="{28A0092B-C50C-407E-A947-70E740481C1C}">
                <a14:useLocalDpi xmlns:a14="http://schemas.microsoft.com/office/drawing/2010/main" val="0"/>
              </a:ext>
            </a:extLst>
          </a:blip>
          <a:srcRect l="13039" r="12919"/>
          <a:stretch/>
        </p:blipFill>
        <p:spPr bwMode="auto">
          <a:xfrm>
            <a:off x="319985" y="6020327"/>
            <a:ext cx="5776015" cy="765476"/>
          </a:xfrm>
          <a:prstGeom prst="rect">
            <a:avLst/>
          </a:prstGeom>
          <a:ln>
            <a:noFill/>
          </a:ln>
          <a:extLs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pic>
        <p:nvPicPr>
          <p:cNvPr id="11" name="Bild 3" descr="Logo für CC BY SA (Creative Commons by Share Alike)">
            <a:extLst>
              <a:ext uri="{FF2B5EF4-FFF2-40B4-BE49-F238E27FC236}">
                <a16:creationId xmlns:a16="http://schemas.microsoft.com/office/drawing/2014/main" id="{DA2D7AAA-7549-4975-8458-16760EE1C44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27948" y="6064318"/>
            <a:ext cx="1924752" cy="675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05132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Kapitel">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a:xfrm>
            <a:off x="300038" y="1306513"/>
            <a:ext cx="5976000" cy="3642276"/>
          </a:xfrm>
        </p:spPr>
        <p:txBody>
          <a:bodyPr anchor="t"/>
          <a:lstStyle>
            <a:lvl1pPr algn="l">
              <a:defRPr sz="4000"/>
            </a:lvl1pPr>
          </a:lstStyle>
          <a:p>
            <a:pPr>
              <a:defRPr/>
            </a:pPr>
            <a:r>
              <a:rPr lang="de-DE"/>
              <a:t>Titelmasterformat durch Klicken bearbeiten</a:t>
            </a:r>
          </a:p>
        </p:txBody>
      </p:sp>
      <p:sp>
        <p:nvSpPr>
          <p:cNvPr id="3" name="Untertitel 2"/>
          <p:cNvSpPr>
            <a:spLocks noGrp="1"/>
          </p:cNvSpPr>
          <p:nvPr>
            <p:ph type="subTitle" idx="1"/>
          </p:nvPr>
        </p:nvSpPr>
        <p:spPr bwMode="auto">
          <a:xfrm>
            <a:off x="300037" y="5208436"/>
            <a:ext cx="5975351" cy="1396536"/>
          </a:xfrm>
        </p:spPr>
        <p:txBody>
          <a:bodyPr anchor="b"/>
          <a:lstStyle>
            <a:lvl1pPr marL="0" indent="0" algn="l">
              <a:buNone/>
              <a:defRPr sz="15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p>
        </p:txBody>
      </p:sp>
      <p:sp>
        <p:nvSpPr>
          <p:cNvPr id="8" name="Bildplatzhalter 9"/>
          <p:cNvSpPr>
            <a:spLocks noGrp="1"/>
          </p:cNvSpPr>
          <p:nvPr>
            <p:ph type="pic" sz="quarter" idx="14"/>
          </p:nvPr>
        </p:nvSpPr>
        <p:spPr bwMode="auto">
          <a:xfrm>
            <a:off x="6575425" y="1268412"/>
            <a:ext cx="5316538" cy="5292936"/>
          </a:xfrm>
          <a:prstGeom prst="rect">
            <a:avLst/>
          </a:prstGeom>
          <a:solidFill>
            <a:schemeClr val="accent4"/>
          </a:solidFill>
        </p:spPr>
        <p:txBody>
          <a:bodyPr anchor="ctr"/>
          <a:lstStyle>
            <a:lvl1pPr marL="0" indent="0" algn="ctr">
              <a:buNone/>
              <a:defRPr/>
            </a:lvl1pPr>
          </a:lstStyle>
          <a:p>
            <a:pPr>
              <a:defRPr/>
            </a:pPr>
            <a:r>
              <a:rPr lang="de-DE"/>
              <a:t>Bild durch Klicken auf Symbol hinzufügen</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p:txBody>
          <a:bodyPr/>
          <a:lstStyle>
            <a:lvl1pPr>
              <a:defRPr/>
            </a:lvl1pPr>
          </a:lstStyle>
          <a:p>
            <a:pPr>
              <a:defRPr/>
            </a:pPr>
            <a:r>
              <a:rPr lang="de-DE"/>
              <a:t>Titel</a:t>
            </a:r>
            <a:endParaRPr/>
          </a:p>
        </p:txBody>
      </p:sp>
      <p:sp>
        <p:nvSpPr>
          <p:cNvPr id="3" name="Inhaltsplatzhalter 2"/>
          <p:cNvSpPr>
            <a:spLocks noGrp="1"/>
          </p:cNvSpPr>
          <p:nvPr>
            <p:ph idx="1"/>
          </p:nvPr>
        </p:nvSpPr>
        <p:spPr bwMode="auto"/>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Datumsplatzhalter 3"/>
          <p:cNvSpPr>
            <a:spLocks noGrp="1"/>
          </p:cNvSpPr>
          <p:nvPr>
            <p:ph type="dt" sz="half" idx="10"/>
          </p:nvPr>
        </p:nvSpPr>
        <p:spPr bwMode="auto"/>
        <p:txBody>
          <a:bodyPr/>
          <a:lstStyle/>
          <a:p>
            <a:pPr>
              <a:defRPr/>
            </a:pPr>
            <a:endParaRPr lang="de-DE"/>
          </a:p>
        </p:txBody>
      </p:sp>
      <p:sp>
        <p:nvSpPr>
          <p:cNvPr id="5" name="Fußzeilenplatzhalter 4"/>
          <p:cNvSpPr>
            <a:spLocks noGrp="1"/>
          </p:cNvSpPr>
          <p:nvPr>
            <p:ph type="ftr" sz="quarter" idx="11"/>
          </p:nvPr>
        </p:nvSpPr>
        <p:spPr bwMode="auto"/>
        <p:txBody>
          <a:bodyPr/>
          <a:lstStyle/>
          <a:p>
            <a:pPr>
              <a:defRPr/>
            </a:pPr>
            <a:r>
              <a:rPr lang="de-DE"/>
              <a:t>©Universität Bielefeld, Prof. Dr. Andrea Peter-Koop und Prof. Dr. Elke Wild</a:t>
            </a:r>
          </a:p>
        </p:txBody>
      </p:sp>
      <p:sp>
        <p:nvSpPr>
          <p:cNvPr id="6" name="Foliennummernplatzhalter 5"/>
          <p:cNvSpPr>
            <a:spLocks noGrp="1"/>
          </p:cNvSpPr>
          <p:nvPr>
            <p:ph type="sldNum" sz="quarter" idx="12"/>
          </p:nvPr>
        </p:nvSpPr>
        <p:spPr bwMode="auto"/>
        <p:txBody>
          <a:bodyPr/>
          <a:lstStyle/>
          <a:p>
            <a:pPr>
              <a:defRPr/>
            </a:pPr>
            <a:fld id="{968FC3C1-8B2E-4CF4-97FE-57A4E19AC873}" type="slidenum">
              <a:rPr lang="de-DE"/>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Titel und Text">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p:txBody>
          <a:bodyPr/>
          <a:lstStyle>
            <a:lvl1pPr>
              <a:defRPr/>
            </a:lvl1pPr>
          </a:lstStyle>
          <a:p>
            <a:pPr>
              <a:defRPr/>
            </a:pPr>
            <a:r>
              <a:rPr lang="de-DE"/>
              <a:t>Titel</a:t>
            </a:r>
            <a:endParaRPr/>
          </a:p>
        </p:txBody>
      </p:sp>
      <p:sp>
        <p:nvSpPr>
          <p:cNvPr id="3" name="Datumsplatzhalter 2"/>
          <p:cNvSpPr>
            <a:spLocks noGrp="1"/>
          </p:cNvSpPr>
          <p:nvPr>
            <p:ph type="dt" sz="half" idx="10"/>
          </p:nvPr>
        </p:nvSpPr>
        <p:spPr bwMode="auto"/>
        <p:txBody>
          <a:bodyPr/>
          <a:lstStyle/>
          <a:p>
            <a:pPr>
              <a:defRPr/>
            </a:pPr>
            <a:endParaRPr lang="de-DE"/>
          </a:p>
        </p:txBody>
      </p:sp>
      <p:sp>
        <p:nvSpPr>
          <p:cNvPr id="4" name="Fußzeilenplatzhalter 3"/>
          <p:cNvSpPr>
            <a:spLocks noGrp="1"/>
          </p:cNvSpPr>
          <p:nvPr>
            <p:ph type="ftr" sz="quarter" idx="11"/>
          </p:nvPr>
        </p:nvSpPr>
        <p:spPr bwMode="auto"/>
        <p:txBody>
          <a:bodyPr/>
          <a:lstStyle/>
          <a:p>
            <a:pPr>
              <a:defRPr/>
            </a:pPr>
            <a:r>
              <a:rPr lang="de-DE"/>
              <a:t>©Universität Bielefeld, Prof. Dr. Andrea Peter-Koop und Prof. Dr. Elke Wild</a:t>
            </a:r>
          </a:p>
        </p:txBody>
      </p:sp>
      <p:sp>
        <p:nvSpPr>
          <p:cNvPr id="5" name="Foliennummernplatzhalter 4"/>
          <p:cNvSpPr>
            <a:spLocks noGrp="1"/>
          </p:cNvSpPr>
          <p:nvPr>
            <p:ph type="sldNum" sz="quarter" idx="12"/>
          </p:nvPr>
        </p:nvSpPr>
        <p:spPr bwMode="auto"/>
        <p:txBody>
          <a:bodyPr/>
          <a:lstStyle/>
          <a:p>
            <a:pPr>
              <a:defRPr/>
            </a:pPr>
            <a:fld id="{968FC3C1-8B2E-4CF4-97FE-57A4E19AC873}" type="slidenum">
              <a:rPr lang="de-DE"/>
              <a:t>‹Nr.›</a:t>
            </a:fld>
            <a:endParaRPr lang="de-DE"/>
          </a:p>
        </p:txBody>
      </p:sp>
      <p:sp>
        <p:nvSpPr>
          <p:cNvPr id="7" name="Textplatzhalter 6"/>
          <p:cNvSpPr>
            <a:spLocks noGrp="1"/>
          </p:cNvSpPr>
          <p:nvPr>
            <p:ph type="body" sz="quarter" idx="13"/>
          </p:nvPr>
        </p:nvSpPr>
        <p:spPr bwMode="auto">
          <a:xfrm>
            <a:off x="300037" y="2241550"/>
            <a:ext cx="11591924" cy="3995738"/>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Titel, Text und Bild (schmal)">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a:xfrm>
            <a:off x="300038" y="1324895"/>
            <a:ext cx="5975982" cy="688899"/>
          </a:xfrm>
        </p:spPr>
        <p:txBody>
          <a:bodyPr/>
          <a:lstStyle>
            <a:lvl1pPr>
              <a:defRPr/>
            </a:lvl1pPr>
          </a:lstStyle>
          <a:p>
            <a:pPr>
              <a:defRPr/>
            </a:pPr>
            <a:r>
              <a:rPr lang="de-DE"/>
              <a:t>Titel</a:t>
            </a:r>
            <a:endParaRPr/>
          </a:p>
        </p:txBody>
      </p:sp>
      <p:sp>
        <p:nvSpPr>
          <p:cNvPr id="3" name="Datumsplatzhalter 2"/>
          <p:cNvSpPr>
            <a:spLocks noGrp="1"/>
          </p:cNvSpPr>
          <p:nvPr>
            <p:ph type="dt" sz="half" idx="10"/>
          </p:nvPr>
        </p:nvSpPr>
        <p:spPr bwMode="auto"/>
        <p:txBody>
          <a:bodyPr/>
          <a:lstStyle/>
          <a:p>
            <a:pPr>
              <a:defRPr/>
            </a:pPr>
            <a:endParaRPr lang="de-DE"/>
          </a:p>
        </p:txBody>
      </p:sp>
      <p:sp>
        <p:nvSpPr>
          <p:cNvPr id="4" name="Fußzeilenplatzhalter 3"/>
          <p:cNvSpPr>
            <a:spLocks noGrp="1"/>
          </p:cNvSpPr>
          <p:nvPr>
            <p:ph type="ftr" sz="quarter" idx="11"/>
          </p:nvPr>
        </p:nvSpPr>
        <p:spPr bwMode="auto"/>
        <p:txBody>
          <a:bodyPr/>
          <a:lstStyle/>
          <a:p>
            <a:pPr>
              <a:defRPr/>
            </a:pPr>
            <a:r>
              <a:rPr lang="de-DE"/>
              <a:t>©Universität Bielefeld, Prof. Dr. Andrea Peter-Koop und Prof. Dr. Elke Wild</a:t>
            </a:r>
          </a:p>
        </p:txBody>
      </p:sp>
      <p:sp>
        <p:nvSpPr>
          <p:cNvPr id="5" name="Foliennummernplatzhalter 4"/>
          <p:cNvSpPr>
            <a:spLocks noGrp="1"/>
          </p:cNvSpPr>
          <p:nvPr>
            <p:ph type="sldNum" sz="quarter" idx="12"/>
          </p:nvPr>
        </p:nvSpPr>
        <p:spPr bwMode="auto"/>
        <p:txBody>
          <a:bodyPr/>
          <a:lstStyle/>
          <a:p>
            <a:pPr>
              <a:defRPr/>
            </a:pPr>
            <a:fld id="{968FC3C1-8B2E-4CF4-97FE-57A4E19AC873}" type="slidenum">
              <a:rPr lang="de-DE"/>
              <a:t>‹Nr.›</a:t>
            </a:fld>
            <a:endParaRPr lang="de-DE"/>
          </a:p>
        </p:txBody>
      </p:sp>
      <p:sp>
        <p:nvSpPr>
          <p:cNvPr id="7" name="Textplatzhalter 6"/>
          <p:cNvSpPr>
            <a:spLocks noGrp="1"/>
          </p:cNvSpPr>
          <p:nvPr>
            <p:ph type="body" sz="quarter" idx="13"/>
          </p:nvPr>
        </p:nvSpPr>
        <p:spPr bwMode="auto">
          <a:xfrm>
            <a:off x="300038" y="2241550"/>
            <a:ext cx="5975982" cy="3995738"/>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10" name="Bildplatzhalter 9"/>
          <p:cNvSpPr>
            <a:spLocks noGrp="1"/>
          </p:cNvSpPr>
          <p:nvPr>
            <p:ph type="pic" sz="quarter" idx="14"/>
          </p:nvPr>
        </p:nvSpPr>
        <p:spPr bwMode="auto">
          <a:xfrm>
            <a:off x="6575425" y="1268412"/>
            <a:ext cx="5316538" cy="4968875"/>
          </a:xfrm>
          <a:prstGeom prst="rect">
            <a:avLst/>
          </a:prstGeom>
          <a:solidFill>
            <a:schemeClr val="accent4"/>
          </a:solidFill>
        </p:spPr>
        <p:txBody>
          <a:bodyPr anchor="ctr"/>
          <a:lstStyle>
            <a:lvl1pPr marL="0" indent="0" algn="ctr">
              <a:buNone/>
              <a:defRPr/>
            </a:lvl1pPr>
          </a:lstStyle>
          <a:p>
            <a:pPr>
              <a:defRPr/>
            </a:pPr>
            <a:r>
              <a:rPr lang="de-DE"/>
              <a:t>Bild durch Klicken auf Symbol hinzufügen</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itel, Text und Bild (breit)">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a:xfrm>
            <a:off x="300038" y="1324895"/>
            <a:ext cx="3659721" cy="688899"/>
          </a:xfrm>
        </p:spPr>
        <p:txBody>
          <a:bodyPr/>
          <a:lstStyle>
            <a:lvl1pPr>
              <a:defRPr/>
            </a:lvl1pPr>
          </a:lstStyle>
          <a:p>
            <a:pPr>
              <a:defRPr/>
            </a:pPr>
            <a:r>
              <a:rPr lang="de-DE"/>
              <a:t>Titel</a:t>
            </a:r>
            <a:endParaRPr/>
          </a:p>
        </p:txBody>
      </p:sp>
      <p:sp>
        <p:nvSpPr>
          <p:cNvPr id="3" name="Datumsplatzhalter 2"/>
          <p:cNvSpPr>
            <a:spLocks noGrp="1"/>
          </p:cNvSpPr>
          <p:nvPr>
            <p:ph type="dt" sz="half" idx="10"/>
          </p:nvPr>
        </p:nvSpPr>
        <p:spPr bwMode="auto"/>
        <p:txBody>
          <a:bodyPr/>
          <a:lstStyle/>
          <a:p>
            <a:pPr>
              <a:defRPr/>
            </a:pPr>
            <a:endParaRPr lang="de-DE"/>
          </a:p>
        </p:txBody>
      </p:sp>
      <p:sp>
        <p:nvSpPr>
          <p:cNvPr id="4" name="Fußzeilenplatzhalter 3"/>
          <p:cNvSpPr>
            <a:spLocks noGrp="1"/>
          </p:cNvSpPr>
          <p:nvPr>
            <p:ph type="ftr" sz="quarter" idx="11"/>
          </p:nvPr>
        </p:nvSpPr>
        <p:spPr bwMode="auto"/>
        <p:txBody>
          <a:bodyPr/>
          <a:lstStyle/>
          <a:p>
            <a:pPr>
              <a:defRPr/>
            </a:pPr>
            <a:r>
              <a:rPr lang="de-DE"/>
              <a:t>©Universität Bielefeld, Prof. Dr. Andrea Peter-Koop und Prof. Dr. Elke Wild</a:t>
            </a:r>
          </a:p>
        </p:txBody>
      </p:sp>
      <p:sp>
        <p:nvSpPr>
          <p:cNvPr id="5" name="Foliennummernplatzhalter 4"/>
          <p:cNvSpPr>
            <a:spLocks noGrp="1"/>
          </p:cNvSpPr>
          <p:nvPr>
            <p:ph type="sldNum" sz="quarter" idx="12"/>
          </p:nvPr>
        </p:nvSpPr>
        <p:spPr bwMode="auto"/>
        <p:txBody>
          <a:bodyPr/>
          <a:lstStyle/>
          <a:p>
            <a:pPr>
              <a:defRPr/>
            </a:pPr>
            <a:fld id="{968FC3C1-8B2E-4CF4-97FE-57A4E19AC873}" type="slidenum">
              <a:rPr lang="de-DE"/>
              <a:t>‹Nr.›</a:t>
            </a:fld>
            <a:endParaRPr lang="de-DE"/>
          </a:p>
        </p:txBody>
      </p:sp>
      <p:sp>
        <p:nvSpPr>
          <p:cNvPr id="7" name="Textplatzhalter 6"/>
          <p:cNvSpPr>
            <a:spLocks noGrp="1"/>
          </p:cNvSpPr>
          <p:nvPr>
            <p:ph type="body" sz="quarter" idx="13"/>
          </p:nvPr>
        </p:nvSpPr>
        <p:spPr bwMode="auto">
          <a:xfrm>
            <a:off x="300038" y="2241550"/>
            <a:ext cx="3659721" cy="3995738"/>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10" name="Bildplatzhalter 9"/>
          <p:cNvSpPr>
            <a:spLocks noGrp="1"/>
          </p:cNvSpPr>
          <p:nvPr>
            <p:ph type="pic" sz="quarter" idx="14"/>
          </p:nvPr>
        </p:nvSpPr>
        <p:spPr bwMode="auto">
          <a:xfrm>
            <a:off x="4259796" y="1268412"/>
            <a:ext cx="7632167" cy="4968875"/>
          </a:xfrm>
          <a:prstGeom prst="rect">
            <a:avLst/>
          </a:prstGeom>
          <a:solidFill>
            <a:schemeClr val="accent4"/>
          </a:solidFill>
        </p:spPr>
        <p:txBody>
          <a:bodyPr anchor="ctr"/>
          <a:lstStyle>
            <a:lvl1pPr marL="0" indent="0" algn="ctr">
              <a:buNone/>
              <a:defRPr/>
            </a:lvl1pPr>
          </a:lstStyle>
          <a:p>
            <a:pPr>
              <a:defRPr/>
            </a:pPr>
            <a:r>
              <a:rPr lang="de-DE"/>
              <a:t>Bild durch Klicken auf Symbol hinzufügen</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Titel, Text und 2 Bilder">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a:xfrm>
            <a:off x="300039" y="1324895"/>
            <a:ext cx="3156346" cy="688899"/>
          </a:xfrm>
        </p:spPr>
        <p:txBody>
          <a:bodyPr/>
          <a:lstStyle>
            <a:lvl1pPr>
              <a:defRPr/>
            </a:lvl1pPr>
          </a:lstStyle>
          <a:p>
            <a:pPr>
              <a:defRPr/>
            </a:pPr>
            <a:r>
              <a:rPr lang="de-DE"/>
              <a:t>Titel</a:t>
            </a:r>
            <a:endParaRPr/>
          </a:p>
        </p:txBody>
      </p:sp>
      <p:sp>
        <p:nvSpPr>
          <p:cNvPr id="3" name="Datumsplatzhalter 2"/>
          <p:cNvSpPr>
            <a:spLocks noGrp="1"/>
          </p:cNvSpPr>
          <p:nvPr>
            <p:ph type="dt" sz="half" idx="10"/>
          </p:nvPr>
        </p:nvSpPr>
        <p:spPr bwMode="auto"/>
        <p:txBody>
          <a:bodyPr/>
          <a:lstStyle/>
          <a:p>
            <a:pPr>
              <a:defRPr/>
            </a:pPr>
            <a:endParaRPr lang="de-DE"/>
          </a:p>
        </p:txBody>
      </p:sp>
      <p:sp>
        <p:nvSpPr>
          <p:cNvPr id="4" name="Fußzeilenplatzhalter 3"/>
          <p:cNvSpPr>
            <a:spLocks noGrp="1"/>
          </p:cNvSpPr>
          <p:nvPr>
            <p:ph type="ftr" sz="quarter" idx="11"/>
          </p:nvPr>
        </p:nvSpPr>
        <p:spPr bwMode="auto"/>
        <p:txBody>
          <a:bodyPr/>
          <a:lstStyle/>
          <a:p>
            <a:pPr>
              <a:defRPr/>
            </a:pPr>
            <a:r>
              <a:rPr lang="de-DE"/>
              <a:t>©Universität Bielefeld, Prof. Dr. Andrea Peter-Koop und Prof. Dr. Elke Wild</a:t>
            </a:r>
          </a:p>
        </p:txBody>
      </p:sp>
      <p:sp>
        <p:nvSpPr>
          <p:cNvPr id="5" name="Foliennummernplatzhalter 4"/>
          <p:cNvSpPr>
            <a:spLocks noGrp="1"/>
          </p:cNvSpPr>
          <p:nvPr>
            <p:ph type="sldNum" sz="quarter" idx="12"/>
          </p:nvPr>
        </p:nvSpPr>
        <p:spPr bwMode="auto"/>
        <p:txBody>
          <a:bodyPr/>
          <a:lstStyle/>
          <a:p>
            <a:pPr>
              <a:defRPr/>
            </a:pPr>
            <a:fld id="{968FC3C1-8B2E-4CF4-97FE-57A4E19AC873}" type="slidenum">
              <a:rPr lang="de-DE"/>
              <a:t>‹Nr.›</a:t>
            </a:fld>
            <a:endParaRPr lang="de-DE"/>
          </a:p>
        </p:txBody>
      </p:sp>
      <p:sp>
        <p:nvSpPr>
          <p:cNvPr id="7" name="Textplatzhalter 6"/>
          <p:cNvSpPr>
            <a:spLocks noGrp="1"/>
          </p:cNvSpPr>
          <p:nvPr>
            <p:ph type="body" sz="quarter" idx="13"/>
          </p:nvPr>
        </p:nvSpPr>
        <p:spPr bwMode="auto">
          <a:xfrm>
            <a:off x="300039" y="2241550"/>
            <a:ext cx="3156346" cy="3995738"/>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10" name="Bildplatzhalter 9"/>
          <p:cNvSpPr>
            <a:spLocks noGrp="1"/>
          </p:cNvSpPr>
          <p:nvPr>
            <p:ph type="pic" sz="quarter" idx="14"/>
          </p:nvPr>
        </p:nvSpPr>
        <p:spPr bwMode="auto">
          <a:xfrm>
            <a:off x="7968208" y="1268412"/>
            <a:ext cx="3923755" cy="4968875"/>
          </a:xfrm>
          <a:prstGeom prst="rect">
            <a:avLst/>
          </a:prstGeom>
          <a:solidFill>
            <a:schemeClr val="accent4"/>
          </a:solidFill>
        </p:spPr>
        <p:txBody>
          <a:bodyPr anchor="ctr"/>
          <a:lstStyle>
            <a:lvl1pPr marL="0" indent="0" algn="ctr">
              <a:buNone/>
              <a:defRPr/>
            </a:lvl1pPr>
          </a:lstStyle>
          <a:p>
            <a:pPr>
              <a:defRPr/>
            </a:pPr>
            <a:r>
              <a:rPr lang="de-DE"/>
              <a:t>Bild durch Klicken auf Symbol hinzufügen</a:t>
            </a:r>
            <a:endParaRPr/>
          </a:p>
        </p:txBody>
      </p:sp>
      <p:sp>
        <p:nvSpPr>
          <p:cNvPr id="9" name="Bildplatzhalter 9"/>
          <p:cNvSpPr>
            <a:spLocks noGrp="1"/>
          </p:cNvSpPr>
          <p:nvPr>
            <p:ph type="pic" sz="quarter" idx="15"/>
          </p:nvPr>
        </p:nvSpPr>
        <p:spPr bwMode="auto">
          <a:xfrm>
            <a:off x="3756421" y="1268412"/>
            <a:ext cx="3923755" cy="4968875"/>
          </a:xfrm>
          <a:prstGeom prst="rect">
            <a:avLst/>
          </a:prstGeom>
          <a:solidFill>
            <a:schemeClr val="accent4"/>
          </a:solidFill>
        </p:spPr>
        <p:txBody>
          <a:bodyPr anchor="ctr"/>
          <a:lstStyle>
            <a:lvl1pPr marL="0" indent="0" algn="ctr">
              <a:buNone/>
              <a:defRPr/>
            </a:lvl1pPr>
          </a:lstStyle>
          <a:p>
            <a:pPr>
              <a:defRPr/>
            </a:pPr>
            <a:r>
              <a:rPr lang="de-DE"/>
              <a:t>Bild durch Klicken auf Symbol hinzufügen</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4 Bilder und Text">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endParaRPr lang="de-DE"/>
          </a:p>
        </p:txBody>
      </p:sp>
      <p:sp>
        <p:nvSpPr>
          <p:cNvPr id="4" name="Fußzeilenplatzhalter 3"/>
          <p:cNvSpPr>
            <a:spLocks noGrp="1"/>
          </p:cNvSpPr>
          <p:nvPr>
            <p:ph type="ftr" sz="quarter" idx="11"/>
          </p:nvPr>
        </p:nvSpPr>
        <p:spPr bwMode="auto"/>
        <p:txBody>
          <a:bodyPr/>
          <a:lstStyle/>
          <a:p>
            <a:pPr>
              <a:defRPr/>
            </a:pPr>
            <a:r>
              <a:rPr lang="de-DE"/>
              <a:t>©Universität Bielefeld, Prof. Dr. Andrea Peter-Koop und Prof. Dr. Elke Wild</a:t>
            </a:r>
          </a:p>
        </p:txBody>
      </p:sp>
      <p:sp>
        <p:nvSpPr>
          <p:cNvPr id="5" name="Foliennummernplatzhalter 4"/>
          <p:cNvSpPr>
            <a:spLocks noGrp="1"/>
          </p:cNvSpPr>
          <p:nvPr>
            <p:ph type="sldNum" sz="quarter" idx="12"/>
          </p:nvPr>
        </p:nvSpPr>
        <p:spPr bwMode="auto"/>
        <p:txBody>
          <a:bodyPr/>
          <a:lstStyle/>
          <a:p>
            <a:pPr>
              <a:defRPr/>
            </a:pPr>
            <a:fld id="{968FC3C1-8B2E-4CF4-97FE-57A4E19AC873}" type="slidenum">
              <a:rPr lang="de-DE"/>
              <a:t>‹Nr.›</a:t>
            </a:fld>
            <a:endParaRPr lang="de-DE"/>
          </a:p>
        </p:txBody>
      </p:sp>
      <p:sp>
        <p:nvSpPr>
          <p:cNvPr id="7" name="Textplatzhalter 6"/>
          <p:cNvSpPr>
            <a:spLocks noGrp="1"/>
          </p:cNvSpPr>
          <p:nvPr>
            <p:ph type="body" sz="quarter" idx="13"/>
          </p:nvPr>
        </p:nvSpPr>
        <p:spPr bwMode="auto">
          <a:xfrm>
            <a:off x="300039" y="3609020"/>
            <a:ext cx="2303573" cy="2628268"/>
          </a:xfrm>
        </p:spPr>
        <p:txBody>
          <a:bodyPr/>
          <a:lstStyle>
            <a:lvl1pPr marL="92075" indent="-92075">
              <a:defRPr sz="900"/>
            </a:lvl1pPr>
            <a:lvl2pPr marL="182563" indent="-90488">
              <a:defRPr sz="900"/>
            </a:lvl2pPr>
            <a:lvl3pPr marL="266700" indent="-84138">
              <a:defRPr sz="900"/>
            </a:lvl3pPr>
            <a:lvl4pPr marL="358775" indent="-92075">
              <a:defRPr sz="900"/>
            </a:lvl4pPr>
            <a:lvl5pPr marL="449263" indent="-90488">
              <a:defRPr sz="900"/>
            </a:lvl5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9" name="Bildplatzhalter 9"/>
          <p:cNvSpPr>
            <a:spLocks noGrp="1"/>
          </p:cNvSpPr>
          <p:nvPr>
            <p:ph type="pic" sz="quarter" idx="15"/>
          </p:nvPr>
        </p:nvSpPr>
        <p:spPr bwMode="auto">
          <a:xfrm>
            <a:off x="300039" y="1268413"/>
            <a:ext cx="2303573" cy="2232596"/>
          </a:xfrm>
          <a:prstGeom prst="rect">
            <a:avLst/>
          </a:prstGeom>
          <a:solidFill>
            <a:schemeClr val="accent4"/>
          </a:solidFill>
        </p:spPr>
        <p:txBody>
          <a:bodyPr anchor="ctr"/>
          <a:lstStyle>
            <a:lvl1pPr marL="0" indent="0" algn="ctr">
              <a:buNone/>
              <a:defRPr/>
            </a:lvl1pPr>
          </a:lstStyle>
          <a:p>
            <a:pPr>
              <a:defRPr/>
            </a:pPr>
            <a:r>
              <a:rPr lang="de-DE"/>
              <a:t>Bild durch Klicken auf Symbol hinzufügen</a:t>
            </a:r>
            <a:endParaRPr/>
          </a:p>
        </p:txBody>
      </p:sp>
      <p:sp>
        <p:nvSpPr>
          <p:cNvPr id="12" name="Textplatzhalter 6"/>
          <p:cNvSpPr>
            <a:spLocks noGrp="1"/>
          </p:cNvSpPr>
          <p:nvPr>
            <p:ph type="body" sz="quarter" idx="16"/>
          </p:nvPr>
        </p:nvSpPr>
        <p:spPr bwMode="auto">
          <a:xfrm>
            <a:off x="2928331" y="3609020"/>
            <a:ext cx="2303573" cy="2628268"/>
          </a:xfrm>
        </p:spPr>
        <p:txBody>
          <a:bodyPr/>
          <a:lstStyle>
            <a:lvl1pPr marL="92075" indent="-92075">
              <a:defRPr sz="900"/>
            </a:lvl1pPr>
            <a:lvl2pPr marL="182563" indent="-90488">
              <a:defRPr sz="900"/>
            </a:lvl2pPr>
            <a:lvl3pPr marL="266700" indent="-84138">
              <a:defRPr sz="900"/>
            </a:lvl3pPr>
            <a:lvl4pPr marL="358775" indent="-92075">
              <a:defRPr sz="900"/>
            </a:lvl4pPr>
            <a:lvl5pPr marL="449263" indent="-90488">
              <a:defRPr sz="900"/>
            </a:lvl5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13" name="Bildplatzhalter 9"/>
          <p:cNvSpPr>
            <a:spLocks noGrp="1"/>
          </p:cNvSpPr>
          <p:nvPr>
            <p:ph type="pic" sz="quarter" idx="17"/>
          </p:nvPr>
        </p:nvSpPr>
        <p:spPr bwMode="auto">
          <a:xfrm>
            <a:off x="2928331" y="1268413"/>
            <a:ext cx="2303573" cy="2232596"/>
          </a:xfrm>
          <a:prstGeom prst="rect">
            <a:avLst/>
          </a:prstGeom>
          <a:solidFill>
            <a:schemeClr val="accent4"/>
          </a:solidFill>
        </p:spPr>
        <p:txBody>
          <a:bodyPr anchor="ctr"/>
          <a:lstStyle>
            <a:lvl1pPr marL="0" indent="0" algn="ctr">
              <a:buNone/>
              <a:defRPr/>
            </a:lvl1pPr>
          </a:lstStyle>
          <a:p>
            <a:pPr>
              <a:defRPr/>
            </a:pPr>
            <a:r>
              <a:rPr lang="de-DE"/>
              <a:t>Bild durch Klicken auf Symbol hinzufügen</a:t>
            </a:r>
            <a:endParaRPr/>
          </a:p>
        </p:txBody>
      </p:sp>
      <p:sp>
        <p:nvSpPr>
          <p:cNvPr id="14" name="Textplatzhalter 6"/>
          <p:cNvSpPr>
            <a:spLocks noGrp="1"/>
          </p:cNvSpPr>
          <p:nvPr>
            <p:ph type="body" sz="quarter" idx="18"/>
          </p:nvPr>
        </p:nvSpPr>
        <p:spPr bwMode="auto">
          <a:xfrm>
            <a:off x="5556623" y="3609020"/>
            <a:ext cx="2303573" cy="2628268"/>
          </a:xfrm>
        </p:spPr>
        <p:txBody>
          <a:bodyPr/>
          <a:lstStyle>
            <a:lvl1pPr marL="92075" indent="-92075">
              <a:defRPr sz="900"/>
            </a:lvl1pPr>
            <a:lvl2pPr marL="182563" indent="-90488">
              <a:defRPr sz="900"/>
            </a:lvl2pPr>
            <a:lvl3pPr marL="266700" indent="-84138">
              <a:defRPr sz="900"/>
            </a:lvl3pPr>
            <a:lvl4pPr marL="358775" indent="-92075">
              <a:defRPr sz="900"/>
            </a:lvl4pPr>
            <a:lvl5pPr marL="449263" indent="-90488">
              <a:defRPr sz="900"/>
            </a:lvl5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15" name="Bildplatzhalter 9"/>
          <p:cNvSpPr>
            <a:spLocks noGrp="1"/>
          </p:cNvSpPr>
          <p:nvPr>
            <p:ph type="pic" sz="quarter" idx="19"/>
          </p:nvPr>
        </p:nvSpPr>
        <p:spPr bwMode="auto">
          <a:xfrm>
            <a:off x="5556623" y="1268413"/>
            <a:ext cx="2303573" cy="2232596"/>
          </a:xfrm>
          <a:prstGeom prst="rect">
            <a:avLst/>
          </a:prstGeom>
          <a:solidFill>
            <a:schemeClr val="accent4"/>
          </a:solidFill>
        </p:spPr>
        <p:txBody>
          <a:bodyPr anchor="ctr"/>
          <a:lstStyle>
            <a:lvl1pPr marL="0" indent="0" algn="ctr">
              <a:buNone/>
              <a:defRPr/>
            </a:lvl1pPr>
          </a:lstStyle>
          <a:p>
            <a:pPr>
              <a:defRPr/>
            </a:pPr>
            <a:r>
              <a:rPr lang="de-DE"/>
              <a:t>Bild durch Klicken auf Symbol hinzufügen</a:t>
            </a:r>
            <a:endParaRPr/>
          </a:p>
        </p:txBody>
      </p:sp>
      <p:sp>
        <p:nvSpPr>
          <p:cNvPr id="16" name="Textplatzhalter 6"/>
          <p:cNvSpPr>
            <a:spLocks noGrp="1"/>
          </p:cNvSpPr>
          <p:nvPr>
            <p:ph type="body" sz="quarter" idx="20"/>
          </p:nvPr>
        </p:nvSpPr>
        <p:spPr bwMode="auto">
          <a:xfrm>
            <a:off x="8184914" y="3609020"/>
            <a:ext cx="2303573" cy="2628268"/>
          </a:xfrm>
        </p:spPr>
        <p:txBody>
          <a:bodyPr/>
          <a:lstStyle>
            <a:lvl1pPr marL="92075" indent="-92075">
              <a:defRPr sz="900"/>
            </a:lvl1pPr>
            <a:lvl2pPr marL="182563" indent="-90488">
              <a:defRPr sz="900"/>
            </a:lvl2pPr>
            <a:lvl3pPr marL="266700" indent="-84138">
              <a:defRPr sz="900"/>
            </a:lvl3pPr>
            <a:lvl4pPr marL="358775" indent="-92075">
              <a:defRPr sz="900"/>
            </a:lvl4pPr>
            <a:lvl5pPr marL="449263" indent="-90488">
              <a:defRPr sz="900"/>
            </a:lvl5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17" name="Bildplatzhalter 9"/>
          <p:cNvSpPr>
            <a:spLocks noGrp="1"/>
          </p:cNvSpPr>
          <p:nvPr>
            <p:ph type="pic" sz="quarter" idx="21"/>
          </p:nvPr>
        </p:nvSpPr>
        <p:spPr bwMode="auto">
          <a:xfrm>
            <a:off x="8184914" y="1268413"/>
            <a:ext cx="2303573" cy="2232596"/>
          </a:xfrm>
          <a:prstGeom prst="rect">
            <a:avLst/>
          </a:prstGeom>
          <a:solidFill>
            <a:schemeClr val="accent4"/>
          </a:solidFill>
        </p:spPr>
        <p:txBody>
          <a:bodyPr anchor="ctr"/>
          <a:lstStyle>
            <a:lvl1pPr marL="0" indent="0" algn="ctr">
              <a:buNone/>
              <a:defRPr/>
            </a:lvl1pPr>
          </a:lstStyle>
          <a:p>
            <a:pPr>
              <a:defRPr/>
            </a:pPr>
            <a:r>
              <a:rPr lang="de-DE"/>
              <a:t>Bild durch Klicken auf Symbol hinzufügen</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Nur Bild (schmal)">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endParaRPr lang="de-DE"/>
          </a:p>
        </p:txBody>
      </p:sp>
      <p:sp>
        <p:nvSpPr>
          <p:cNvPr id="4" name="Fußzeilenplatzhalter 3"/>
          <p:cNvSpPr>
            <a:spLocks noGrp="1"/>
          </p:cNvSpPr>
          <p:nvPr>
            <p:ph type="ftr" sz="quarter" idx="11"/>
          </p:nvPr>
        </p:nvSpPr>
        <p:spPr bwMode="auto"/>
        <p:txBody>
          <a:bodyPr/>
          <a:lstStyle/>
          <a:p>
            <a:pPr>
              <a:defRPr/>
            </a:pPr>
            <a:r>
              <a:rPr lang="de-DE"/>
              <a:t>©Universität Bielefeld, Prof. Dr. Andrea Peter-Koop und Prof. Dr. Elke Wild</a:t>
            </a:r>
          </a:p>
        </p:txBody>
      </p:sp>
      <p:sp>
        <p:nvSpPr>
          <p:cNvPr id="5" name="Foliennummernplatzhalter 4"/>
          <p:cNvSpPr>
            <a:spLocks noGrp="1"/>
          </p:cNvSpPr>
          <p:nvPr>
            <p:ph type="sldNum" sz="quarter" idx="12"/>
          </p:nvPr>
        </p:nvSpPr>
        <p:spPr bwMode="auto"/>
        <p:txBody>
          <a:bodyPr/>
          <a:lstStyle/>
          <a:p>
            <a:pPr>
              <a:defRPr/>
            </a:pPr>
            <a:fld id="{968FC3C1-8B2E-4CF4-97FE-57A4E19AC873}" type="slidenum">
              <a:rPr lang="de-DE"/>
              <a:t>‹Nr.›</a:t>
            </a:fld>
            <a:endParaRPr lang="de-DE"/>
          </a:p>
        </p:txBody>
      </p:sp>
      <p:sp>
        <p:nvSpPr>
          <p:cNvPr id="9" name="Bildplatzhalter 9"/>
          <p:cNvSpPr>
            <a:spLocks noGrp="1"/>
          </p:cNvSpPr>
          <p:nvPr>
            <p:ph type="pic" sz="quarter" idx="15"/>
          </p:nvPr>
        </p:nvSpPr>
        <p:spPr bwMode="auto">
          <a:xfrm>
            <a:off x="300039" y="1268412"/>
            <a:ext cx="7380138" cy="4968875"/>
          </a:xfrm>
          <a:prstGeom prst="rect">
            <a:avLst/>
          </a:prstGeom>
          <a:solidFill>
            <a:schemeClr val="accent4"/>
          </a:solidFill>
        </p:spPr>
        <p:txBody>
          <a:bodyPr anchor="ctr"/>
          <a:lstStyle>
            <a:lvl1pPr marL="0" indent="0" algn="ctr">
              <a:buNone/>
              <a:defRPr/>
            </a:lvl1pPr>
          </a:lstStyle>
          <a:p>
            <a:pPr>
              <a:defRPr/>
            </a:pPr>
            <a:r>
              <a:rPr lang="de-DE"/>
              <a:t>Bild durch Klicken auf Symbol hinzufügen</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bwMode="auto">
        <a:xfrm>
          <a:off x="0" y="0"/>
          <a:ext cx="0" cy="0"/>
          <a:chOff x="0" y="0"/>
          <a:chExt cx="0" cy="0"/>
        </a:xfrm>
      </p:grpSpPr>
      <p:sp>
        <p:nvSpPr>
          <p:cNvPr id="2" name="Titelplatzhalter 1"/>
          <p:cNvSpPr>
            <a:spLocks noGrp="1"/>
          </p:cNvSpPr>
          <p:nvPr>
            <p:ph type="title"/>
          </p:nvPr>
        </p:nvSpPr>
        <p:spPr bwMode="auto">
          <a:xfrm>
            <a:off x="300038" y="1324895"/>
            <a:ext cx="11591924" cy="688899"/>
          </a:xfrm>
          <a:prstGeom prst="rect">
            <a:avLst/>
          </a:prstGeom>
        </p:spPr>
        <p:txBody>
          <a:bodyPr vert="horz" lIns="0" tIns="0" rIns="0" bIns="0" rtlCol="0" anchor="t" anchorCtr="0">
            <a:noAutofit/>
          </a:bodyPr>
          <a:lstStyle/>
          <a:p>
            <a:pPr>
              <a:defRPr/>
            </a:pPr>
            <a:r>
              <a:rPr lang="de-DE"/>
              <a:t>Titel</a:t>
            </a:r>
            <a:endParaRPr/>
          </a:p>
        </p:txBody>
      </p:sp>
      <p:sp>
        <p:nvSpPr>
          <p:cNvPr id="3" name="Textplatzhalter 2"/>
          <p:cNvSpPr>
            <a:spLocks noGrp="1"/>
          </p:cNvSpPr>
          <p:nvPr>
            <p:ph type="body" idx="1"/>
          </p:nvPr>
        </p:nvSpPr>
        <p:spPr bwMode="auto">
          <a:xfrm>
            <a:off x="300037" y="2241550"/>
            <a:ext cx="11591924" cy="3995738"/>
          </a:xfrm>
          <a:prstGeom prst="rect">
            <a:avLst/>
          </a:prstGeom>
        </p:spPr>
        <p:txBody>
          <a:bodyPr vert="horz" lIns="0" tIns="0" rIns="0" bIns="0" rtlCol="0" anchor="t" anchorCtr="0">
            <a:no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Datumsplatzhalter 3"/>
          <p:cNvSpPr>
            <a:spLocks noGrp="1"/>
          </p:cNvSpPr>
          <p:nvPr>
            <p:ph type="dt" sz="half" idx="2"/>
          </p:nvPr>
        </p:nvSpPr>
        <p:spPr bwMode="auto">
          <a:xfrm>
            <a:off x="10680514" y="6471135"/>
            <a:ext cx="780082" cy="204998"/>
          </a:xfrm>
          <a:prstGeom prst="rect">
            <a:avLst/>
          </a:prstGeom>
        </p:spPr>
        <p:txBody>
          <a:bodyPr vert="horz" wrap="none" lIns="0" tIns="0" rIns="0" bIns="0" rtlCol="0" anchor="t" anchorCtr="0">
            <a:noAutofit/>
          </a:bodyPr>
          <a:lstStyle>
            <a:lvl1pPr algn="r">
              <a:defRPr sz="900">
                <a:solidFill>
                  <a:schemeClr val="tx1"/>
                </a:solidFill>
              </a:defRPr>
            </a:lvl1pPr>
          </a:lstStyle>
          <a:p>
            <a:pPr>
              <a:defRPr/>
            </a:pPr>
            <a:endParaRPr lang="de-DE"/>
          </a:p>
        </p:txBody>
      </p:sp>
      <p:sp>
        <p:nvSpPr>
          <p:cNvPr id="5" name="Fußzeilenplatzhalter 4"/>
          <p:cNvSpPr>
            <a:spLocks noGrp="1"/>
          </p:cNvSpPr>
          <p:nvPr>
            <p:ph type="ftr" sz="quarter" idx="3"/>
          </p:nvPr>
        </p:nvSpPr>
        <p:spPr bwMode="auto">
          <a:xfrm>
            <a:off x="300038" y="6471135"/>
            <a:ext cx="10308468" cy="204998"/>
          </a:xfrm>
          <a:prstGeom prst="rect">
            <a:avLst/>
          </a:prstGeom>
        </p:spPr>
        <p:txBody>
          <a:bodyPr vert="horz" lIns="0" tIns="0" rIns="0" bIns="0" rtlCol="0" anchor="t" anchorCtr="0">
            <a:noAutofit/>
          </a:bodyPr>
          <a:lstStyle>
            <a:lvl1pPr algn="l">
              <a:defRPr sz="900">
                <a:solidFill>
                  <a:schemeClr val="tx1"/>
                </a:solidFill>
              </a:defRPr>
            </a:lvl1pPr>
          </a:lstStyle>
          <a:p>
            <a:pPr>
              <a:defRPr/>
            </a:pPr>
            <a:r>
              <a:rPr lang="de-DE"/>
              <a:t>©Universität Bielefeld, Prof. Dr. Andrea Peter-Koop und Prof. Dr. Elke Wild</a:t>
            </a:r>
          </a:p>
        </p:txBody>
      </p:sp>
      <p:sp>
        <p:nvSpPr>
          <p:cNvPr id="6" name="Foliennummernplatzhalter 5"/>
          <p:cNvSpPr>
            <a:spLocks noGrp="1"/>
          </p:cNvSpPr>
          <p:nvPr>
            <p:ph type="sldNum" sz="quarter" idx="4"/>
          </p:nvPr>
        </p:nvSpPr>
        <p:spPr bwMode="auto">
          <a:xfrm>
            <a:off x="11532604" y="6471135"/>
            <a:ext cx="359358" cy="204998"/>
          </a:xfrm>
          <a:prstGeom prst="rect">
            <a:avLst/>
          </a:prstGeom>
        </p:spPr>
        <p:txBody>
          <a:bodyPr vert="horz" wrap="none" lIns="0" tIns="0" rIns="0" bIns="0" rtlCol="0" anchor="t" anchorCtr="0">
            <a:noAutofit/>
          </a:bodyPr>
          <a:lstStyle>
            <a:lvl1pPr algn="r">
              <a:defRPr sz="900">
                <a:solidFill>
                  <a:schemeClr val="tx1"/>
                </a:solidFill>
              </a:defRPr>
            </a:lvl1pPr>
          </a:lstStyle>
          <a:p>
            <a:pPr>
              <a:defRPr/>
            </a:pPr>
            <a:fld id="{968FC3C1-8B2E-4CF4-97FE-57A4E19AC873}" type="slidenum">
              <a:rPr lang="de-DE"/>
              <a:t>‹Nr.›</a:t>
            </a:fld>
            <a:endParaRPr lang="de-DE"/>
          </a:p>
        </p:txBody>
      </p:sp>
      <p:pic>
        <p:nvPicPr>
          <p:cNvPr id="10" name="Grafik 9">
            <a:extLst>
              <a:ext uri="{FF2B5EF4-FFF2-40B4-BE49-F238E27FC236}">
                <a16:creationId xmlns:a16="http://schemas.microsoft.com/office/drawing/2014/main" id="{2309FC66-2E25-44A1-8AEC-74A19575E66F}"/>
              </a:ext>
            </a:extLst>
          </p:cNvPr>
          <p:cNvPicPr>
            <a:picLocks noChangeAspect="1"/>
          </p:cNvPicPr>
          <p:nvPr userDrawn="1"/>
        </p:nvPicPr>
        <p:blipFill>
          <a:blip r:embed="rId17"/>
          <a:stretch/>
        </p:blipFill>
        <p:spPr bwMode="auto">
          <a:xfrm>
            <a:off x="258590" y="126208"/>
            <a:ext cx="1867867" cy="107718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dt="0"/>
  <p:txStyles>
    <p:titleStyle>
      <a:lvl1pPr algn="l" defTabSz="914400">
        <a:lnSpc>
          <a:spcPct val="90000"/>
        </a:lnSpc>
        <a:spcBef>
          <a:spcPts val="0"/>
        </a:spcBef>
        <a:buNone/>
        <a:defRPr sz="4000" b="1">
          <a:solidFill>
            <a:schemeClr val="tx1"/>
          </a:solidFill>
          <a:latin typeface="+mj-lt"/>
          <a:ea typeface="+mj-ea"/>
          <a:cs typeface="+mj-cs"/>
        </a:defRPr>
      </a:lvl1pPr>
    </p:titleStyle>
    <p:bodyStyle>
      <a:lvl1pPr marL="176213" indent="-176213" algn="l" defTabSz="914400">
        <a:lnSpc>
          <a:spcPct val="150000"/>
        </a:lnSpc>
        <a:spcBef>
          <a:spcPts val="0"/>
        </a:spcBef>
        <a:buFont typeface="Arial"/>
        <a:buChar char="•"/>
        <a:defRPr sz="2000">
          <a:solidFill>
            <a:schemeClr val="tx1"/>
          </a:solidFill>
          <a:latin typeface="+mn-lt"/>
          <a:ea typeface="+mn-ea"/>
          <a:cs typeface="+mn-cs"/>
        </a:defRPr>
      </a:lvl1pPr>
      <a:lvl2pPr marL="358775" indent="-182563" algn="l" defTabSz="914400">
        <a:lnSpc>
          <a:spcPct val="150000"/>
        </a:lnSpc>
        <a:spcBef>
          <a:spcPts val="0"/>
        </a:spcBef>
        <a:buFont typeface="Arial"/>
        <a:buChar char="•"/>
        <a:defRPr sz="2000">
          <a:solidFill>
            <a:schemeClr val="tx1"/>
          </a:solidFill>
          <a:latin typeface="+mn-lt"/>
          <a:ea typeface="+mn-ea"/>
          <a:cs typeface="+mn-cs"/>
        </a:defRPr>
      </a:lvl2pPr>
      <a:lvl3pPr marL="534988" indent="-176213" algn="l" defTabSz="914400">
        <a:lnSpc>
          <a:spcPct val="150000"/>
        </a:lnSpc>
        <a:spcBef>
          <a:spcPts val="0"/>
        </a:spcBef>
        <a:buFont typeface="Arial"/>
        <a:buChar char="•"/>
        <a:defRPr sz="2000">
          <a:solidFill>
            <a:schemeClr val="tx1"/>
          </a:solidFill>
          <a:latin typeface="+mn-lt"/>
          <a:ea typeface="+mn-ea"/>
          <a:cs typeface="+mn-cs"/>
        </a:defRPr>
      </a:lvl3pPr>
      <a:lvl4pPr marL="717550" indent="-182563" algn="l" defTabSz="914400">
        <a:lnSpc>
          <a:spcPct val="150000"/>
        </a:lnSpc>
        <a:spcBef>
          <a:spcPts val="0"/>
        </a:spcBef>
        <a:buFont typeface="Arial"/>
        <a:buChar char="•"/>
        <a:defRPr sz="2000">
          <a:solidFill>
            <a:schemeClr val="tx1"/>
          </a:solidFill>
          <a:latin typeface="+mn-lt"/>
          <a:ea typeface="+mn-ea"/>
          <a:cs typeface="+mn-cs"/>
        </a:defRPr>
      </a:lvl4pPr>
      <a:lvl5pPr marL="893763" indent="-176213" algn="l" defTabSz="914400">
        <a:lnSpc>
          <a:spcPct val="150000"/>
        </a:lnSpc>
        <a:spcBef>
          <a:spcPts val="0"/>
        </a:spcBef>
        <a:buFont typeface="Arial"/>
        <a:buChar char="•"/>
        <a:defRPr sz="20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lke.wild@uni-bielefeld.de"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hyperlink" Target="mailto:andrea.peter-koop@uni-bielefeld.d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9.sv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1.JP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JPG"/><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microsoft.com/office/2018/10/relationships/comments" Target="../comments/modernComment_192_F0E41F3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microsoft.com/office/2018/10/relationships/comments" Target="../comments/modernComment_190_83EBFB26.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3.mp4"/><Relationship Id="rId7" Type="http://schemas.openxmlformats.org/officeDocument/2006/relationships/image" Target="../media/image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44.xml"/><Relationship Id="rId5" Type="http://schemas.openxmlformats.org/officeDocument/2006/relationships/slideLayout" Target="../slideLayouts/slideLayout4.xml"/><Relationship Id="rId4" Type="http://schemas.openxmlformats.org/officeDocument/2006/relationships/video" Target="../media/media3.mp4"/><Relationship Id="rId9" Type="http://schemas.openxmlformats.org/officeDocument/2006/relationships/image" Target="../media/image17.png"/></Relationships>
</file>

<file path=ppt/slides/_rels/slide47.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5.mp4"/><Relationship Id="rId7" Type="http://schemas.openxmlformats.org/officeDocument/2006/relationships/image" Target="../media/image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45.xml"/><Relationship Id="rId5" Type="http://schemas.openxmlformats.org/officeDocument/2006/relationships/slideLayout" Target="../slideLayouts/slideLayout4.xml"/><Relationship Id="rId4" Type="http://schemas.openxmlformats.org/officeDocument/2006/relationships/video" Target="../media/media5.mp4"/><Relationship Id="rId9" Type="http://schemas.openxmlformats.org/officeDocument/2006/relationships/image" Target="../media/image19.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s://doi.org/10.1007/978-3-662-61403-7"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hyperlink" Target="https://doi.org/10.1007/978-3-662-61403-7_7" TargetMode="External"/><Relationship Id="rId2" Type="http://schemas.openxmlformats.org/officeDocument/2006/relationships/hyperlink" Target="https://doi.org/10.1026/03001-000" TargetMode="Externa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https://creativecommons.org/licenses/by-sa/4.0/deed.de" TargetMode="External"/><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AFB09E1A-CC77-4E1E-BB0D-A9D7E6FA1827}"/>
              </a:ext>
            </a:extLst>
          </p:cNvPr>
          <p:cNvSpPr txBox="1"/>
          <p:nvPr/>
        </p:nvSpPr>
        <p:spPr>
          <a:xfrm>
            <a:off x="203200" y="409571"/>
            <a:ext cx="6769100" cy="3983753"/>
          </a:xfrm>
          <a:prstGeom prst="rect">
            <a:avLst/>
          </a:prstGeom>
          <a:noFill/>
        </p:spPr>
        <p:txBody>
          <a:bodyPr wrap="square" rtlCol="0">
            <a:noAutofit/>
          </a:bodyPr>
          <a:lstStyle/>
          <a:p>
            <a:pPr algn="ctr">
              <a:spcAft>
                <a:spcPts val="600"/>
              </a:spcAft>
            </a:pPr>
            <a:r>
              <a:rPr lang="de-DE" b="1" dirty="0">
                <a:latin typeface="Times New Roman" panose="02020603050405020304" pitchFamily="18" charset="0"/>
                <a:cs typeface="Times New Roman" panose="02020603050405020304" pitchFamily="18" charset="0"/>
              </a:rPr>
              <a:t>Pädagogisch-psychologische und </a:t>
            </a:r>
            <a:br>
              <a:rPr lang="de-DE" b="1" dirty="0">
                <a:latin typeface="Times New Roman" panose="02020603050405020304" pitchFamily="18" charset="0"/>
                <a:cs typeface="Times New Roman" panose="02020603050405020304" pitchFamily="18" charset="0"/>
              </a:rPr>
            </a:br>
            <a:r>
              <a:rPr lang="de-DE" b="1" dirty="0">
                <a:latin typeface="Times New Roman" panose="02020603050405020304" pitchFamily="18" charset="0"/>
                <a:cs typeface="Times New Roman" panose="02020603050405020304" pitchFamily="18" charset="0"/>
              </a:rPr>
              <a:t>fachdidaktische Beratungskompetenz </a:t>
            </a:r>
          </a:p>
          <a:p>
            <a:pPr algn="ctr">
              <a:spcAft>
                <a:spcPts val="600"/>
              </a:spcAft>
            </a:pPr>
            <a:r>
              <a:rPr lang="de-DE" sz="1400" b="1" dirty="0">
                <a:latin typeface="Times New Roman" panose="02020603050405020304" pitchFamily="18" charset="0"/>
                <a:cs typeface="Times New Roman" panose="02020603050405020304" pitchFamily="18" charset="0"/>
              </a:rPr>
              <a:t>Konzept und Materialien der Maßnahme des Projekts </a:t>
            </a:r>
            <a:r>
              <a:rPr lang="de-DE" sz="1400" b="1">
                <a:latin typeface="Times New Roman" panose="02020603050405020304" pitchFamily="18" charset="0"/>
                <a:cs typeface="Times New Roman" panose="02020603050405020304" pitchFamily="18" charset="0"/>
              </a:rPr>
              <a:t>„BiProfessional</a:t>
            </a:r>
            <a:r>
              <a:rPr lang="de-DE" sz="1400" b="1" dirty="0">
                <a:latin typeface="Times New Roman" panose="02020603050405020304" pitchFamily="18" charset="0"/>
                <a:cs typeface="Times New Roman" panose="02020603050405020304" pitchFamily="18" charset="0"/>
              </a:rPr>
              <a:t>“ im Überblick</a:t>
            </a:r>
          </a:p>
          <a:p>
            <a:pPr algn="ctr">
              <a:spcAft>
                <a:spcPts val="600"/>
              </a:spcAft>
            </a:pPr>
            <a:r>
              <a:rPr lang="de-DE" sz="2400" b="1" dirty="0">
                <a:latin typeface="Times New Roman" panose="02020603050405020304" pitchFamily="18" charset="0"/>
                <a:cs typeface="Times New Roman" panose="02020603050405020304" pitchFamily="18" charset="0"/>
              </a:rPr>
              <a:t> Online-Supplement 4: </a:t>
            </a:r>
            <a:br>
              <a:rPr lang="de-DE" sz="2400" b="1" dirty="0">
                <a:latin typeface="Times New Roman" panose="02020603050405020304" pitchFamily="18" charset="0"/>
                <a:cs typeface="Times New Roman" panose="02020603050405020304" pitchFamily="18" charset="0"/>
              </a:rPr>
            </a:br>
            <a:r>
              <a:rPr lang="de-DE" sz="2400" b="1" dirty="0">
                <a:latin typeface="Times New Roman" panose="02020603050405020304" pitchFamily="18" charset="0"/>
                <a:cs typeface="Times New Roman" panose="02020603050405020304" pitchFamily="18" charset="0"/>
              </a:rPr>
              <a:t>Diagnose- und Beratungskompetenz </a:t>
            </a:r>
            <a:br>
              <a:rPr lang="de-DE" sz="2400" b="1" dirty="0">
                <a:latin typeface="Times New Roman" panose="02020603050405020304" pitchFamily="18" charset="0"/>
                <a:cs typeface="Times New Roman" panose="02020603050405020304" pitchFamily="18" charset="0"/>
              </a:rPr>
            </a:br>
            <a:r>
              <a:rPr lang="de-DE" sz="2400" b="1" dirty="0">
                <a:latin typeface="Times New Roman" panose="02020603050405020304" pitchFamily="18" charset="0"/>
                <a:cs typeface="Times New Roman" panose="02020603050405020304" pitchFamily="18" charset="0"/>
              </a:rPr>
              <a:t>im Umgang mit Rechenschwierigkeiten </a:t>
            </a:r>
            <a:br>
              <a:rPr lang="de-DE" sz="2400" b="1" dirty="0">
                <a:latin typeface="Times New Roman" panose="02020603050405020304" pitchFamily="18" charset="0"/>
                <a:cs typeface="Times New Roman" panose="02020603050405020304" pitchFamily="18" charset="0"/>
              </a:rPr>
            </a:br>
            <a:r>
              <a:rPr lang="de-DE" sz="2400" b="1" dirty="0">
                <a:latin typeface="Times New Roman" panose="02020603050405020304" pitchFamily="18" charset="0"/>
                <a:cs typeface="Times New Roman" panose="02020603050405020304" pitchFamily="18" charset="0"/>
              </a:rPr>
              <a:t>aus interdisziplinärer Sicht, Tag 3: Förderung</a:t>
            </a:r>
          </a:p>
          <a:p>
            <a:pPr algn="ctr"/>
            <a:r>
              <a:rPr lang="de-DE" dirty="0">
                <a:latin typeface="Times New Roman" panose="02020603050405020304" pitchFamily="18" charset="0"/>
                <a:cs typeface="Times New Roman" panose="02020603050405020304" pitchFamily="18" charset="0"/>
              </a:rPr>
              <a:t>Sarah Keil</a:t>
            </a:r>
            <a:r>
              <a:rPr lang="de-DE" baseline="30000" dirty="0">
                <a:latin typeface="Times New Roman" panose="02020603050405020304" pitchFamily="18" charset="0"/>
                <a:cs typeface="Times New Roman" panose="02020603050405020304" pitchFamily="18" charset="0"/>
              </a:rPr>
              <a:t>1</a:t>
            </a:r>
            <a:r>
              <a:rPr lang="de-DE" dirty="0">
                <a:latin typeface="Times New Roman" panose="02020603050405020304" pitchFamily="18" charset="0"/>
                <a:cs typeface="Times New Roman" panose="02020603050405020304" pitchFamily="18" charset="0"/>
              </a:rPr>
              <a:t>, Elke Wild</a:t>
            </a:r>
            <a:r>
              <a:rPr lang="de-DE" baseline="30000" dirty="0">
                <a:latin typeface="Times New Roman" panose="02020603050405020304" pitchFamily="18" charset="0"/>
                <a:cs typeface="Times New Roman" panose="02020603050405020304" pitchFamily="18" charset="0"/>
              </a:rPr>
              <a:t>1,*</a:t>
            </a:r>
            <a:r>
              <a:rPr lang="de-DE" dirty="0">
                <a:latin typeface="Times New Roman" panose="02020603050405020304" pitchFamily="18" charset="0"/>
                <a:cs typeface="Times New Roman" panose="02020603050405020304" pitchFamily="18" charset="0"/>
              </a:rPr>
              <a:t>, Andrea Peter-Koop</a:t>
            </a:r>
            <a:r>
              <a:rPr lang="de-DE" baseline="30000" dirty="0">
                <a:latin typeface="Times New Roman" panose="02020603050405020304" pitchFamily="18" charset="0"/>
                <a:cs typeface="Times New Roman" panose="02020603050405020304" pitchFamily="18" charset="0"/>
              </a:rPr>
              <a:t>1,**</a:t>
            </a:r>
            <a:r>
              <a:rPr lang="de-DE" dirty="0">
                <a:latin typeface="Times New Roman" panose="02020603050405020304" pitchFamily="18" charset="0"/>
                <a:cs typeface="Times New Roman" panose="02020603050405020304" pitchFamily="18" charset="0"/>
              </a:rPr>
              <a:t> &amp; Ann-Christin Faix</a:t>
            </a:r>
            <a:r>
              <a:rPr lang="de-DE" baseline="30000" dirty="0">
                <a:latin typeface="Times New Roman" panose="02020603050405020304" pitchFamily="18" charset="0"/>
                <a:cs typeface="Times New Roman" panose="02020603050405020304" pitchFamily="18" charset="0"/>
              </a:rPr>
              <a:t>1</a:t>
            </a:r>
            <a:br>
              <a:rPr lang="de-DE" baseline="30000" dirty="0">
                <a:latin typeface="Times New Roman" panose="02020603050405020304" pitchFamily="18" charset="0"/>
                <a:cs typeface="Times New Roman" panose="02020603050405020304" pitchFamily="18" charset="0"/>
              </a:rPr>
            </a:br>
            <a:r>
              <a:rPr lang="de-DE" sz="1200" baseline="30000" dirty="0">
                <a:latin typeface="Times New Roman" panose="02020603050405020304" pitchFamily="18" charset="0"/>
                <a:cs typeface="Times New Roman" panose="02020603050405020304" pitchFamily="18" charset="0"/>
              </a:rPr>
              <a:t>1</a:t>
            </a:r>
            <a:r>
              <a:rPr lang="de-DE" sz="1200" i="1" dirty="0">
                <a:latin typeface="Times New Roman" panose="02020603050405020304" pitchFamily="18" charset="0"/>
                <a:cs typeface="Times New Roman" panose="02020603050405020304" pitchFamily="18" charset="0"/>
              </a:rPr>
              <a:t> Universität Bielefeld</a:t>
            </a:r>
          </a:p>
          <a:p>
            <a:pPr algn="ctr"/>
            <a:r>
              <a:rPr lang="de-DE" sz="1200" i="1" baseline="30000" dirty="0">
                <a:latin typeface="Times New Roman" panose="02020603050405020304" pitchFamily="18" charset="0"/>
                <a:cs typeface="Times New Roman" panose="02020603050405020304" pitchFamily="18" charset="0"/>
              </a:rPr>
              <a:t>*</a:t>
            </a:r>
            <a:r>
              <a:rPr lang="de-DE" sz="1200" i="1" dirty="0">
                <a:latin typeface="Times New Roman" panose="02020603050405020304" pitchFamily="18" charset="0"/>
                <a:cs typeface="Times New Roman" panose="02020603050405020304" pitchFamily="18" charset="0"/>
              </a:rPr>
              <a:t> Kontakt: Universität Bielefeld, Fakultät für Mathematik</a:t>
            </a:r>
            <a:br>
              <a:rPr lang="de-DE" sz="1200" i="1" dirty="0">
                <a:latin typeface="Times New Roman" panose="02020603050405020304" pitchFamily="18" charset="0"/>
                <a:cs typeface="Times New Roman" panose="02020603050405020304" pitchFamily="18" charset="0"/>
              </a:rPr>
            </a:br>
            <a:r>
              <a:rPr lang="de-DE" sz="1200" i="1" baseline="30000" dirty="0">
                <a:latin typeface="Times New Roman" panose="02020603050405020304" pitchFamily="18" charset="0"/>
                <a:cs typeface="Times New Roman" panose="02020603050405020304" pitchFamily="18" charset="0"/>
              </a:rPr>
              <a:t>**</a:t>
            </a:r>
            <a:r>
              <a:rPr lang="de-DE" sz="1200" i="1" dirty="0">
                <a:latin typeface="Times New Roman" panose="02020603050405020304" pitchFamily="18" charset="0"/>
                <a:cs typeface="Times New Roman" panose="02020603050405020304" pitchFamily="18" charset="0"/>
              </a:rPr>
              <a:t> Kontakt: Universität Bielefeld, Fakultät für Psychologie und Sportwissenschaft</a:t>
            </a:r>
            <a:br>
              <a:rPr lang="de-DE" sz="1200" i="1" dirty="0">
                <a:latin typeface="Times New Roman" panose="02020603050405020304" pitchFamily="18" charset="0"/>
                <a:cs typeface="Times New Roman" panose="02020603050405020304" pitchFamily="18" charset="0"/>
              </a:rPr>
            </a:br>
            <a:r>
              <a:rPr lang="de-DE" sz="1200" i="1" dirty="0">
                <a:latin typeface="Times New Roman" panose="02020603050405020304" pitchFamily="18" charset="0"/>
                <a:cs typeface="Times New Roman" panose="02020603050405020304" pitchFamily="18" charset="0"/>
              </a:rPr>
              <a:t>Beide: Universitätsstr. 25, 33615 Bielefeld</a:t>
            </a:r>
          </a:p>
          <a:p>
            <a:pPr algn="ctr"/>
            <a:r>
              <a:rPr lang="de-DE" sz="1200" i="1"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elke.wild@uni-bielefeld.de</a:t>
            </a:r>
            <a:r>
              <a:rPr lang="de-DE" sz="1200" i="1" dirty="0">
                <a:latin typeface="Times New Roman" panose="02020603050405020304" pitchFamily="18" charset="0"/>
                <a:cs typeface="Times New Roman" panose="02020603050405020304" pitchFamily="18" charset="0"/>
              </a:rPr>
              <a:t>;  </a:t>
            </a:r>
            <a:r>
              <a:rPr lang="de-DE" sz="1200" i="1"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andrea.peter-koop@uni-bielefeld.de</a:t>
            </a:r>
            <a:r>
              <a:rPr lang="de-DE" sz="1200" i="1" dirty="0">
                <a:latin typeface="Times New Roman" panose="02020603050405020304" pitchFamily="18" charset="0"/>
                <a:cs typeface="Times New Roman" panose="02020603050405020304" pitchFamily="18" charset="0"/>
              </a:rPr>
              <a:t> </a:t>
            </a:r>
            <a:br>
              <a:rPr lang="de-DE" sz="1200" dirty="0">
                <a:latin typeface="Times New Roman" panose="02020603050405020304" pitchFamily="18" charset="0"/>
                <a:cs typeface="Times New Roman" panose="02020603050405020304" pitchFamily="18" charset="0"/>
              </a:rPr>
            </a:br>
            <a:endParaRPr lang="de-DE" sz="1200" dirty="0">
              <a:latin typeface="Times New Roman" panose="02020603050405020304" pitchFamily="18" charset="0"/>
              <a:cs typeface="Times New Roman" panose="02020603050405020304" pitchFamily="18" charset="0"/>
            </a:endParaRPr>
          </a:p>
          <a:p>
            <a:endParaRPr lang="de-DE" dirty="0">
              <a:latin typeface="Times New Roman" panose="02020603050405020304" pitchFamily="18" charset="0"/>
              <a:cs typeface="Times New Roman" panose="02020603050405020304" pitchFamily="18" charset="0"/>
            </a:endParaRPr>
          </a:p>
        </p:txBody>
      </p:sp>
      <p:graphicFrame>
        <p:nvGraphicFramePr>
          <p:cNvPr id="3" name="Tabelle 2">
            <a:extLst>
              <a:ext uri="{FF2B5EF4-FFF2-40B4-BE49-F238E27FC236}">
                <a16:creationId xmlns:a16="http://schemas.microsoft.com/office/drawing/2014/main" id="{5BD4DC25-419B-42CC-8A0D-2D8AB955F761}"/>
              </a:ext>
            </a:extLst>
          </p:cNvPr>
          <p:cNvGraphicFramePr>
            <a:graphicFrameLocks noGrp="1"/>
          </p:cNvGraphicFramePr>
          <p:nvPr>
            <p:extLst>
              <p:ext uri="{D42A27DB-BD31-4B8C-83A1-F6EECF244321}">
                <p14:modId xmlns:p14="http://schemas.microsoft.com/office/powerpoint/2010/main" val="1851819724"/>
              </p:ext>
            </p:extLst>
          </p:nvPr>
        </p:nvGraphicFramePr>
        <p:xfrm>
          <a:off x="203199" y="4136531"/>
          <a:ext cx="6769100" cy="1728644"/>
        </p:xfrm>
        <a:graphic>
          <a:graphicData uri="http://schemas.openxmlformats.org/drawingml/2006/table">
            <a:tbl>
              <a:tblPr firstRow="1" firstCol="1" bandRow="1">
                <a:tableStyleId>{5C22544A-7EE6-4342-B048-85BDC9FD1C3A}</a:tableStyleId>
              </a:tblPr>
              <a:tblGrid>
                <a:gridCol w="6769100">
                  <a:extLst>
                    <a:ext uri="{9D8B030D-6E8A-4147-A177-3AD203B41FA5}">
                      <a16:colId xmlns:a16="http://schemas.microsoft.com/office/drawing/2014/main" val="2964737333"/>
                    </a:ext>
                  </a:extLst>
                </a:gridCol>
              </a:tblGrid>
              <a:tr h="1728644">
                <a:tc>
                  <a:txBody>
                    <a:bodyPr/>
                    <a:lstStyle/>
                    <a:p>
                      <a:pPr marL="0" algn="just">
                        <a:lnSpc>
                          <a:spcPct val="100000"/>
                        </a:lnSpc>
                        <a:spcBef>
                          <a:spcPts val="300"/>
                        </a:spcBef>
                        <a:spcAft>
                          <a:spcPts val="0"/>
                        </a:spcAft>
                      </a:pPr>
                      <a:r>
                        <a:rPr lang="de-DE" sz="1200" dirty="0">
                          <a:solidFill>
                            <a:schemeClr val="tx1"/>
                          </a:solidFill>
                          <a:effectLst/>
                          <a:latin typeface="Times New Roman" panose="02020603050405020304" pitchFamily="18" charset="0"/>
                          <a:cs typeface="Times New Roman" panose="02020603050405020304" pitchFamily="18" charset="0"/>
                        </a:rPr>
                        <a:t>Zitationshinweis:</a:t>
                      </a:r>
                    </a:p>
                    <a:p>
                      <a:pPr algn="just">
                        <a:lnSpc>
                          <a:spcPct val="100000"/>
                        </a:lnSpc>
                        <a:spcBef>
                          <a:spcPts val="300"/>
                        </a:spcBef>
                        <a:spcAft>
                          <a:spcPts val="0"/>
                        </a:spcAft>
                      </a:pPr>
                      <a:r>
                        <a:rPr lang="de-DE" sz="1200" b="0" dirty="0">
                          <a:solidFill>
                            <a:schemeClr val="tx1"/>
                          </a:solidFill>
                          <a:effectLst/>
                          <a:latin typeface="Times New Roman" panose="02020603050405020304" pitchFamily="18" charset="0"/>
                          <a:cs typeface="Times New Roman" panose="02020603050405020304" pitchFamily="18" charset="0"/>
                        </a:rPr>
                        <a:t>Keil, S., Faix, A.-C., Peter-Koop, A. &amp; Wild, E. (2023). Pädagogisch-psychologische und fachdidaktische Beratungskompetenz. Konzept und Materialien der Maßnahme des Projekts „BiProfessional“ im Überblick [Online-Supplement 4: Keil, S., Wild, E., Peter-Koop, A. &amp; Faix, A.-C. (2023). Diagnose- und Beratungskompetenz im Umgang mit Rechenschwierigkeiten aus </a:t>
                      </a:r>
                      <a:r>
                        <a:rPr lang="de-DE" sz="1200" b="0" i="1" dirty="0">
                          <a:solidFill>
                            <a:schemeClr val="tx1"/>
                          </a:solidFill>
                          <a:effectLst/>
                          <a:latin typeface="Times New Roman" panose="02020603050405020304" pitchFamily="18" charset="0"/>
                          <a:cs typeface="Times New Roman" panose="02020603050405020304" pitchFamily="18" charset="0"/>
                        </a:rPr>
                        <a:t>interdisziplinärer</a:t>
                      </a:r>
                      <a:r>
                        <a:rPr lang="de-DE" sz="1200" b="0" dirty="0">
                          <a:solidFill>
                            <a:schemeClr val="tx1"/>
                          </a:solidFill>
                          <a:effectLst/>
                          <a:latin typeface="Times New Roman" panose="02020603050405020304" pitchFamily="18" charset="0"/>
                          <a:cs typeface="Times New Roman" panose="02020603050405020304" pitchFamily="18" charset="0"/>
                        </a:rPr>
                        <a:t> Sicht, Tag 3: Förderung]. </a:t>
                      </a:r>
                      <a:r>
                        <a:rPr lang="de-DE" sz="1200" b="0" i="1" dirty="0">
                          <a:solidFill>
                            <a:schemeClr val="tx1"/>
                          </a:solidFill>
                          <a:effectLst/>
                          <a:latin typeface="Times New Roman" panose="02020603050405020304" pitchFamily="18" charset="0"/>
                          <a:cs typeface="Times New Roman" panose="02020603050405020304" pitchFamily="18" charset="0"/>
                        </a:rPr>
                        <a:t>DiMawe – Die Materialwerkstatt, 5</a:t>
                      </a:r>
                      <a:r>
                        <a:rPr lang="de-DE" sz="1200" b="0" dirty="0">
                          <a:solidFill>
                            <a:schemeClr val="tx1"/>
                          </a:solidFill>
                          <a:effectLst/>
                          <a:latin typeface="Times New Roman" panose="02020603050405020304" pitchFamily="18" charset="0"/>
                          <a:cs typeface="Times New Roman" panose="02020603050405020304" pitchFamily="18" charset="0"/>
                        </a:rPr>
                        <a:t> (4), –. https://doi.org/10.11576/dimawe-6746</a:t>
                      </a:r>
                    </a:p>
                    <a:p>
                      <a:pPr algn="just">
                        <a:lnSpc>
                          <a:spcPct val="100000"/>
                        </a:lnSpc>
                        <a:spcBef>
                          <a:spcPts val="300"/>
                        </a:spcBef>
                        <a:spcAft>
                          <a:spcPts val="0"/>
                        </a:spcAft>
                      </a:pPr>
                      <a:r>
                        <a:rPr lang="de-DE" sz="1200" b="0" dirty="0">
                          <a:solidFill>
                            <a:schemeClr val="tx1"/>
                          </a:solidFill>
                          <a:effectLst/>
                          <a:latin typeface="Times New Roman" panose="02020603050405020304" pitchFamily="18" charset="0"/>
                          <a:cs typeface="Times New Roman" panose="02020603050405020304" pitchFamily="18" charset="0"/>
                        </a:rPr>
                        <a:t>Online verfügbar</a:t>
                      </a:r>
                      <a:r>
                        <a:rPr lang="de-DE" sz="1200" b="0">
                          <a:solidFill>
                            <a:schemeClr val="tx1"/>
                          </a:solidFill>
                          <a:effectLst/>
                          <a:latin typeface="Times New Roman" panose="02020603050405020304" pitchFamily="18" charset="0"/>
                          <a:cs typeface="Times New Roman" panose="02020603050405020304" pitchFamily="18" charset="0"/>
                        </a:rPr>
                        <a:t>: 29.11.2023</a:t>
                      </a:r>
                      <a:endParaRPr lang="de-DE" sz="120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Bef>
                          <a:spcPts val="300"/>
                        </a:spcBef>
                        <a:spcAft>
                          <a:spcPts val="0"/>
                        </a:spcAft>
                      </a:pPr>
                      <a:r>
                        <a:rPr lang="de-DE" sz="1200" dirty="0">
                          <a:solidFill>
                            <a:schemeClr val="tx1"/>
                          </a:solidFill>
                          <a:effectLst/>
                          <a:latin typeface="Times New Roman" panose="02020603050405020304" pitchFamily="18" charset="0"/>
                          <a:cs typeface="Times New Roman" panose="02020603050405020304" pitchFamily="18" charset="0"/>
                        </a:rPr>
                        <a:t>ISSN: </a:t>
                      </a:r>
                      <a:r>
                        <a:rPr lang="de-DE" sz="1200" b="0" dirty="0">
                          <a:solidFill>
                            <a:schemeClr val="tx1"/>
                          </a:solidFill>
                          <a:effectLst/>
                          <a:latin typeface="Times New Roman" panose="02020603050405020304" pitchFamily="18" charset="0"/>
                          <a:cs typeface="Times New Roman" panose="02020603050405020304" pitchFamily="18" charset="0"/>
                        </a:rPr>
                        <a:t>2629–5598</a:t>
                      </a:r>
                      <a:endParaRPr lang="de-DE"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3661968"/>
                  </a:ext>
                </a:extLst>
              </a:tr>
            </a:tbl>
          </a:graphicData>
        </a:graphic>
      </p:graphicFrame>
      <p:sp>
        <p:nvSpPr>
          <p:cNvPr id="4" name="Textfeld 3">
            <a:extLst>
              <a:ext uri="{FF2B5EF4-FFF2-40B4-BE49-F238E27FC236}">
                <a16:creationId xmlns:a16="http://schemas.microsoft.com/office/drawing/2014/main" id="{994BF7ED-F859-46DC-8B04-D5FA8C108F3C}"/>
              </a:ext>
            </a:extLst>
          </p:cNvPr>
          <p:cNvSpPr txBox="1"/>
          <p:nvPr/>
        </p:nvSpPr>
        <p:spPr>
          <a:xfrm>
            <a:off x="7338052" y="1710192"/>
            <a:ext cx="4650747" cy="2215991"/>
          </a:xfrm>
          <a:prstGeom prst="rect">
            <a:avLst/>
          </a:prstGeom>
          <a:noFill/>
        </p:spPr>
        <p:txBody>
          <a:bodyPr wrap="square" rtlCol="0">
            <a:spAutoFit/>
          </a:bodyPr>
          <a:lstStyle/>
          <a:p>
            <a:pPr algn="just">
              <a:lnSpc>
                <a:spcPct val="150000"/>
              </a:lnSpc>
            </a:pPr>
            <a:r>
              <a:rPr lang="de-DE" sz="1200" b="1" dirty="0">
                <a:latin typeface="Times New Roman" panose="02020603050405020304" pitchFamily="18" charset="0"/>
                <a:ea typeface="Tahoma" panose="020B0604030504040204" pitchFamily="34" charset="0"/>
                <a:cs typeface="Times New Roman" panose="02020603050405020304" pitchFamily="18" charset="0"/>
              </a:rPr>
              <a:t>Lizenzhinweis</a:t>
            </a:r>
          </a:p>
          <a:p>
            <a:pPr marL="0" indent="0" algn="just"/>
            <a:r>
              <a:rPr lang="de-DE" sz="1200" dirty="0">
                <a:latin typeface="Times New Roman" panose="02020603050405020304" pitchFamily="18" charset="0"/>
                <a:ea typeface="Tahoma" panose="020B0604030504040204" pitchFamily="34" charset="0"/>
                <a:cs typeface="Times New Roman" panose="02020603050405020304" pitchFamily="18" charset="0"/>
              </a:rPr>
              <a:t>Bitte beachten Sie, dass dieses Werk unter der CC-BY-SA 4.0 Lizenz veröffentlicht wurde. Dies bedeutet, dass Sie das Werk frei verwenden, verbreiten und bearbeiten dürfen, solange Sie die Urheber*innen nennen und Änderungen unter der gleichen Lizenz veröffentlichen. </a:t>
            </a:r>
          </a:p>
          <a:p>
            <a:pPr algn="just">
              <a:tabLst>
                <a:tab pos="274638" algn="l"/>
              </a:tabLst>
            </a:pPr>
            <a:r>
              <a:rPr lang="de-DE" sz="1200" dirty="0">
                <a:latin typeface="Times New Roman" panose="02020603050405020304" pitchFamily="18" charset="0"/>
                <a:ea typeface="Tahoma" panose="020B0604030504040204" pitchFamily="34" charset="0"/>
                <a:cs typeface="Times New Roman" panose="02020603050405020304" pitchFamily="18" charset="0"/>
              </a:rPr>
              <a:t>Alle gekennzeichneten Fremdinhalte (z.B. Abbildungen, Fotos, Tabellen, Zitate etc.) sind von der CC-Lizenz ausgenommen. Für deren Wiederverwendung ist es ggf. erforderlich, weitere Nutzungs-genehmigungen bei jeweiligen Rechteinhaber*innen einzuholen. Weitere Informationen finden Sie in den §§ 60a, 51 UrhG und im Leitfaden zur Creative Commons Lizenz CC-BY-SA 4.0. </a:t>
            </a:r>
          </a:p>
        </p:txBody>
      </p:sp>
      <p:sp>
        <p:nvSpPr>
          <p:cNvPr id="5" name="Textfeld 4">
            <a:extLst>
              <a:ext uri="{FF2B5EF4-FFF2-40B4-BE49-F238E27FC236}">
                <a16:creationId xmlns:a16="http://schemas.microsoft.com/office/drawing/2014/main" id="{1BF8DBFD-6749-47BE-9271-A10769ED9A30}"/>
              </a:ext>
            </a:extLst>
          </p:cNvPr>
          <p:cNvSpPr txBox="1"/>
          <p:nvPr/>
        </p:nvSpPr>
        <p:spPr>
          <a:xfrm>
            <a:off x="7338051" y="3926183"/>
            <a:ext cx="4650747" cy="1938992"/>
          </a:xfrm>
          <a:prstGeom prst="rect">
            <a:avLst/>
          </a:prstGeom>
          <a:noFill/>
        </p:spPr>
        <p:txBody>
          <a:bodyPr wrap="square" rtlCol="0">
            <a:spAutoFit/>
          </a:bodyPr>
          <a:lstStyle/>
          <a:p>
            <a:pPr algn="just"/>
            <a:r>
              <a:rPr lang="de-DE" sz="1200" b="1" dirty="0">
                <a:latin typeface="Times New Roman" panose="02020603050405020304" pitchFamily="18" charset="0"/>
                <a:ea typeface="Tahoma" panose="020B0604030504040204" pitchFamily="34" charset="0"/>
                <a:cs typeface="Times New Roman" panose="02020603050405020304" pitchFamily="18" charset="0"/>
              </a:rPr>
              <a:t>Haftungsausschluss</a:t>
            </a:r>
          </a:p>
          <a:p>
            <a:pPr algn="just"/>
            <a:r>
              <a:rPr lang="de-DE" sz="1200" dirty="0">
                <a:latin typeface="Times New Roman" panose="02020603050405020304" pitchFamily="18" charset="0"/>
                <a:cs typeface="Times New Roman" panose="02020603050405020304" pitchFamily="18" charset="0"/>
              </a:rPr>
              <a:t>Dieses Werk steht unter der Lizenz CC-BY-SA 4.0 und enthält ggf. urheberrechtlich geschützte Elemente, die von dieser Lizenz ausgenommen sind. Nachnutzer*innen sind dafür verantwortlich, sicherzustellen, dass die für die Nutzung dieser Elemente erforderlichen Rechte und Genehmigungen von den jeweiligen Rechteinhaber*innen eingeholt wurden. Es wird keine Haftung für etwaige Verstöße von Nachnutzer*innen gegen geltende Urheberrechtsbestimmungen oder andere rechtliche Vorschriften übernommen. Durch die Nutzung dieses Werks akzeptieren Nachnutzer*innen diesen Haftungsausschluss.</a:t>
            </a:r>
            <a:endParaRPr lang="de-DE" sz="1200"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596348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cs typeface="Calibri"/>
              </a:rPr>
              <a:t>Was hilft bei Rechenschwierigkeiten?</a:t>
            </a:r>
            <a:endParaRPr lang="de-DE" dirty="0"/>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pPr marL="0" indent="0">
              <a:buNone/>
            </a:pPr>
            <a:r>
              <a:rPr lang="de-DE" dirty="0"/>
              <a:t>Je nach Diagnose gilt es, eine u.U. kombinierte Auswahl aus evaluierten Trainings zu treffen, etwa:</a:t>
            </a:r>
          </a:p>
          <a:p>
            <a:r>
              <a:rPr lang="de-DE" dirty="0"/>
              <a:t>Mengen, zählen, Zahlen (Krajewski et al., 2007)</a:t>
            </a:r>
          </a:p>
          <a:p>
            <a:r>
              <a:rPr lang="de-DE" dirty="0"/>
              <a:t>Hören, lauschen, lernen (Küspert &amp; Schneider, 2018)</a:t>
            </a:r>
          </a:p>
          <a:p>
            <a:r>
              <a:rPr lang="de-DE" dirty="0"/>
              <a:t>Denkspiele mit Elfe und Mathis (</a:t>
            </a:r>
            <a:r>
              <a:rPr lang="de-DE" dirty="0">
                <a:cs typeface="Calibri"/>
              </a:rPr>
              <a:t>Lenhard et al., 2020)</a:t>
            </a:r>
            <a:endParaRPr lang="de-DE" dirty="0"/>
          </a:p>
          <a:p>
            <a:r>
              <a:rPr lang="de-DE" dirty="0"/>
              <a:t>MARKO-T (Gerlach et al., 2013)</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9</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Tree>
    <p:extLst>
      <p:ext uri="{BB962C8B-B14F-4D97-AF65-F5344CB8AC3E}">
        <p14:creationId xmlns:p14="http://schemas.microsoft.com/office/powerpoint/2010/main" val="2455344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cs typeface="Calibri"/>
              </a:rPr>
              <a:t>MARKO-T </a:t>
            </a:r>
            <a:r>
              <a:rPr lang="de-DE" sz="3200" dirty="0">
                <a:cs typeface="Calibri"/>
              </a:rPr>
              <a:t>als primärpräventives Trainings-Programm</a:t>
            </a:r>
            <a:endParaRPr lang="de-DE" sz="3200" dirty="0"/>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r>
              <a:rPr lang="de-DE" dirty="0"/>
              <a:t>Ziel: Vermittlung grundlegender arithmetischer Konzepte und mathematischer Strategien, Betonung metakognitiver Reflexions- und Kontrollfertigkeiten, bewusstes Lernen </a:t>
            </a:r>
          </a:p>
          <a:p>
            <a:r>
              <a:rPr lang="de-DE" dirty="0"/>
              <a:t>Altersbereich: fünf bis acht Jahre (Übergangszeit Kindergarten/Grundschule bzw. in der Eingangsstufe der Grund- oder Förderschule)</a:t>
            </a:r>
          </a:p>
          <a:p>
            <a:r>
              <a:rPr lang="de-DE" dirty="0"/>
              <a:t>Aufbau: adaptives, standardisiertes Einzeltraining, unterteilt in fünf entwicklungsbezogene Bausteine, die jeweils mithilfe eines mathematischen Konzepts lösbar sind (</a:t>
            </a:r>
            <a:r>
              <a:rPr lang="de-DE" dirty="0" err="1"/>
              <a:t>Zählzahl</a:t>
            </a:r>
            <a:r>
              <a:rPr lang="de-DE" dirty="0"/>
              <a:t>, ordinaler Zahlenstrahl, Kardinalität und Zerlegbarkeit, </a:t>
            </a:r>
            <a:r>
              <a:rPr lang="de-DE" dirty="0" err="1"/>
              <a:t>Enthaltensein</a:t>
            </a:r>
            <a:r>
              <a:rPr lang="de-DE" dirty="0"/>
              <a:t> und Klasseninklusion sowie Rationalität), insgesamt 57 Einheiten</a:t>
            </a:r>
          </a:p>
          <a:p>
            <a:r>
              <a:rPr lang="de-DE" dirty="0"/>
              <a:t>Einzeltraining; eine Übungseinheit dauert 45 Minuten.</a:t>
            </a:r>
          </a:p>
          <a:p>
            <a:endParaRPr lang="de-DE" dirty="0"/>
          </a:p>
          <a:p>
            <a:endParaRPr lang="de-DE" dirty="0" err="1"/>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10</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
        <p:nvSpPr>
          <p:cNvPr id="8" name="Textfeld 7">
            <a:extLst>
              <a:ext uri="{FF2B5EF4-FFF2-40B4-BE49-F238E27FC236}">
                <a16:creationId xmlns:a16="http://schemas.microsoft.com/office/drawing/2014/main" id="{96701064-053B-4913-B5C9-12A0562D34B5}"/>
              </a:ext>
            </a:extLst>
          </p:cNvPr>
          <p:cNvSpPr txBox="1"/>
          <p:nvPr/>
        </p:nvSpPr>
        <p:spPr bwMode="auto">
          <a:xfrm>
            <a:off x="191344" y="1789118"/>
            <a:ext cx="2304256" cy="338554"/>
          </a:xfrm>
          <a:prstGeom prst="rect">
            <a:avLst/>
          </a:prstGeom>
          <a:noFill/>
        </p:spPr>
        <p:txBody>
          <a:bodyPr wrap="square" rtlCol="0">
            <a:spAutoFit/>
          </a:bodyPr>
          <a:lstStyle/>
          <a:p>
            <a:r>
              <a:rPr lang="de-DE" altLang="de-DE" sz="1600" dirty="0">
                <a:cs typeface="Calibri" panose="020F0502020204030204" pitchFamily="34" charset="0"/>
              </a:rPr>
              <a:t>(</a:t>
            </a:r>
            <a:r>
              <a:rPr lang="en-US" sz="1600" dirty="0"/>
              <a:t>Gerlach et al., 2013)</a:t>
            </a:r>
            <a:endParaRPr lang="de-DE" sz="1600" dirty="0"/>
          </a:p>
        </p:txBody>
      </p:sp>
    </p:spTree>
    <p:extLst>
      <p:ext uri="{BB962C8B-B14F-4D97-AF65-F5344CB8AC3E}">
        <p14:creationId xmlns:p14="http://schemas.microsoft.com/office/powerpoint/2010/main" val="232896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a:xfrm>
            <a:off x="300038" y="1324895"/>
            <a:ext cx="4931866" cy="688899"/>
          </a:xfrm>
        </p:spPr>
        <p:txBody>
          <a:bodyPr/>
          <a:lstStyle/>
          <a:p>
            <a:r>
              <a:rPr lang="de-DE" dirty="0">
                <a:cs typeface="Calibri"/>
              </a:rPr>
              <a:t>Abbildung der fünf sukzessiv aufeinander folgenden Bausteine mit ihren Aufgabenformaten</a:t>
            </a:r>
            <a:endParaRPr lang="de-DE" dirty="0"/>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11</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graphicFrame>
        <p:nvGraphicFramePr>
          <p:cNvPr id="3" name="Diagramm 2"/>
          <p:cNvGraphicFramePr/>
          <p:nvPr>
            <p:extLst>
              <p:ext uri="{D42A27DB-BD31-4B8C-83A1-F6EECF244321}">
                <p14:modId xmlns:p14="http://schemas.microsoft.com/office/powerpoint/2010/main" val="1561415843"/>
              </p:ext>
            </p:extLst>
          </p:nvPr>
        </p:nvGraphicFramePr>
        <p:xfrm>
          <a:off x="5261277" y="855594"/>
          <a:ext cx="6523355" cy="58205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hteck 7">
            <a:extLst>
              <a:ext uri="{FF2B5EF4-FFF2-40B4-BE49-F238E27FC236}">
                <a16:creationId xmlns:a16="http://schemas.microsoft.com/office/drawing/2014/main" id="{FDF770A9-437A-448D-83F3-E80D0968FC57}"/>
              </a:ext>
            </a:extLst>
          </p:cNvPr>
          <p:cNvSpPr/>
          <p:nvPr/>
        </p:nvSpPr>
        <p:spPr>
          <a:xfrm>
            <a:off x="215682" y="4581128"/>
            <a:ext cx="2351926" cy="369332"/>
          </a:xfrm>
          <a:prstGeom prst="rect">
            <a:avLst/>
          </a:prstGeom>
        </p:spPr>
        <p:txBody>
          <a:bodyPr wrap="none">
            <a:spAutoFit/>
          </a:bodyPr>
          <a:lstStyle/>
          <a:p>
            <a:r>
              <a:rPr lang="de-DE" altLang="de-DE" dirty="0">
                <a:cs typeface="Calibri" panose="020F0502020204030204" pitchFamily="34" charset="0"/>
              </a:rPr>
              <a:t>(</a:t>
            </a:r>
            <a:r>
              <a:rPr lang="en-US" dirty="0"/>
              <a:t>Gerlach et al., 2013)</a:t>
            </a:r>
            <a:endParaRPr lang="de-DE" dirty="0"/>
          </a:p>
        </p:txBody>
      </p:sp>
    </p:spTree>
    <p:extLst>
      <p:ext uri="{BB962C8B-B14F-4D97-AF65-F5344CB8AC3E}">
        <p14:creationId xmlns:p14="http://schemas.microsoft.com/office/powerpoint/2010/main" val="1691728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a:xfrm>
            <a:off x="300038" y="1324895"/>
            <a:ext cx="4931866" cy="688899"/>
          </a:xfrm>
        </p:spPr>
        <p:txBody>
          <a:bodyPr/>
          <a:lstStyle/>
          <a:p>
            <a:r>
              <a:rPr lang="de-DE" dirty="0">
                <a:cs typeface="Calibri"/>
              </a:rPr>
              <a:t>Abbildung der fünf sukzessiv aufeinander folgenden Bausteine mit ihren Aufgabenformaten</a:t>
            </a:r>
            <a:endParaRPr lang="de-DE" dirty="0"/>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12</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graphicFrame>
        <p:nvGraphicFramePr>
          <p:cNvPr id="3" name="Diagramm 2"/>
          <p:cNvGraphicFramePr/>
          <p:nvPr>
            <p:extLst>
              <p:ext uri="{D42A27DB-BD31-4B8C-83A1-F6EECF244321}">
                <p14:modId xmlns:p14="http://schemas.microsoft.com/office/powerpoint/2010/main" val="734126346"/>
              </p:ext>
            </p:extLst>
          </p:nvPr>
        </p:nvGraphicFramePr>
        <p:xfrm>
          <a:off x="5261277" y="1359651"/>
          <a:ext cx="6523355" cy="43736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hteck 3">
            <a:extLst>
              <a:ext uri="{FF2B5EF4-FFF2-40B4-BE49-F238E27FC236}">
                <a16:creationId xmlns:a16="http://schemas.microsoft.com/office/drawing/2014/main" id="{D14D3F02-803A-48CB-A05B-D0692205A69C}"/>
              </a:ext>
            </a:extLst>
          </p:cNvPr>
          <p:cNvSpPr/>
          <p:nvPr/>
        </p:nvSpPr>
        <p:spPr>
          <a:xfrm>
            <a:off x="215682" y="4581128"/>
            <a:ext cx="2351926" cy="369332"/>
          </a:xfrm>
          <a:prstGeom prst="rect">
            <a:avLst/>
          </a:prstGeom>
        </p:spPr>
        <p:txBody>
          <a:bodyPr wrap="none">
            <a:spAutoFit/>
          </a:bodyPr>
          <a:lstStyle/>
          <a:p>
            <a:r>
              <a:rPr lang="de-DE" altLang="de-DE" dirty="0">
                <a:cs typeface="Calibri" panose="020F0502020204030204" pitchFamily="34" charset="0"/>
              </a:rPr>
              <a:t>(</a:t>
            </a:r>
            <a:r>
              <a:rPr lang="en-US" dirty="0"/>
              <a:t>Gerlach et al., 2013)</a:t>
            </a:r>
            <a:endParaRPr lang="de-DE" dirty="0"/>
          </a:p>
        </p:txBody>
      </p:sp>
    </p:spTree>
    <p:extLst>
      <p:ext uri="{BB962C8B-B14F-4D97-AF65-F5344CB8AC3E}">
        <p14:creationId xmlns:p14="http://schemas.microsoft.com/office/powerpoint/2010/main" val="3261423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t>MARKO-T: Durchführung</a:t>
            </a:r>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r>
              <a:rPr lang="de-DE" dirty="0"/>
              <a:t>Aufgaben sind eingebettet in Problemkontexte und werden kindgerecht und interaktiv bearbeitet.</a:t>
            </a:r>
          </a:p>
          <a:p>
            <a:r>
              <a:rPr lang="de-DE" dirty="0"/>
              <a:t>Lernpartner des Kindes ist Mistkäfer Marko (Handpuppe), der immer wieder vor Problemen steht. </a:t>
            </a:r>
          </a:p>
          <a:p>
            <a:r>
              <a:rPr lang="de-DE" dirty="0"/>
              <a:t>Kind muss Inhalte, Lösungswege oder Strategien erklären und mit Marko reflektieren; gleichzeitig ist ein Einsatz von Marko zur Modellierung von Lösungsansätzen oder zur Impulsgebung möglich.</a:t>
            </a:r>
          </a:p>
          <a:p>
            <a:r>
              <a:rPr lang="de-DE" dirty="0"/>
              <a:t>Jeder Aufgabentyp enthält Pool von Aufgaben, aus dem zu erarbeitende, vertiefende oder festigende Aufgaben entnommen werden können.</a:t>
            </a:r>
          </a:p>
          <a:p>
            <a:r>
              <a:rPr lang="de-DE" dirty="0"/>
              <a:t>Abbruchkriterium von fünf in Folge korrekt und sicher gelöster Aufgaben bestimmt Dauer und Intensität der Übung eines Aufgabentyps.</a:t>
            </a:r>
          </a:p>
          <a:p>
            <a:endParaRPr lang="de-DE" dirty="0"/>
          </a:p>
          <a:p>
            <a:endParaRPr lang="de-DE" dirty="0" err="1"/>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13</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
        <p:nvSpPr>
          <p:cNvPr id="8" name="Textfeld 7">
            <a:extLst>
              <a:ext uri="{FF2B5EF4-FFF2-40B4-BE49-F238E27FC236}">
                <a16:creationId xmlns:a16="http://schemas.microsoft.com/office/drawing/2014/main" id="{5CD978DD-CB3F-43DA-BA52-02E123976226}"/>
              </a:ext>
            </a:extLst>
          </p:cNvPr>
          <p:cNvSpPr txBox="1"/>
          <p:nvPr/>
        </p:nvSpPr>
        <p:spPr bwMode="auto">
          <a:xfrm>
            <a:off x="191344" y="1789118"/>
            <a:ext cx="2304256" cy="338554"/>
          </a:xfrm>
          <a:prstGeom prst="rect">
            <a:avLst/>
          </a:prstGeom>
          <a:noFill/>
        </p:spPr>
        <p:txBody>
          <a:bodyPr wrap="square" rtlCol="0">
            <a:spAutoFit/>
          </a:bodyPr>
          <a:lstStyle/>
          <a:p>
            <a:r>
              <a:rPr lang="de-DE" altLang="de-DE" sz="1600" dirty="0">
                <a:cs typeface="Calibri" panose="020F0502020204030204" pitchFamily="34" charset="0"/>
              </a:rPr>
              <a:t>(</a:t>
            </a:r>
            <a:r>
              <a:rPr lang="en-US" sz="1600" dirty="0"/>
              <a:t>Gerlach et al., 2013)</a:t>
            </a:r>
            <a:endParaRPr lang="de-DE" sz="1600" dirty="0"/>
          </a:p>
        </p:txBody>
      </p:sp>
    </p:spTree>
    <p:extLst>
      <p:ext uri="{BB962C8B-B14F-4D97-AF65-F5344CB8AC3E}">
        <p14:creationId xmlns:p14="http://schemas.microsoft.com/office/powerpoint/2010/main" val="1786995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cs typeface="Calibri"/>
              </a:rPr>
              <a:t>Leitfragen für die Erprobung in Gruppen</a:t>
            </a:r>
            <a:endParaRPr lang="de-DE" dirty="0"/>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r>
              <a:rPr lang="de-DE" dirty="0"/>
              <a:t>Wie oft müsste die Durchführung Ihrer Meinung nach geübt werden, um das Training „flüssig“ durchführen zu können?</a:t>
            </a:r>
          </a:p>
          <a:p>
            <a:r>
              <a:rPr lang="de-DE" dirty="0"/>
              <a:t>Jenseits der Routine – sind die Hinweise zum adaptiven Vorgehen hilfreich/entlastend? </a:t>
            </a:r>
          </a:p>
          <a:p>
            <a:r>
              <a:rPr lang="de-DE" dirty="0"/>
              <a:t>Denken Sie, dass sich einige Übungen in den Unterricht integrieren lassen?</a:t>
            </a:r>
          </a:p>
          <a:p>
            <a:r>
              <a:rPr lang="de-DE" dirty="0"/>
              <a:t>Könnte dieses Training von eingearbeiteten Fachkräften in schulischen Förderkursen durchgeführt werden?</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14</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pic>
        <p:nvPicPr>
          <p:cNvPr id="9" name="Grafik 8" descr="Kundenbewertung">
            <a:extLst>
              <a:ext uri="{FF2B5EF4-FFF2-40B4-BE49-F238E27FC236}">
                <a16:creationId xmlns:a16="http://schemas.microsoft.com/office/drawing/2014/main" id="{A5F6E117-2F31-412C-9728-FE9AB5B738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56440" y="1093303"/>
            <a:ext cx="914400" cy="914400"/>
          </a:xfrm>
          <a:prstGeom prst="rect">
            <a:avLst/>
          </a:prstGeom>
        </p:spPr>
      </p:pic>
    </p:spTree>
    <p:extLst>
      <p:ext uri="{BB962C8B-B14F-4D97-AF65-F5344CB8AC3E}">
        <p14:creationId xmlns:p14="http://schemas.microsoft.com/office/powerpoint/2010/main" val="2636339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t>Stärken des MARKO-T</a:t>
            </a:r>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r>
              <a:rPr lang="de-DE" dirty="0"/>
              <a:t>Hohe </a:t>
            </a:r>
            <a:r>
              <a:rPr lang="de-DE" dirty="0" err="1"/>
              <a:t>Adaptivität</a:t>
            </a:r>
            <a:r>
              <a:rPr lang="de-DE" dirty="0"/>
              <a:t> aufgrund qualitativer Bestimmung des arithmetischen Verständnisses und theoriegeleitete Förderung mit engmaschiger Prozessdiagnostik (zielgerichtetes Lernen) bei gleichzeitig hoher Standardisierung </a:t>
            </a:r>
          </a:p>
          <a:p>
            <a:r>
              <a:rPr lang="de-DE" dirty="0"/>
              <a:t>Training ist zielgenau nach Eingangsdiagnostik mit MARKO-D bzw. MARKO-D1+ einsetzbar.</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15</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
        <p:nvSpPr>
          <p:cNvPr id="8" name="Textfeld 7">
            <a:extLst>
              <a:ext uri="{FF2B5EF4-FFF2-40B4-BE49-F238E27FC236}">
                <a16:creationId xmlns:a16="http://schemas.microsoft.com/office/drawing/2014/main" id="{939AC5C5-EEA0-4BC7-9C11-3367CFF5B3FD}"/>
              </a:ext>
            </a:extLst>
          </p:cNvPr>
          <p:cNvSpPr txBox="1"/>
          <p:nvPr/>
        </p:nvSpPr>
        <p:spPr bwMode="auto">
          <a:xfrm>
            <a:off x="191344" y="1789118"/>
            <a:ext cx="2304256" cy="338554"/>
          </a:xfrm>
          <a:prstGeom prst="rect">
            <a:avLst/>
          </a:prstGeom>
          <a:noFill/>
        </p:spPr>
        <p:txBody>
          <a:bodyPr wrap="square" rtlCol="0">
            <a:spAutoFit/>
          </a:bodyPr>
          <a:lstStyle/>
          <a:p>
            <a:r>
              <a:rPr lang="de-DE" altLang="de-DE" sz="1600" dirty="0">
                <a:cs typeface="Calibri" panose="020F0502020204030204" pitchFamily="34" charset="0"/>
              </a:rPr>
              <a:t>(</a:t>
            </a:r>
            <a:r>
              <a:rPr lang="en-US" sz="1600" dirty="0"/>
              <a:t>Gerlach et al., 2013)</a:t>
            </a:r>
            <a:endParaRPr lang="de-DE" sz="1600" dirty="0"/>
          </a:p>
        </p:txBody>
      </p:sp>
    </p:spTree>
    <p:extLst>
      <p:ext uri="{BB962C8B-B14F-4D97-AF65-F5344CB8AC3E}">
        <p14:creationId xmlns:p14="http://schemas.microsoft.com/office/powerpoint/2010/main" val="1436273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cs typeface="Calibri"/>
              </a:rPr>
              <a:t>Wirksamkeit des Trainings </a:t>
            </a:r>
            <a:r>
              <a:rPr lang="de-DE" sz="2000" b="0" dirty="0">
                <a:cs typeface="Calibri"/>
              </a:rPr>
              <a:t>(Gerlach et al., 2013, S. 28–29)</a:t>
            </a:r>
            <a:endParaRPr lang="de-DE" dirty="0"/>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a:xfrm>
            <a:off x="300038" y="2241550"/>
            <a:ext cx="5651948" cy="3995738"/>
          </a:xfrm>
        </p:spPr>
        <p:txBody>
          <a:bodyPr/>
          <a:lstStyle/>
          <a:p>
            <a:pPr marL="0" indent="0">
              <a:buNone/>
            </a:pPr>
            <a:r>
              <a:rPr lang="de-DE" dirty="0"/>
              <a:t>Effektivität des MARKO-Trainings wurde im Vergleich zu einem anderen Training und im Vergleich zu einer untrainierten Kontrollgruppe empirisch überprüft. Die Ergebnisse belegen sowohl kurz- als auch langfristige Effekte des MARKO-Trainings.</a:t>
            </a:r>
          </a:p>
          <a:p>
            <a:endParaRPr lang="de-DE" dirty="0" err="1"/>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16</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pic>
        <p:nvPicPr>
          <p:cNvPr id="5" name="Grafik 4">
            <a:extLst>
              <a:ext uri="{FF2B5EF4-FFF2-40B4-BE49-F238E27FC236}">
                <a16:creationId xmlns:a16="http://schemas.microsoft.com/office/drawing/2014/main" id="{B72EF300-52DB-4C97-ABDC-3E4310236794}"/>
              </a:ext>
            </a:extLst>
          </p:cNvPr>
          <p:cNvPicPr>
            <a:picLocks noChangeAspect="1"/>
          </p:cNvPicPr>
          <p:nvPr/>
        </p:nvPicPr>
        <p:blipFill>
          <a:blip r:embed="rId4"/>
          <a:stretch>
            <a:fillRect/>
          </a:stretch>
        </p:blipFill>
        <p:spPr>
          <a:xfrm>
            <a:off x="5750699" y="2290091"/>
            <a:ext cx="2681153" cy="3371157"/>
          </a:xfrm>
          <a:prstGeom prst="rect">
            <a:avLst/>
          </a:prstGeom>
        </p:spPr>
      </p:pic>
      <p:pic>
        <p:nvPicPr>
          <p:cNvPr id="11" name="Grafik 10">
            <a:extLst>
              <a:ext uri="{FF2B5EF4-FFF2-40B4-BE49-F238E27FC236}">
                <a16:creationId xmlns:a16="http://schemas.microsoft.com/office/drawing/2014/main" id="{303837CE-4E03-449F-97A5-E2D7A6DA45A9}"/>
              </a:ext>
            </a:extLst>
          </p:cNvPr>
          <p:cNvPicPr>
            <a:picLocks noChangeAspect="1"/>
          </p:cNvPicPr>
          <p:nvPr/>
        </p:nvPicPr>
        <p:blipFill>
          <a:blip r:embed="rId5"/>
          <a:stretch>
            <a:fillRect/>
          </a:stretch>
        </p:blipFill>
        <p:spPr>
          <a:xfrm>
            <a:off x="8585548" y="2290092"/>
            <a:ext cx="2908252" cy="3371156"/>
          </a:xfrm>
          <a:prstGeom prst="rect">
            <a:avLst/>
          </a:prstGeom>
        </p:spPr>
      </p:pic>
    </p:spTree>
    <p:extLst>
      <p:ext uri="{BB962C8B-B14F-4D97-AF65-F5344CB8AC3E}">
        <p14:creationId xmlns:p14="http://schemas.microsoft.com/office/powerpoint/2010/main" val="1395280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pPr algn="ctr" defTabSz="455948">
              <a:defRPr/>
            </a:pPr>
            <a:r>
              <a:rPr lang="de-DE" dirty="0">
                <a:cs typeface="Calibri"/>
              </a:rPr>
              <a:t>Tag 3:</a:t>
            </a:r>
            <a:br>
              <a:rPr lang="de-DE" dirty="0"/>
            </a:br>
            <a:br>
              <a:rPr lang="de-DE" sz="1400" dirty="0">
                <a:cs typeface="Calibri"/>
              </a:rPr>
            </a:br>
            <a:r>
              <a:rPr lang="de-DE" dirty="0">
                <a:cs typeface="Calibri"/>
              </a:rPr>
              <a:t>Standardisierte Förderprogramme oder adaptive Förderung?!</a:t>
            </a:r>
            <a:br>
              <a:rPr lang="de-DE" dirty="0"/>
            </a:br>
            <a:br>
              <a:rPr lang="de-DE" dirty="0"/>
            </a:br>
            <a:r>
              <a:rPr lang="de-DE" dirty="0">
                <a:solidFill>
                  <a:srgbClr val="0A6496"/>
                </a:solidFill>
                <a:ea typeface="ＭＳ Ｐゴシック"/>
                <a:cs typeface="Calibri"/>
              </a:rPr>
              <a:t>Adaptive Förderung </a:t>
            </a:r>
            <a:br>
              <a:rPr lang="de-DE" dirty="0">
                <a:solidFill>
                  <a:srgbClr val="0A6496"/>
                </a:solidFill>
              </a:rPr>
            </a:br>
            <a:r>
              <a:rPr lang="de-DE" dirty="0">
                <a:solidFill>
                  <a:srgbClr val="0A6496"/>
                </a:solidFill>
                <a:ea typeface="ＭＳ Ｐゴシック"/>
                <a:cs typeface="Calibri"/>
              </a:rPr>
              <a:t>in Therapie und Unterricht</a:t>
            </a:r>
            <a:endParaRPr lang="de-DE" dirty="0">
              <a:solidFill>
                <a:srgbClr val="0A6496"/>
              </a:solidFill>
            </a:endParaRP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17</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Tree>
    <p:extLst>
      <p:ext uri="{BB962C8B-B14F-4D97-AF65-F5344CB8AC3E}">
        <p14:creationId xmlns:p14="http://schemas.microsoft.com/office/powerpoint/2010/main" val="3817724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cs typeface="Calibri"/>
              </a:rPr>
              <a:t>Ziele und Inhalte</a:t>
            </a:r>
            <a:endParaRPr lang="de-DE" dirty="0"/>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r>
              <a:rPr lang="de-DE" dirty="0"/>
              <a:t>Adaptive Förderkonzepte kennenlernen und reflektieren</a:t>
            </a:r>
          </a:p>
          <a:p>
            <a:r>
              <a:rPr lang="de-DE" dirty="0"/>
              <a:t>Eine internationale Perspektive kennenlernen</a:t>
            </a:r>
          </a:p>
          <a:p>
            <a:r>
              <a:rPr lang="de-DE" dirty="0"/>
              <a:t>Die Förderung von Kindern mit Schwierigkeiten beim Rechnen-Lernen als Aufgabe der Schule erkennen</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18</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Tree>
    <p:extLst>
      <p:ext uri="{BB962C8B-B14F-4D97-AF65-F5344CB8AC3E}">
        <p14:creationId xmlns:p14="http://schemas.microsoft.com/office/powerpoint/2010/main" val="2127449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3">
            <a:extLst>
              <a:ext uri="{FF2B5EF4-FFF2-40B4-BE49-F238E27FC236}">
                <a16:creationId xmlns:a16="http://schemas.microsoft.com/office/drawing/2014/main" id="{7FAC5377-038B-4993-BCF2-40504AB867A1}"/>
              </a:ext>
            </a:extLst>
          </p:cNvPr>
          <p:cNvPicPr>
            <a:picLocks noChangeAspect="1"/>
          </p:cNvPicPr>
          <p:nvPr/>
        </p:nvPicPr>
        <p:blipFill>
          <a:blip r:embed="rId3">
            <a:clrChange>
              <a:clrFrom>
                <a:srgbClr val="000000">
                  <a:alpha val="0"/>
                </a:srgbClr>
              </a:clrFrom>
              <a:clrTo>
                <a:srgbClr val="000000">
                  <a:alpha val="0"/>
                </a:srgbClr>
              </a:clrTo>
            </a:clrChange>
          </a:blip>
          <a:stretch/>
        </p:blipFill>
        <p:spPr bwMode="auto">
          <a:xfrm>
            <a:off x="10398986" y="260648"/>
            <a:ext cx="1573598" cy="432048"/>
          </a:xfrm>
          <a:prstGeom prst="rect">
            <a:avLst/>
          </a:prstGeom>
          <a:solidFill>
            <a:srgbClr val="F2F2F2"/>
          </a:solidFill>
        </p:spPr>
      </p:pic>
      <p:sp>
        <p:nvSpPr>
          <p:cNvPr id="9" name="Titel 1">
            <a:extLst>
              <a:ext uri="{FF2B5EF4-FFF2-40B4-BE49-F238E27FC236}">
                <a16:creationId xmlns:a16="http://schemas.microsoft.com/office/drawing/2014/main" id="{27A3449F-B031-430C-9BBA-D2F16C9138BA}"/>
              </a:ext>
            </a:extLst>
          </p:cNvPr>
          <p:cNvSpPr txBox="1">
            <a:spLocks/>
          </p:cNvSpPr>
          <p:nvPr/>
        </p:nvSpPr>
        <p:spPr bwMode="auto">
          <a:xfrm>
            <a:off x="300038" y="1268412"/>
            <a:ext cx="5976000" cy="3656515"/>
          </a:xfrm>
          <a:prstGeom prst="rect">
            <a:avLst/>
          </a:prstGeom>
        </p:spPr>
        <p:txBody>
          <a:bodyPr vert="horz" lIns="0" tIns="0" rIns="0" bIns="0" rtlCol="0" anchor="t" anchorCtr="0">
            <a:noAutofit/>
          </a:bodyPr>
          <a:lstStyle>
            <a:lvl1pPr algn="l" defTabSz="914400">
              <a:lnSpc>
                <a:spcPct val="90000"/>
              </a:lnSpc>
              <a:spcBef>
                <a:spcPts val="0"/>
              </a:spcBef>
              <a:buNone/>
              <a:defRPr sz="4000" b="1">
                <a:solidFill>
                  <a:schemeClr val="tx1"/>
                </a:solidFill>
                <a:latin typeface="+mj-lt"/>
                <a:ea typeface="+mj-ea"/>
                <a:cs typeface="+mj-cs"/>
              </a:defRPr>
            </a:lvl1pPr>
          </a:lstStyle>
          <a:p>
            <a:r>
              <a:rPr lang="de-DE" sz="3600">
                <a:cs typeface="Calibri"/>
              </a:rPr>
              <a:t>Diagnose- </a:t>
            </a:r>
            <a:r>
              <a:rPr lang="de-DE" sz="3600" dirty="0">
                <a:cs typeface="Calibri"/>
              </a:rPr>
              <a:t>und Beratungs-kompetenz im Umgang                       mit Rechenschwierigkeiten           aus interdisziplinärer Sicht</a:t>
            </a:r>
            <a:br>
              <a:rPr lang="de-DE" sz="3600" dirty="0">
                <a:cs typeface="Calibri"/>
              </a:rPr>
            </a:br>
            <a:r>
              <a:rPr lang="de-DE" sz="3600" dirty="0">
                <a:cs typeface="Calibri"/>
              </a:rPr>
              <a:t> </a:t>
            </a:r>
            <a:br>
              <a:rPr lang="de-DE" sz="3600" dirty="0">
                <a:cs typeface="Calibri"/>
              </a:rPr>
            </a:br>
            <a:br>
              <a:rPr lang="de-DE" sz="3600" dirty="0">
                <a:cs typeface="Calibri"/>
              </a:rPr>
            </a:br>
            <a:r>
              <a:rPr lang="de-DE" sz="3200" b="0" dirty="0">
                <a:cs typeface="Calibri"/>
              </a:rPr>
              <a:t>Tag 3: Förderung </a:t>
            </a:r>
            <a:endParaRPr lang="de-DE" sz="3200" dirty="0"/>
          </a:p>
        </p:txBody>
      </p:sp>
      <p:sp>
        <p:nvSpPr>
          <p:cNvPr id="10" name="Untertitel 2">
            <a:extLst>
              <a:ext uri="{FF2B5EF4-FFF2-40B4-BE49-F238E27FC236}">
                <a16:creationId xmlns:a16="http://schemas.microsoft.com/office/drawing/2014/main" id="{CC3CE45C-DC2B-49D2-A5FD-6DE89E61580B}"/>
              </a:ext>
            </a:extLst>
          </p:cNvPr>
          <p:cNvSpPr txBox="1">
            <a:spLocks/>
          </p:cNvSpPr>
          <p:nvPr/>
        </p:nvSpPr>
        <p:spPr bwMode="auto">
          <a:xfrm>
            <a:off x="300037" y="5208436"/>
            <a:ext cx="5975351" cy="1396536"/>
          </a:xfrm>
          <a:prstGeom prst="rect">
            <a:avLst/>
          </a:prstGeom>
        </p:spPr>
        <p:txBody>
          <a:bodyPr vert="horz" lIns="0" tIns="0" rIns="0" bIns="0" rtlCol="0" anchor="t" anchorCtr="0">
            <a:noAutofit/>
          </a:bodyPr>
          <a:lstStyle>
            <a:lvl1pPr marL="176213" indent="-176213" algn="l" defTabSz="914400">
              <a:lnSpc>
                <a:spcPct val="150000"/>
              </a:lnSpc>
              <a:spcBef>
                <a:spcPts val="0"/>
              </a:spcBef>
              <a:buFont typeface="Arial"/>
              <a:buChar char="•"/>
              <a:defRPr sz="2000">
                <a:solidFill>
                  <a:schemeClr val="tx1"/>
                </a:solidFill>
                <a:latin typeface="+mn-lt"/>
                <a:ea typeface="+mn-ea"/>
                <a:cs typeface="+mn-cs"/>
              </a:defRPr>
            </a:lvl1pPr>
            <a:lvl2pPr marL="358775" indent="-182563" algn="l" defTabSz="914400">
              <a:lnSpc>
                <a:spcPct val="150000"/>
              </a:lnSpc>
              <a:spcBef>
                <a:spcPts val="0"/>
              </a:spcBef>
              <a:buFont typeface="Arial"/>
              <a:buChar char="•"/>
              <a:defRPr sz="2000">
                <a:solidFill>
                  <a:schemeClr val="tx1"/>
                </a:solidFill>
                <a:latin typeface="+mn-lt"/>
                <a:ea typeface="+mn-ea"/>
                <a:cs typeface="+mn-cs"/>
              </a:defRPr>
            </a:lvl2pPr>
            <a:lvl3pPr marL="534988" indent="-176213" algn="l" defTabSz="914400">
              <a:lnSpc>
                <a:spcPct val="150000"/>
              </a:lnSpc>
              <a:spcBef>
                <a:spcPts val="0"/>
              </a:spcBef>
              <a:buFont typeface="Arial"/>
              <a:buChar char="•"/>
              <a:defRPr sz="2000">
                <a:solidFill>
                  <a:schemeClr val="tx1"/>
                </a:solidFill>
                <a:latin typeface="+mn-lt"/>
                <a:ea typeface="+mn-ea"/>
                <a:cs typeface="+mn-cs"/>
              </a:defRPr>
            </a:lvl3pPr>
            <a:lvl4pPr marL="717550" indent="-182563" algn="l" defTabSz="914400">
              <a:lnSpc>
                <a:spcPct val="150000"/>
              </a:lnSpc>
              <a:spcBef>
                <a:spcPts val="0"/>
              </a:spcBef>
              <a:buFont typeface="Arial"/>
              <a:buChar char="•"/>
              <a:defRPr sz="2000">
                <a:solidFill>
                  <a:schemeClr val="tx1"/>
                </a:solidFill>
                <a:latin typeface="+mn-lt"/>
                <a:ea typeface="+mn-ea"/>
                <a:cs typeface="+mn-cs"/>
              </a:defRPr>
            </a:lvl4pPr>
            <a:lvl5pPr marL="893763" indent="-176213" algn="l" defTabSz="914400">
              <a:lnSpc>
                <a:spcPct val="150000"/>
              </a:lnSpc>
              <a:spcBef>
                <a:spcPts val="0"/>
              </a:spcBef>
              <a:buFont typeface="Arial"/>
              <a:buChar char="•"/>
              <a:defRPr sz="20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pPr>
            <a:endParaRPr lang="de-DE" sz="1500" dirty="0"/>
          </a:p>
          <a:p>
            <a:pPr marL="0" indent="0">
              <a:buNone/>
            </a:pPr>
            <a:r>
              <a:rPr lang="de-DE" sz="1500" dirty="0"/>
              <a:t>Vorname Nachname		Vorname Nachname </a:t>
            </a:r>
          </a:p>
          <a:p>
            <a:pPr marL="0" indent="0">
              <a:buNone/>
            </a:pPr>
            <a:r>
              <a:rPr lang="de-DE" sz="1500" dirty="0"/>
              <a:t>Fakultät			Fakultät</a:t>
            </a:r>
          </a:p>
        </p:txBody>
      </p:sp>
      <p:grpSp>
        <p:nvGrpSpPr>
          <p:cNvPr id="12" name="Gruppieren 11"/>
          <p:cNvGrpSpPr/>
          <p:nvPr/>
        </p:nvGrpSpPr>
        <p:grpSpPr>
          <a:xfrm>
            <a:off x="6575425" y="5906704"/>
            <a:ext cx="5531375" cy="832048"/>
            <a:chOff x="6575425" y="5906704"/>
            <a:chExt cx="5531375" cy="832048"/>
          </a:xfrm>
        </p:grpSpPr>
        <p:sp>
          <p:nvSpPr>
            <p:cNvPr id="13" name="Textfeld 12"/>
            <p:cNvSpPr txBox="1"/>
            <p:nvPr/>
          </p:nvSpPr>
          <p:spPr>
            <a:xfrm>
              <a:off x="6575425" y="5906704"/>
              <a:ext cx="5531375" cy="832047"/>
            </a:xfrm>
            <a:prstGeom prst="rect">
              <a:avLst/>
            </a:prstGeom>
            <a:solidFill>
              <a:schemeClr val="bg1"/>
            </a:solidFill>
          </p:spPr>
          <p:txBody>
            <a:bodyPr wrap="square" rtlCol="0">
              <a:spAutoFit/>
            </a:bodyPr>
            <a:lstStyle/>
            <a:p>
              <a:pPr algn="l"/>
              <a:endParaRPr lang="de-DE" sz="1500" dirty="0" err="1"/>
            </a:p>
          </p:txBody>
        </p:sp>
        <p:sp>
          <p:nvSpPr>
            <p:cNvPr id="14" name="Rechteck 13"/>
            <p:cNvSpPr/>
            <p:nvPr/>
          </p:nvSpPr>
          <p:spPr>
            <a:xfrm>
              <a:off x="6575425" y="6020944"/>
              <a:ext cx="4489127" cy="717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de-DE" sz="700" dirty="0">
                  <a:solidFill>
                    <a:schemeClr val="tx1"/>
                  </a:solidFill>
                  <a:latin typeface="Arial" panose="020B0604020202020204" pitchFamily="34" charset="0"/>
                  <a:ea typeface="Calibri" panose="020F0502020204030204" pitchFamily="34" charset="0"/>
                </a:rPr>
                <a:t>Bi</a:t>
              </a:r>
              <a:r>
                <a:rPr lang="de-DE" sz="700" baseline="30000" dirty="0">
                  <a:solidFill>
                    <a:schemeClr val="tx1"/>
                  </a:solidFill>
                  <a:latin typeface="Arial" panose="020B0604020202020204" pitchFamily="34" charset="0"/>
                  <a:ea typeface="Calibri" panose="020F0502020204030204" pitchFamily="34" charset="0"/>
                </a:rPr>
                <a:t>professional</a:t>
              </a:r>
              <a:r>
                <a:rPr lang="de-DE" sz="700" dirty="0">
                  <a:solidFill>
                    <a:schemeClr val="tx1"/>
                  </a:solidFill>
                  <a:latin typeface="Arial" panose="020B0604020202020204" pitchFamily="34" charset="0"/>
                  <a:ea typeface="Calibri" panose="020F0502020204030204" pitchFamily="34" charset="0"/>
                </a:rPr>
                <a:t> wird im Rahmen der gemeinsamen „Qualitätsoffensive Lehrerbildung“ von</a:t>
              </a:r>
            </a:p>
            <a:p>
              <a:pPr algn="just">
                <a:spcAft>
                  <a:spcPts val="0"/>
                </a:spcAft>
              </a:pPr>
              <a:r>
                <a:rPr lang="de-DE" sz="700" dirty="0">
                  <a:solidFill>
                    <a:schemeClr val="tx1"/>
                  </a:solidFill>
                  <a:latin typeface="Arial" panose="020B0604020202020204" pitchFamily="34" charset="0"/>
                  <a:ea typeface="Calibri" panose="020F0502020204030204" pitchFamily="34" charset="0"/>
                </a:rPr>
                <a:t>Bund und Ländern aus Mitteln des Bundesministeriums </a:t>
              </a:r>
              <a:r>
                <a:rPr lang="de-DE" sz="700" dirty="0">
                  <a:solidFill>
                    <a:schemeClr val="tx1"/>
                  </a:solidFill>
                  <a:latin typeface="Arial" panose="020B0604020202020204" pitchFamily="34" charset="0"/>
                  <a:ea typeface="Calibri" panose="020F0502020204030204" pitchFamily="34" charset="0"/>
                  <a:cs typeface="Times New Roman" panose="02020603050405020304" pitchFamily="18" charset="0"/>
                </a:rPr>
                <a:t>für Bildung und Forschung </a:t>
              </a:r>
            </a:p>
            <a:p>
              <a:pPr algn="just">
                <a:spcAft>
                  <a:spcPts val="0"/>
                </a:spcAft>
              </a:pPr>
              <a:r>
                <a:rPr lang="de-DE" sz="700" dirty="0">
                  <a:solidFill>
                    <a:schemeClr val="tx1"/>
                  </a:solidFill>
                  <a:ea typeface="Calibri" panose="020F0502020204030204" pitchFamily="34" charset="0"/>
                  <a:cs typeface="Times New Roman" panose="02020603050405020304" pitchFamily="18" charset="0"/>
                </a:rPr>
                <a:t>gefördert (Förderkennzeichen: </a:t>
              </a:r>
              <a:r>
                <a:rPr lang="de-DE" sz="700" dirty="0">
                  <a:solidFill>
                    <a:schemeClr val="tx1"/>
                  </a:solidFill>
                </a:rPr>
                <a:t>01JA1908</a:t>
              </a:r>
              <a:r>
                <a:rPr lang="de-DE" sz="700" dirty="0">
                  <a:solidFill>
                    <a:schemeClr val="tx1"/>
                  </a:solidFill>
                  <a:ea typeface="Calibri" panose="020F0502020204030204" pitchFamily="34" charset="0"/>
                  <a:cs typeface="Times New Roman" panose="02020603050405020304" pitchFamily="18" charset="0"/>
                </a:rPr>
                <a:t>).</a:t>
              </a:r>
            </a:p>
          </p:txBody>
        </p:sp>
        <p:pic>
          <p:nvPicPr>
            <p:cNvPr id="15" name="Grafik 14">
              <a:extLst>
                <a:ext uri="{FF2B5EF4-FFF2-40B4-BE49-F238E27FC236}">
                  <a16:creationId xmlns:a16="http://schemas.microsoft.com/office/drawing/2014/main" id="{D479D594-2888-3445-B9AB-253107C704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2800" y="6021288"/>
              <a:ext cx="1044000" cy="717463"/>
            </a:xfrm>
            <a:prstGeom prst="rect">
              <a:avLst/>
            </a:prstGeom>
          </p:spPr>
        </p:pic>
      </p:grpSp>
      <p:pic>
        <p:nvPicPr>
          <p:cNvPr id="11" name="Bildplatzhalter 10">
            <a:extLst>
              <a:ext uri="{FF2B5EF4-FFF2-40B4-BE49-F238E27FC236}">
                <a16:creationId xmlns:a16="http://schemas.microsoft.com/office/drawing/2014/main" id="{A51C4776-9C54-42BC-B8B9-8B5A92D45055}"/>
              </a:ext>
            </a:extLst>
          </p:cNvPr>
          <p:cNvPicPr>
            <a:picLocks/>
          </p:cNvPicPr>
          <p:nvPr/>
        </p:nvPicPr>
        <p:blipFill>
          <a:blip r:embed="rId5"/>
          <a:stretch>
            <a:fillRect/>
          </a:stretch>
        </p:blipFill>
        <p:spPr>
          <a:xfrm>
            <a:off x="6924514" y="1565977"/>
            <a:ext cx="4644094" cy="3922403"/>
          </a:xfrm>
          <a:prstGeom prst="rect">
            <a:avLst/>
          </a:prstGeom>
        </p:spPr>
      </p:pic>
      <p:sp>
        <p:nvSpPr>
          <p:cNvPr id="2" name="Textfeld 1">
            <a:extLst>
              <a:ext uri="{FF2B5EF4-FFF2-40B4-BE49-F238E27FC236}">
                <a16:creationId xmlns:a16="http://schemas.microsoft.com/office/drawing/2014/main" id="{CE492ED1-5BEC-497E-BC17-9CD901FF87E5}"/>
              </a:ext>
            </a:extLst>
          </p:cNvPr>
          <p:cNvSpPr txBox="1"/>
          <p:nvPr/>
        </p:nvSpPr>
        <p:spPr bwMode="auto">
          <a:xfrm>
            <a:off x="10272464" y="5445224"/>
            <a:ext cx="1412721" cy="215444"/>
          </a:xfrm>
          <a:prstGeom prst="rect">
            <a:avLst/>
          </a:prstGeom>
          <a:noFill/>
        </p:spPr>
        <p:txBody>
          <a:bodyPr wrap="square" rtlCol="0">
            <a:spAutoFit/>
          </a:bodyPr>
          <a:lstStyle/>
          <a:p>
            <a:r>
              <a:rPr lang="de-DE" sz="800" dirty="0"/>
              <a:t>Foto: Julia Streit-Lehmann</a:t>
            </a:r>
          </a:p>
        </p:txBody>
      </p:sp>
    </p:spTree>
    <p:extLst>
      <p:ext uri="{BB962C8B-B14F-4D97-AF65-F5344CB8AC3E}">
        <p14:creationId xmlns:p14="http://schemas.microsoft.com/office/powerpoint/2010/main" val="1087164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cs typeface="Calibri"/>
              </a:rPr>
              <a:t>Fördersettings bei Rechenschwierigkeiten</a:t>
            </a:r>
            <a:endParaRPr lang="de-DE" dirty="0"/>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19</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graphicFrame>
        <p:nvGraphicFramePr>
          <p:cNvPr id="4" name="Tabelle 3"/>
          <p:cNvGraphicFramePr>
            <a:graphicFrameLocks noGrp="1"/>
          </p:cNvGraphicFramePr>
          <p:nvPr>
            <p:extLst>
              <p:ext uri="{D42A27DB-BD31-4B8C-83A1-F6EECF244321}">
                <p14:modId xmlns:p14="http://schemas.microsoft.com/office/powerpoint/2010/main" val="2696722848"/>
              </p:ext>
            </p:extLst>
          </p:nvPr>
        </p:nvGraphicFramePr>
        <p:xfrm>
          <a:off x="1551646" y="2348880"/>
          <a:ext cx="9088708" cy="2447786"/>
        </p:xfrm>
        <a:graphic>
          <a:graphicData uri="http://schemas.openxmlformats.org/drawingml/2006/table">
            <a:tbl>
              <a:tblPr firstRow="1" bandRow="1">
                <a:tableStyleId>{5C22544A-7EE6-4342-B048-85BDC9FD1C3A}</a:tableStyleId>
              </a:tblPr>
              <a:tblGrid>
                <a:gridCol w="4544354">
                  <a:extLst>
                    <a:ext uri="{9D8B030D-6E8A-4147-A177-3AD203B41FA5}">
                      <a16:colId xmlns:a16="http://schemas.microsoft.com/office/drawing/2014/main" val="20000"/>
                    </a:ext>
                  </a:extLst>
                </a:gridCol>
                <a:gridCol w="4544354">
                  <a:extLst>
                    <a:ext uri="{9D8B030D-6E8A-4147-A177-3AD203B41FA5}">
                      <a16:colId xmlns:a16="http://schemas.microsoft.com/office/drawing/2014/main" val="20001"/>
                    </a:ext>
                  </a:extLst>
                </a:gridCol>
              </a:tblGrid>
              <a:tr h="370840">
                <a:tc>
                  <a:txBody>
                    <a:bodyPr/>
                    <a:lstStyle/>
                    <a:p>
                      <a:r>
                        <a:rPr lang="de-DE" sz="2000" dirty="0"/>
                        <a:t>Inklusive Settings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A6496"/>
                    </a:solidFill>
                  </a:tcPr>
                </a:tc>
                <a:tc>
                  <a:txBody>
                    <a:bodyPr/>
                    <a:lstStyle/>
                    <a:p>
                      <a:r>
                        <a:rPr lang="de-DE" sz="2000" dirty="0"/>
                        <a:t>Exklusive Settings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A6496"/>
                    </a:solidFill>
                  </a:tcPr>
                </a:tc>
                <a:extLst>
                  <a:ext uri="{0D108BD9-81ED-4DB2-BD59-A6C34878D82A}">
                    <a16:rowId xmlns:a16="http://schemas.microsoft.com/office/drawing/2014/main" val="10000"/>
                  </a:ext>
                </a:extLst>
              </a:tr>
              <a:tr h="1655306">
                <a:tc>
                  <a:txBody>
                    <a:bodyPr/>
                    <a:lstStyle/>
                    <a:p>
                      <a:r>
                        <a:rPr lang="de-DE" sz="2000" dirty="0"/>
                        <a:t>Schulen des gemeinsamen Lernens</a:t>
                      </a:r>
                    </a:p>
                    <a:p>
                      <a:r>
                        <a:rPr lang="de-DE" sz="2000" dirty="0"/>
                        <a:t>Zieldifferenzierter Unterricht</a:t>
                      </a:r>
                    </a:p>
                    <a:p>
                      <a:r>
                        <a:rPr lang="de-DE" sz="2000" dirty="0"/>
                        <a:t>Natürliche Differenzierung</a:t>
                      </a:r>
                    </a:p>
                    <a:p>
                      <a:r>
                        <a:rPr lang="de-DE" sz="2000"/>
                        <a:t>Regelschulen</a:t>
                      </a:r>
                      <a:endParaRPr lang="de-DE"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A6496">
                        <a:alpha val="30196"/>
                      </a:srgbClr>
                    </a:solidFill>
                  </a:tcPr>
                </a:tc>
                <a:tc>
                  <a:txBody>
                    <a:bodyPr/>
                    <a:lstStyle/>
                    <a:p>
                      <a:r>
                        <a:rPr lang="de-DE" sz="2000" dirty="0"/>
                        <a:t>Förderschulen</a:t>
                      </a:r>
                    </a:p>
                    <a:p>
                      <a:r>
                        <a:rPr lang="de-DE" sz="2000" dirty="0"/>
                        <a:t>Förderunterricht an Regelschulen</a:t>
                      </a:r>
                    </a:p>
                    <a:p>
                      <a:r>
                        <a:rPr lang="de-DE" sz="2000" dirty="0"/>
                        <a:t>Beratungsstellen</a:t>
                      </a:r>
                    </a:p>
                    <a:p>
                      <a:r>
                        <a:rPr lang="de-DE" sz="2000" dirty="0"/>
                        <a:t>Lerntherapeut*innen</a:t>
                      </a:r>
                    </a:p>
                    <a:p>
                      <a:r>
                        <a:rPr lang="de-DE" sz="2000" dirty="0"/>
                        <a:t>Nachhilfe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A6496">
                        <a:alpha val="30196"/>
                      </a:srgbClr>
                    </a:solidFill>
                  </a:tcPr>
                </a:tc>
                <a:extLst>
                  <a:ext uri="{0D108BD9-81ED-4DB2-BD59-A6C34878D82A}">
                    <a16:rowId xmlns:a16="http://schemas.microsoft.com/office/drawing/2014/main" val="10001"/>
                  </a:ext>
                </a:extLst>
              </a:tr>
              <a:tr h="370840">
                <a:tc>
                  <a:txBody>
                    <a:bodyPr/>
                    <a:lstStyle/>
                    <a:p>
                      <a:r>
                        <a:rPr lang="de-DE" sz="2000" dirty="0">
                          <a:sym typeface="Wingdings" panose="05000000000000000000" pitchFamily="2" charset="2"/>
                        </a:rPr>
                        <a:t> </a:t>
                      </a:r>
                      <a:r>
                        <a:rPr lang="de-DE" sz="2000" dirty="0"/>
                        <a:t>Förderung und</a:t>
                      </a:r>
                      <a:r>
                        <a:rPr lang="de-DE" sz="2000" baseline="0" dirty="0"/>
                        <a:t> Prävention</a:t>
                      </a:r>
                      <a:endParaRPr lang="de-DE"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A6496">
                        <a:alpha val="30196"/>
                      </a:srgbClr>
                    </a:solidFill>
                  </a:tcPr>
                </a:tc>
                <a:tc>
                  <a:txBody>
                    <a:bodyPr/>
                    <a:lstStyle/>
                    <a:p>
                      <a:r>
                        <a:rPr lang="de-DE" sz="2000" dirty="0">
                          <a:sym typeface="Wingdings" panose="05000000000000000000" pitchFamily="2" charset="2"/>
                        </a:rPr>
                        <a:t> </a:t>
                      </a:r>
                      <a:r>
                        <a:rPr lang="de-DE" sz="2000" dirty="0"/>
                        <a:t>Förderung und Therapie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A6496">
                        <a:alpha val="30196"/>
                      </a:srgb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66507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altLang="de-DE" dirty="0">
                <a:cs typeface="Calibri" panose="020F0502020204030204" pitchFamily="34" charset="0"/>
              </a:rPr>
              <a:t>Ein Blick nach Australien ... </a:t>
            </a:r>
            <a:r>
              <a:rPr lang="de-DE" altLang="de-DE" sz="1600" b="0" dirty="0">
                <a:cs typeface="Calibri" panose="020F0502020204030204" pitchFamily="34" charset="0"/>
              </a:rPr>
              <a:t>(</a:t>
            </a:r>
            <a:r>
              <a:rPr lang="en-US" sz="1600" b="0" dirty="0"/>
              <a:t>Gervasoni, 2015, S. 8–9)</a:t>
            </a:r>
            <a:endParaRPr lang="de-DE" b="0" dirty="0"/>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a:xfrm>
            <a:off x="300037" y="2241550"/>
            <a:ext cx="11484595" cy="3995738"/>
          </a:xfrm>
        </p:spPr>
        <p:txBody>
          <a:bodyPr/>
          <a:lstStyle/>
          <a:p>
            <a:pPr marL="0" indent="0">
              <a:buNone/>
            </a:pPr>
            <a:r>
              <a:rPr lang="en-US" dirty="0"/>
              <a:t>“The Extending Mathematical Understanding (EMU) approach responds to the fact that not all children </a:t>
            </a:r>
            <a:r>
              <a:rPr lang="en-US" dirty="0">
                <a:solidFill>
                  <a:srgbClr val="0A6496"/>
                </a:solidFill>
              </a:rPr>
              <a:t>thrive</a:t>
            </a:r>
            <a:r>
              <a:rPr lang="en-US" dirty="0"/>
              <a:t> when learning mathematics at school …”</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20</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
        <p:nvSpPr>
          <p:cNvPr id="4" name="Rechteck 3"/>
          <p:cNvSpPr/>
          <p:nvPr/>
        </p:nvSpPr>
        <p:spPr bwMode="auto">
          <a:xfrm>
            <a:off x="335360" y="3312691"/>
            <a:ext cx="2016224" cy="2918019"/>
          </a:xfrm>
          <a:prstGeom prst="rect">
            <a:avLst/>
          </a:prstGeom>
          <a:solidFill>
            <a:srgbClr val="0A649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i="1" dirty="0" err="1">
                <a:solidFill>
                  <a:schemeClr val="tx1"/>
                </a:solidFill>
              </a:rPr>
              <a:t>To</a:t>
            </a:r>
            <a:r>
              <a:rPr lang="de-DE" i="1" dirty="0">
                <a:solidFill>
                  <a:schemeClr val="tx1"/>
                </a:solidFill>
              </a:rPr>
              <a:t> </a:t>
            </a:r>
            <a:r>
              <a:rPr lang="de-DE" b="1" i="1" dirty="0" err="1">
                <a:solidFill>
                  <a:schemeClr val="tx1"/>
                </a:solidFill>
              </a:rPr>
              <a:t>thrive</a:t>
            </a:r>
            <a:endParaRPr lang="de-DE" b="1" i="1" dirty="0">
              <a:solidFill>
                <a:schemeClr val="tx1"/>
              </a:solidFill>
            </a:endParaRPr>
          </a:p>
          <a:p>
            <a:r>
              <a:rPr lang="de-DE" i="1" dirty="0">
                <a:solidFill>
                  <a:schemeClr val="tx1"/>
                </a:solidFill>
              </a:rPr>
              <a:t>Gedeihen</a:t>
            </a:r>
          </a:p>
          <a:p>
            <a:r>
              <a:rPr lang="de-DE" i="1" dirty="0">
                <a:solidFill>
                  <a:schemeClr val="tx1"/>
                </a:solidFill>
              </a:rPr>
              <a:t>Erfolg haben</a:t>
            </a:r>
          </a:p>
          <a:p>
            <a:r>
              <a:rPr lang="de-DE" i="1" dirty="0">
                <a:solidFill>
                  <a:schemeClr val="tx1"/>
                </a:solidFill>
              </a:rPr>
              <a:t>Wachsen und gedeihen</a:t>
            </a:r>
          </a:p>
          <a:p>
            <a:endParaRPr lang="de-DE" i="1" dirty="0">
              <a:solidFill>
                <a:schemeClr val="tx1"/>
              </a:solidFill>
            </a:endParaRPr>
          </a:p>
          <a:p>
            <a:r>
              <a:rPr lang="de-DE" i="1" dirty="0" err="1">
                <a:solidFill>
                  <a:schemeClr val="tx1"/>
                </a:solidFill>
              </a:rPr>
              <a:t>To</a:t>
            </a:r>
            <a:r>
              <a:rPr lang="de-DE" i="1" dirty="0">
                <a:solidFill>
                  <a:schemeClr val="tx1"/>
                </a:solidFill>
              </a:rPr>
              <a:t> </a:t>
            </a:r>
            <a:r>
              <a:rPr lang="de-DE" b="1" i="1" dirty="0" err="1">
                <a:solidFill>
                  <a:schemeClr val="tx1"/>
                </a:solidFill>
              </a:rPr>
              <a:t>thrive</a:t>
            </a:r>
            <a:r>
              <a:rPr lang="de-DE" i="1" dirty="0">
                <a:solidFill>
                  <a:schemeClr val="tx1"/>
                </a:solidFill>
              </a:rPr>
              <a:t> on </a:t>
            </a:r>
            <a:r>
              <a:rPr lang="de-DE" i="1" dirty="0" err="1">
                <a:solidFill>
                  <a:schemeClr val="tx1"/>
                </a:solidFill>
              </a:rPr>
              <a:t>sth</a:t>
            </a:r>
            <a:r>
              <a:rPr lang="de-DE" i="1" dirty="0">
                <a:solidFill>
                  <a:schemeClr val="tx1"/>
                </a:solidFill>
              </a:rPr>
              <a:t>. </a:t>
            </a:r>
          </a:p>
          <a:p>
            <a:r>
              <a:rPr lang="de-DE" i="1" dirty="0">
                <a:solidFill>
                  <a:schemeClr val="tx1"/>
                </a:solidFill>
              </a:rPr>
              <a:t>Mit etwas zur vollen Entfaltung kommen</a:t>
            </a:r>
          </a:p>
        </p:txBody>
      </p:sp>
    </p:spTree>
    <p:extLst>
      <p:ext uri="{BB962C8B-B14F-4D97-AF65-F5344CB8AC3E}">
        <p14:creationId xmlns:p14="http://schemas.microsoft.com/office/powerpoint/2010/main" val="198673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altLang="de-DE" dirty="0">
                <a:cs typeface="Calibri" panose="020F0502020204030204" pitchFamily="34" charset="0"/>
              </a:rPr>
              <a:t>Das australische EMU-Programm </a:t>
            </a:r>
            <a:r>
              <a:rPr lang="de-DE" altLang="de-DE" sz="1600" b="0" dirty="0">
                <a:cs typeface="Calibri" panose="020F0502020204030204" pitchFamily="34" charset="0"/>
              </a:rPr>
              <a:t>(</a:t>
            </a:r>
            <a:r>
              <a:rPr lang="en-US" sz="1600" b="0" dirty="0"/>
              <a:t>Gervasoni, 2015)</a:t>
            </a:r>
            <a:endParaRPr lang="de-DE" sz="1600" dirty="0"/>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a:xfrm>
            <a:off x="300037" y="2241550"/>
            <a:ext cx="11232567" cy="3995738"/>
          </a:xfrm>
        </p:spPr>
        <p:txBody>
          <a:bodyPr/>
          <a:lstStyle/>
          <a:p>
            <a:r>
              <a:rPr lang="de-DE" dirty="0"/>
              <a:t>zielt auf die Prävention von Rechenschwierigkeiten durch gezielte Diagnostik und Förderung am Schulanfang.</a:t>
            </a:r>
          </a:p>
          <a:p>
            <a:r>
              <a:rPr lang="de-DE" dirty="0"/>
              <a:t>basiert auf der Erkenntnis, dass in mangelnden Vorläuferfähigkeiten am Schulanfang eine mögliche Ursache für die Entwicklung einer Rechenschwäche liegen kann.</a:t>
            </a:r>
          </a:p>
          <a:p>
            <a:r>
              <a:rPr lang="de-DE" dirty="0"/>
              <a:t>bildet Lehrkräfte für einen gezielten mathematischen Förderunterricht aus und bietet dabei Unterstützung auf drei Ebenen.</a:t>
            </a:r>
          </a:p>
          <a:p>
            <a:endParaRPr lang="de-DE" dirty="0"/>
          </a:p>
          <a:p>
            <a:endParaRPr lang="de-DE" dirty="0"/>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21</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Tree>
    <p:extLst>
      <p:ext uri="{BB962C8B-B14F-4D97-AF65-F5344CB8AC3E}">
        <p14:creationId xmlns:p14="http://schemas.microsoft.com/office/powerpoint/2010/main" val="113821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altLang="de-DE" dirty="0">
                <a:cs typeface="Calibri" panose="020F0502020204030204" pitchFamily="34" charset="0"/>
              </a:rPr>
              <a:t>Drei Unterstützungslevel des EMU-Programms</a:t>
            </a:r>
            <a:br>
              <a:rPr lang="de-DE" altLang="de-DE" dirty="0">
                <a:cs typeface="Calibri" panose="020F0502020204030204" pitchFamily="34" charset="0"/>
              </a:rPr>
            </a:br>
            <a:endParaRPr lang="de-DE" dirty="0"/>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r>
              <a:rPr lang="de-DE" b="1" dirty="0"/>
              <a:t>Level 1</a:t>
            </a:r>
            <a:r>
              <a:rPr lang="de-DE" dirty="0"/>
              <a:t>: Beratung der Mathematiklehrkraft, Hilfe bei der Entwicklung von individuellen Förderplänen durch einen sog. „EMU </a:t>
            </a:r>
            <a:r>
              <a:rPr lang="de-DE" dirty="0" err="1"/>
              <a:t>specialist</a:t>
            </a:r>
            <a:r>
              <a:rPr lang="de-DE" dirty="0"/>
              <a:t> </a:t>
            </a:r>
            <a:r>
              <a:rPr lang="de-DE" dirty="0" err="1"/>
              <a:t>teacher</a:t>
            </a:r>
            <a:r>
              <a:rPr lang="de-DE" dirty="0"/>
              <a:t>“</a:t>
            </a:r>
          </a:p>
          <a:p>
            <a:r>
              <a:rPr lang="de-DE" b="1" dirty="0"/>
              <a:t>Level 2</a:t>
            </a:r>
            <a:r>
              <a:rPr lang="de-DE" dirty="0"/>
              <a:t>: Beratung der Mathematiklehrkraft und Unterstützung im Unterricht durch einen „EMU </a:t>
            </a:r>
            <a:r>
              <a:rPr lang="de-DE" dirty="0" err="1"/>
              <a:t>specialist</a:t>
            </a:r>
            <a:r>
              <a:rPr lang="de-DE" dirty="0"/>
              <a:t> </a:t>
            </a:r>
            <a:r>
              <a:rPr lang="de-DE" dirty="0" err="1"/>
              <a:t>teacher</a:t>
            </a:r>
            <a:r>
              <a:rPr lang="de-DE" dirty="0"/>
              <a:t>“</a:t>
            </a:r>
          </a:p>
          <a:p>
            <a:r>
              <a:rPr lang="de-DE" b="1" dirty="0"/>
              <a:t>Level 3</a:t>
            </a:r>
            <a:r>
              <a:rPr lang="de-DE" dirty="0"/>
              <a:t>: Kleingruppenförderung in Koordination mit dem Unterricht</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22</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
        <p:nvSpPr>
          <p:cNvPr id="5" name="Textfeld 4">
            <a:extLst>
              <a:ext uri="{FF2B5EF4-FFF2-40B4-BE49-F238E27FC236}">
                <a16:creationId xmlns:a16="http://schemas.microsoft.com/office/drawing/2014/main" id="{D54E0D40-B9A8-455D-A672-A5F57DB685E4}"/>
              </a:ext>
            </a:extLst>
          </p:cNvPr>
          <p:cNvSpPr txBox="1"/>
          <p:nvPr/>
        </p:nvSpPr>
        <p:spPr bwMode="auto">
          <a:xfrm>
            <a:off x="191344" y="1789118"/>
            <a:ext cx="1830116" cy="338554"/>
          </a:xfrm>
          <a:prstGeom prst="rect">
            <a:avLst/>
          </a:prstGeom>
          <a:noFill/>
        </p:spPr>
        <p:txBody>
          <a:bodyPr wrap="square" rtlCol="0">
            <a:spAutoFit/>
          </a:bodyPr>
          <a:lstStyle/>
          <a:p>
            <a:r>
              <a:rPr lang="de-DE" altLang="de-DE" sz="1600" dirty="0">
                <a:cs typeface="Calibri" panose="020F0502020204030204" pitchFamily="34" charset="0"/>
              </a:rPr>
              <a:t>(</a:t>
            </a:r>
            <a:r>
              <a:rPr lang="en-US" sz="1600" dirty="0"/>
              <a:t>Gervasoni, 2015)</a:t>
            </a:r>
            <a:endParaRPr lang="de-DE" sz="1600" dirty="0"/>
          </a:p>
        </p:txBody>
      </p:sp>
    </p:spTree>
    <p:extLst>
      <p:ext uri="{BB962C8B-B14F-4D97-AF65-F5344CB8AC3E}">
        <p14:creationId xmlns:p14="http://schemas.microsoft.com/office/powerpoint/2010/main" val="55885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t>Typischer Aufbau einer EMU-Förderstunde</a:t>
            </a:r>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r>
              <a:rPr lang="de-DE" b="1" dirty="0"/>
              <a:t>Wiederholung</a:t>
            </a:r>
            <a:r>
              <a:rPr lang="de-DE" dirty="0"/>
              <a:t> der Inhalte vom Vortag (2 min)</a:t>
            </a:r>
          </a:p>
          <a:p>
            <a:r>
              <a:rPr lang="de-DE" b="1" dirty="0"/>
              <a:t>Zählübungen und Stellenwertaktivitäten </a:t>
            </a:r>
            <a:r>
              <a:rPr lang="de-DE" dirty="0"/>
              <a:t>(8 min)</a:t>
            </a:r>
          </a:p>
          <a:p>
            <a:r>
              <a:rPr lang="de-DE" b="1" dirty="0"/>
              <a:t>Inhaltlicher Schwerpunkt </a:t>
            </a:r>
            <a:r>
              <a:rPr lang="de-DE" dirty="0"/>
              <a:t>der Förderstunde (15 min)</a:t>
            </a:r>
          </a:p>
          <a:p>
            <a:r>
              <a:rPr lang="de-DE" b="1" dirty="0"/>
              <a:t>Reflexion </a:t>
            </a:r>
            <a:r>
              <a:rPr lang="de-DE" dirty="0"/>
              <a:t>(4 min)</a:t>
            </a:r>
          </a:p>
          <a:p>
            <a:r>
              <a:rPr lang="de-DE" b="1" dirty="0"/>
              <a:t>Hausaufgabe</a:t>
            </a:r>
            <a:r>
              <a:rPr lang="de-DE" dirty="0"/>
              <a:t>, meist in Form eines Spiels oder einer handlungsgebundenen Aktivität (1 min)</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23</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
        <p:nvSpPr>
          <p:cNvPr id="8" name="Textfeld 7">
            <a:extLst>
              <a:ext uri="{FF2B5EF4-FFF2-40B4-BE49-F238E27FC236}">
                <a16:creationId xmlns:a16="http://schemas.microsoft.com/office/drawing/2014/main" id="{D26EABDB-6812-42AB-9BE1-3F65A317FEA7}"/>
              </a:ext>
            </a:extLst>
          </p:cNvPr>
          <p:cNvSpPr txBox="1"/>
          <p:nvPr/>
        </p:nvSpPr>
        <p:spPr bwMode="auto">
          <a:xfrm>
            <a:off x="191344" y="1789118"/>
            <a:ext cx="1830116" cy="338554"/>
          </a:xfrm>
          <a:prstGeom prst="rect">
            <a:avLst/>
          </a:prstGeom>
          <a:noFill/>
        </p:spPr>
        <p:txBody>
          <a:bodyPr wrap="square" rtlCol="0">
            <a:spAutoFit/>
          </a:bodyPr>
          <a:lstStyle/>
          <a:p>
            <a:r>
              <a:rPr lang="de-DE" altLang="de-DE" sz="1600" dirty="0">
                <a:cs typeface="Calibri" panose="020F0502020204030204" pitchFamily="34" charset="0"/>
              </a:rPr>
              <a:t>(</a:t>
            </a:r>
            <a:r>
              <a:rPr lang="en-US" sz="1600" dirty="0"/>
              <a:t>Gervasoni, 2015)</a:t>
            </a:r>
            <a:endParaRPr lang="de-DE" sz="1600" dirty="0"/>
          </a:p>
        </p:txBody>
      </p:sp>
    </p:spTree>
    <p:extLst>
      <p:ext uri="{BB962C8B-B14F-4D97-AF65-F5344CB8AC3E}">
        <p14:creationId xmlns:p14="http://schemas.microsoft.com/office/powerpoint/2010/main" val="2062108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sz="3600" dirty="0"/>
              <a:t>EMU-Paradigma des Mathematiklehrens und -lernens</a:t>
            </a:r>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pPr marL="457200" indent="-457200">
              <a:buFont typeface="+mj-lt"/>
              <a:buAutoNum type="arabicPeriod"/>
            </a:pPr>
            <a:r>
              <a:rPr lang="de-DE" dirty="0"/>
              <a:t>Kinder konstruieren mathematische Konzepte basierend auf ihren (Handlungs-)Erfahrungen.</a:t>
            </a:r>
          </a:p>
          <a:p>
            <a:pPr marL="457200" indent="-457200">
              <a:buFont typeface="+mj-lt"/>
              <a:buAutoNum type="arabicPeriod"/>
            </a:pPr>
            <a:r>
              <a:rPr lang="de-DE" dirty="0"/>
              <a:t>Kinder lernen durch aktive und intensive Beschäftigung mit mathematischen Inhalten.</a:t>
            </a:r>
          </a:p>
          <a:p>
            <a:pPr marL="457200" indent="-457200">
              <a:buFont typeface="+mj-lt"/>
              <a:buAutoNum type="arabicPeriod"/>
            </a:pPr>
            <a:r>
              <a:rPr lang="de-DE" dirty="0"/>
              <a:t>Kinder konstruieren mathematische Konzepte durch Diskutieren, Zuhören, Nachahmen und die Reflexion ihrer mathematischen Erfahrungen.</a:t>
            </a:r>
          </a:p>
          <a:p>
            <a:pPr marL="457200" indent="-457200">
              <a:buFont typeface="+mj-lt"/>
              <a:buAutoNum type="arabicPeriod"/>
            </a:pPr>
            <a:r>
              <a:rPr lang="de-DE" dirty="0"/>
              <a:t>Mathematiklernen erfordert das Eingehen von Risiken (z.B. bei der Ablösung vom zählenden Rechnen), und dies erfordert Selbstvertrauen.</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24</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
        <p:nvSpPr>
          <p:cNvPr id="8" name="Textfeld 7">
            <a:extLst>
              <a:ext uri="{FF2B5EF4-FFF2-40B4-BE49-F238E27FC236}">
                <a16:creationId xmlns:a16="http://schemas.microsoft.com/office/drawing/2014/main" id="{4A8EF8BF-A235-4124-A555-25EED5940474}"/>
              </a:ext>
            </a:extLst>
          </p:cNvPr>
          <p:cNvSpPr txBox="1"/>
          <p:nvPr/>
        </p:nvSpPr>
        <p:spPr bwMode="auto">
          <a:xfrm>
            <a:off x="191344" y="1789118"/>
            <a:ext cx="1830116" cy="338554"/>
          </a:xfrm>
          <a:prstGeom prst="rect">
            <a:avLst/>
          </a:prstGeom>
          <a:noFill/>
        </p:spPr>
        <p:txBody>
          <a:bodyPr wrap="square" rtlCol="0">
            <a:spAutoFit/>
          </a:bodyPr>
          <a:lstStyle/>
          <a:p>
            <a:r>
              <a:rPr lang="de-DE" altLang="de-DE" sz="1600" dirty="0">
                <a:cs typeface="Calibri" panose="020F0502020204030204" pitchFamily="34" charset="0"/>
              </a:rPr>
              <a:t>(</a:t>
            </a:r>
            <a:r>
              <a:rPr lang="en-US" sz="1600" dirty="0"/>
              <a:t>Gervasoni, 2015)</a:t>
            </a:r>
            <a:endParaRPr lang="de-DE" sz="1600" dirty="0"/>
          </a:p>
        </p:txBody>
      </p:sp>
    </p:spTree>
    <p:extLst>
      <p:ext uri="{BB962C8B-B14F-4D97-AF65-F5344CB8AC3E}">
        <p14:creationId xmlns:p14="http://schemas.microsoft.com/office/powerpoint/2010/main" val="95359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solidFill>
                  <a:srgbClr val="FF0000"/>
                </a:solidFill>
              </a:rPr>
              <a:t>PLATZHALTER FOLIE</a:t>
            </a:r>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pPr marL="0" indent="0">
              <a:buNone/>
            </a:pPr>
            <a:r>
              <a:rPr lang="de-DE" b="1" i="1" dirty="0"/>
              <a:t>Hier wurde im Original ein regionales Förderprogramm vorgestellt (siehe nächste Folien). Die Autorinnen halten es nicht für sinnvoll, das regionale Förderprogramm </a:t>
            </a:r>
            <a:r>
              <a:rPr lang="de-DE" b="1" i="1" dirty="0" err="1"/>
              <a:t>PReSch</a:t>
            </a:r>
            <a:r>
              <a:rPr lang="de-DE" b="1" i="1" dirty="0"/>
              <a:t> an anderen Standorten vorzustellen, da es vermutlich nur für Studierende aus Ostwestfalen-Lippe (OWL) interessant ist. Daher können Sie die Folien über </a:t>
            </a:r>
            <a:r>
              <a:rPr lang="de-DE" b="1" i="1" dirty="0" err="1"/>
              <a:t>PReSch</a:t>
            </a:r>
            <a:r>
              <a:rPr lang="de-DE" b="1" i="1" dirty="0"/>
              <a:t> löschen; sie dienen nur als Beispiel. Wenn es in Ihrer Umgebung ein Förderprogramm gibt, über das Studierende informiert sein sollten, ist hier der Platz, Informationen darüber zu präsentieren. </a:t>
            </a:r>
            <a:br>
              <a:rPr lang="de-DE" b="1" i="1" dirty="0"/>
            </a:br>
            <a:endParaRPr lang="de-DE" i="1" dirty="0"/>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25</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Tree>
    <p:extLst>
      <p:ext uri="{BB962C8B-B14F-4D97-AF65-F5344CB8AC3E}">
        <p14:creationId xmlns:p14="http://schemas.microsoft.com/office/powerpoint/2010/main" val="2263088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t>... Blick zurück nach OWL</a:t>
            </a:r>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pPr marL="0" indent="0">
              <a:buNone/>
            </a:pPr>
            <a:r>
              <a:rPr lang="de-DE" b="1" dirty="0" err="1"/>
              <a:t>PReSch</a:t>
            </a:r>
            <a:r>
              <a:rPr lang="de-DE" b="1" dirty="0"/>
              <a:t> – Prävention von Rechenschwierigkeiten </a:t>
            </a:r>
            <a:r>
              <a:rPr lang="de-DE" dirty="0"/>
              <a:t>in Grund- und Förderschulen in der Stadt Bielefeld und im Kreis Gütersloh</a:t>
            </a:r>
          </a:p>
          <a:p>
            <a:r>
              <a:rPr lang="de-DE" dirty="0"/>
              <a:t>Kooperationspartner des Projektes:</a:t>
            </a:r>
          </a:p>
          <a:p>
            <a:pPr lvl="1"/>
            <a:r>
              <a:rPr lang="de-DE" dirty="0"/>
              <a:t>Regionale Schulberatung und Schulamt der Stadt Bielefeld</a:t>
            </a:r>
          </a:p>
          <a:p>
            <a:pPr lvl="1"/>
            <a:r>
              <a:rPr lang="de-DE" dirty="0"/>
              <a:t>Bildungs- und Schulberatung und Schulamt für den Kreis Gütersloh</a:t>
            </a:r>
          </a:p>
          <a:p>
            <a:pPr lvl="1"/>
            <a:r>
              <a:rPr lang="de-DE" dirty="0"/>
              <a:t>Universität Bielefeld, Institut für Didaktik der Mathematik</a:t>
            </a:r>
          </a:p>
          <a:p>
            <a:pPr lvl="1"/>
            <a:r>
              <a:rPr lang="de-DE" dirty="0"/>
              <a:t>Reinhard Mohn Stiftung</a:t>
            </a:r>
          </a:p>
          <a:p>
            <a:endParaRPr lang="de-DE" dirty="0"/>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26</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Tree>
    <p:extLst>
      <p:ext uri="{BB962C8B-B14F-4D97-AF65-F5344CB8AC3E}">
        <p14:creationId xmlns:p14="http://schemas.microsoft.com/office/powerpoint/2010/main" val="976210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sz="3600" dirty="0" err="1"/>
              <a:t>PReSch</a:t>
            </a:r>
            <a:r>
              <a:rPr lang="de-DE" sz="3600" dirty="0"/>
              <a:t> zielt darauf ab, Lehrkräfte durch Fortbildung und Begleitung in die Lage zu versetzen,</a:t>
            </a:r>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a:xfrm>
            <a:off x="300037" y="2420888"/>
            <a:ext cx="11591924" cy="3995738"/>
          </a:xfrm>
        </p:spPr>
        <p:txBody>
          <a:bodyPr/>
          <a:lstStyle/>
          <a:p>
            <a:r>
              <a:rPr lang="de-DE" dirty="0"/>
              <a:t>Schüler*innen mit einem erhöhten Risiko für Rechenschwierigkeiten frühzeitig zu erkennen (Diagnostik);</a:t>
            </a:r>
          </a:p>
          <a:p>
            <a:r>
              <a:rPr lang="de-DE" dirty="0"/>
              <a:t>präventiv der Entwicklung von Rechenschwäche entgegenzuwirken und zu verbesserten Mathematikleistungen der Schüler*innen beizutragen (Unterrichtsentwicklung);</a:t>
            </a:r>
          </a:p>
          <a:p>
            <a:r>
              <a:rPr lang="de-DE" dirty="0"/>
              <a:t>Förderpläne für die Schüler*innen zu entwickeln (individuelle Förderung);</a:t>
            </a:r>
          </a:p>
          <a:p>
            <a:r>
              <a:rPr lang="de-DE" dirty="0"/>
              <a:t>das </a:t>
            </a:r>
            <a:r>
              <a:rPr lang="de-DE" dirty="0" err="1"/>
              <a:t>PReSch</a:t>
            </a:r>
            <a:r>
              <a:rPr lang="de-DE" dirty="0"/>
              <a:t>-Konzept mit Unterstützung der Schulleitung in ihrer Schule dauerhaft zu etablieren (Organisationsentwicklung);</a:t>
            </a:r>
          </a:p>
          <a:p>
            <a:r>
              <a:rPr lang="de-DE" dirty="0"/>
              <a:t>Eltern bei der Begleitung der Hausaufgaben bzw. beim häuslichen Lernen zu unterstützen.</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27</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Tree>
    <p:extLst>
      <p:ext uri="{BB962C8B-B14F-4D97-AF65-F5344CB8AC3E}">
        <p14:creationId xmlns:p14="http://schemas.microsoft.com/office/powerpoint/2010/main" val="21511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err="1"/>
              <a:t>PReSch</a:t>
            </a:r>
            <a:r>
              <a:rPr lang="de-DE" dirty="0"/>
              <a:t>-Zielgruppen</a:t>
            </a:r>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r>
              <a:rPr lang="de-DE" dirty="0"/>
              <a:t>Lehrkräfte:</a:t>
            </a:r>
          </a:p>
          <a:p>
            <a:pPr lvl="1"/>
            <a:r>
              <a:rPr lang="de-DE" dirty="0"/>
              <a:t>Mathematik unterrichtende Lehrer*innen in den Eingangsklassen</a:t>
            </a:r>
          </a:p>
          <a:p>
            <a:pPr lvl="1"/>
            <a:r>
              <a:rPr lang="de-DE" dirty="0"/>
              <a:t>Ausbildung von Multiplikator*innen</a:t>
            </a:r>
          </a:p>
          <a:p>
            <a:r>
              <a:rPr lang="de-DE" dirty="0"/>
              <a:t>Kinder:</a:t>
            </a:r>
          </a:p>
          <a:p>
            <a:pPr lvl="1"/>
            <a:r>
              <a:rPr lang="de-DE" dirty="0"/>
              <a:t>Kinder der Eingangsstufe mit erhöhtem Risiko </a:t>
            </a:r>
          </a:p>
          <a:p>
            <a:pPr lvl="1"/>
            <a:r>
              <a:rPr lang="de-DE" dirty="0"/>
              <a:t>alle Schüler*innen durch Übertragung der Inhalte in Unterrichtskonzepte</a:t>
            </a:r>
          </a:p>
          <a:p>
            <a:r>
              <a:rPr lang="de-DE" dirty="0"/>
              <a:t>Eltern:</a:t>
            </a:r>
          </a:p>
          <a:p>
            <a:pPr lvl="1"/>
            <a:r>
              <a:rPr lang="de-DE" dirty="0"/>
              <a:t>Eltern lernen Übungsformate für das häusliche Lernen.</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28</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Tree>
    <p:extLst>
      <p:ext uri="{BB962C8B-B14F-4D97-AF65-F5344CB8AC3E}">
        <p14:creationId xmlns:p14="http://schemas.microsoft.com/office/powerpoint/2010/main" val="223375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2F4A94-D794-4673-84F8-5F293B066FF1}"/>
              </a:ext>
            </a:extLst>
          </p:cNvPr>
          <p:cNvSpPr>
            <a:spLocks noGrp="1"/>
          </p:cNvSpPr>
          <p:nvPr>
            <p:ph type="title"/>
          </p:nvPr>
        </p:nvSpPr>
        <p:spPr/>
        <p:txBody>
          <a:bodyPr/>
          <a:lstStyle/>
          <a:p>
            <a:r>
              <a:rPr lang="de-DE" dirty="0"/>
              <a:t>Seminarübersicht</a:t>
            </a:r>
          </a:p>
        </p:txBody>
      </p:sp>
      <p:graphicFrame>
        <p:nvGraphicFramePr>
          <p:cNvPr id="5" name="Tabelle 5">
            <a:extLst>
              <a:ext uri="{FF2B5EF4-FFF2-40B4-BE49-F238E27FC236}">
                <a16:creationId xmlns:a16="http://schemas.microsoft.com/office/drawing/2014/main" id="{2303C8BA-9080-4813-A8B1-9234F51DDA9C}"/>
              </a:ext>
            </a:extLst>
          </p:cNvPr>
          <p:cNvGraphicFramePr>
            <a:graphicFrameLocks noGrp="1"/>
          </p:cNvGraphicFramePr>
          <p:nvPr>
            <p:ph idx="1"/>
            <p:extLst>
              <p:ext uri="{D42A27DB-BD31-4B8C-83A1-F6EECF244321}">
                <p14:modId xmlns:p14="http://schemas.microsoft.com/office/powerpoint/2010/main" val="3377704184"/>
              </p:ext>
            </p:extLst>
          </p:nvPr>
        </p:nvGraphicFramePr>
        <p:xfrm>
          <a:off x="300038" y="2241550"/>
          <a:ext cx="11591924" cy="3931920"/>
        </p:xfrm>
        <a:graphic>
          <a:graphicData uri="http://schemas.openxmlformats.org/drawingml/2006/table">
            <a:tbl>
              <a:tblPr firstRow="1" bandRow="1">
                <a:tableStyleId>{5940675A-B579-460E-94D1-54222C63F5DA}</a:tableStyleId>
              </a:tblPr>
              <a:tblGrid>
                <a:gridCol w="5795962">
                  <a:extLst>
                    <a:ext uri="{9D8B030D-6E8A-4147-A177-3AD203B41FA5}">
                      <a16:colId xmlns:a16="http://schemas.microsoft.com/office/drawing/2014/main" val="4161132524"/>
                    </a:ext>
                  </a:extLst>
                </a:gridCol>
                <a:gridCol w="5795962">
                  <a:extLst>
                    <a:ext uri="{9D8B030D-6E8A-4147-A177-3AD203B41FA5}">
                      <a16:colId xmlns:a16="http://schemas.microsoft.com/office/drawing/2014/main" val="4059895649"/>
                    </a:ext>
                  </a:extLst>
                </a:gridCol>
              </a:tblGrid>
              <a:tr h="370840">
                <a:tc>
                  <a:txBody>
                    <a:bodyPr/>
                    <a:lstStyle/>
                    <a:p>
                      <a:r>
                        <a:rPr lang="de-DE" sz="2000" dirty="0"/>
                        <a:t>Diagnostik</a:t>
                      </a:r>
                    </a:p>
                  </a:txBody>
                  <a:tcPr>
                    <a:noFill/>
                  </a:tcPr>
                </a:tc>
                <a:tc>
                  <a:txBody>
                    <a:bodyPr/>
                    <a:lstStyle/>
                    <a:p>
                      <a:pPr marL="285750" indent="-285750">
                        <a:buFont typeface="Arial" panose="020B0604020202020204" pitchFamily="34" charset="0"/>
                        <a:buChar char="•"/>
                      </a:pPr>
                      <a:r>
                        <a:rPr lang="de-DE" sz="2000" dirty="0"/>
                        <a:t>Einführung und Lernstanderhebung</a:t>
                      </a:r>
                    </a:p>
                    <a:p>
                      <a:pPr marL="285750" indent="-285750">
                        <a:buFont typeface="Arial" panose="020B0604020202020204" pitchFamily="34" charset="0"/>
                        <a:buChar char="•"/>
                      </a:pPr>
                      <a:r>
                        <a:rPr lang="de-DE" sz="2000" dirty="0"/>
                        <a:t>Begriffsklärung und Einführung in die Diagnostik (auch) am Fall</a:t>
                      </a:r>
                    </a:p>
                    <a:p>
                      <a:pPr marL="285750" indent="-285750">
                        <a:buFont typeface="Arial" panose="020B0604020202020204" pitchFamily="34" charset="0"/>
                        <a:buChar char="•"/>
                      </a:pPr>
                      <a:r>
                        <a:rPr lang="de-DE" sz="2000" dirty="0"/>
                        <a:t>Fallbasierte Gruppenarbeit zur Anwendung</a:t>
                      </a:r>
                    </a:p>
                    <a:p>
                      <a:pPr marL="285750" indent="-285750">
                        <a:buFont typeface="Arial" panose="020B0604020202020204" pitchFamily="34" charset="0"/>
                        <a:buChar char="•"/>
                      </a:pPr>
                      <a:r>
                        <a:rPr lang="de-DE" sz="2000" dirty="0"/>
                        <a:t>Beispiel für adaptive Diagnostik</a:t>
                      </a:r>
                    </a:p>
                  </a:txBody>
                  <a:tcPr>
                    <a:noFill/>
                  </a:tcPr>
                </a:tc>
                <a:extLst>
                  <a:ext uri="{0D108BD9-81ED-4DB2-BD59-A6C34878D82A}">
                    <a16:rowId xmlns:a16="http://schemas.microsoft.com/office/drawing/2014/main" val="2405376510"/>
                  </a:ext>
                </a:extLst>
              </a:tr>
              <a:tr h="370840">
                <a:tc>
                  <a:txBody>
                    <a:bodyPr/>
                    <a:lstStyle/>
                    <a:p>
                      <a:r>
                        <a:rPr lang="de-DE" sz="2000" dirty="0"/>
                        <a:t>Beratung</a:t>
                      </a:r>
                    </a:p>
                  </a:txBody>
                  <a:tcPr/>
                </a:tc>
                <a:tc>
                  <a:txBody>
                    <a:bodyPr/>
                    <a:lstStyle/>
                    <a:p>
                      <a:pPr marL="285750" indent="-285750">
                        <a:buFont typeface="Arial" panose="020B0604020202020204" pitchFamily="34" charset="0"/>
                        <a:buChar char="•"/>
                      </a:pPr>
                      <a:r>
                        <a:rPr lang="de-DE" sz="2000" dirty="0"/>
                        <a:t>Zur Bedeutung von Vorläuferfähigkeiten</a:t>
                      </a:r>
                    </a:p>
                    <a:p>
                      <a:pPr marL="285750" indent="-285750">
                        <a:buFont typeface="Arial" panose="020B0604020202020204" pitchFamily="34" charset="0"/>
                        <a:buChar char="•"/>
                      </a:pPr>
                      <a:r>
                        <a:rPr lang="de-DE" sz="2000" dirty="0"/>
                        <a:t>Planung, Simulierung und Reflexion eines „realen“ Beratungsgesprächs (GA)</a:t>
                      </a:r>
                    </a:p>
                    <a:p>
                      <a:pPr marL="285750" indent="-285750">
                        <a:buFont typeface="Arial" panose="020B0604020202020204" pitchFamily="34" charset="0"/>
                        <a:buChar char="•"/>
                      </a:pPr>
                      <a:r>
                        <a:rPr lang="de-DE" sz="2000" dirty="0"/>
                        <a:t>Reflexion des echten Gesprächs</a:t>
                      </a:r>
                    </a:p>
                  </a:txBody>
                  <a:tcPr/>
                </a:tc>
                <a:extLst>
                  <a:ext uri="{0D108BD9-81ED-4DB2-BD59-A6C34878D82A}">
                    <a16:rowId xmlns:a16="http://schemas.microsoft.com/office/drawing/2014/main" val="133601706"/>
                  </a:ext>
                </a:extLst>
              </a:tr>
              <a:tr h="370840">
                <a:tc>
                  <a:txBody>
                    <a:bodyPr/>
                    <a:lstStyle/>
                    <a:p>
                      <a:r>
                        <a:rPr lang="de-DE" sz="2000" dirty="0"/>
                        <a:t>Förderung</a:t>
                      </a:r>
                    </a:p>
                  </a:txBody>
                  <a:tcPr>
                    <a:solidFill>
                      <a:schemeClr val="bg1">
                        <a:lumMod val="75000"/>
                      </a:schemeClr>
                    </a:solidFill>
                  </a:tcPr>
                </a:tc>
                <a:tc>
                  <a:txBody>
                    <a:bodyPr/>
                    <a:lstStyle/>
                    <a:p>
                      <a:pPr marL="285750" indent="-285750">
                        <a:buFont typeface="Arial" panose="020B0604020202020204" pitchFamily="34" charset="0"/>
                        <a:buChar char="•"/>
                      </a:pPr>
                      <a:r>
                        <a:rPr lang="de-DE" sz="2000" dirty="0"/>
                        <a:t>Standardisierte Förderung mit MARKO-T</a:t>
                      </a:r>
                    </a:p>
                    <a:p>
                      <a:pPr marL="285750" indent="-285750">
                        <a:buFont typeface="Arial" panose="020B0604020202020204" pitchFamily="34" charset="0"/>
                        <a:buChar char="•"/>
                      </a:pPr>
                      <a:r>
                        <a:rPr lang="de-DE" sz="2000" dirty="0"/>
                        <a:t>Adaptive Förderung bei Rechenschwierigkeiten</a:t>
                      </a:r>
                    </a:p>
                    <a:p>
                      <a:pPr marL="285750" indent="-285750">
                        <a:buFont typeface="Arial" panose="020B0604020202020204" pitchFamily="34" charset="0"/>
                        <a:buChar char="•"/>
                      </a:pPr>
                      <a:r>
                        <a:rPr lang="de-DE" sz="2000" dirty="0"/>
                        <a:t>Evaluation und Manöverkritik</a:t>
                      </a:r>
                    </a:p>
                  </a:txBody>
                  <a:tcPr>
                    <a:solidFill>
                      <a:schemeClr val="bg1">
                        <a:lumMod val="75000"/>
                      </a:schemeClr>
                    </a:solidFill>
                  </a:tcPr>
                </a:tc>
                <a:extLst>
                  <a:ext uri="{0D108BD9-81ED-4DB2-BD59-A6C34878D82A}">
                    <a16:rowId xmlns:a16="http://schemas.microsoft.com/office/drawing/2014/main" val="3147517943"/>
                  </a:ext>
                </a:extLst>
              </a:tr>
            </a:tbl>
          </a:graphicData>
        </a:graphic>
      </p:graphicFrame>
      <p:sp>
        <p:nvSpPr>
          <p:cNvPr id="4" name="Foliennummernplatzhalter 3">
            <a:extLst>
              <a:ext uri="{FF2B5EF4-FFF2-40B4-BE49-F238E27FC236}">
                <a16:creationId xmlns:a16="http://schemas.microsoft.com/office/drawing/2014/main" id="{5E6CD654-4BE9-41BD-94F7-BABA829E5752}"/>
              </a:ext>
            </a:extLst>
          </p:cNvPr>
          <p:cNvSpPr>
            <a:spLocks noGrp="1"/>
          </p:cNvSpPr>
          <p:nvPr>
            <p:ph type="sldNum" sz="quarter" idx="12"/>
          </p:nvPr>
        </p:nvSpPr>
        <p:spPr/>
        <p:txBody>
          <a:bodyPr/>
          <a:lstStyle/>
          <a:p>
            <a:pPr>
              <a:defRPr/>
            </a:pPr>
            <a:fld id="{968FC3C1-8B2E-4CF4-97FE-57A4E19AC873}" type="slidenum">
              <a:rPr lang="de-DE" smtClean="0"/>
              <a:t>2</a:t>
            </a:fld>
            <a:endParaRPr lang="de-DE"/>
          </a:p>
        </p:txBody>
      </p:sp>
      <p:pic>
        <p:nvPicPr>
          <p:cNvPr id="6" name="Grafik 3">
            <a:extLst>
              <a:ext uri="{FF2B5EF4-FFF2-40B4-BE49-F238E27FC236}">
                <a16:creationId xmlns:a16="http://schemas.microsoft.com/office/drawing/2014/main" id="{FAD6E043-A558-47BA-B9F9-8036F4727682}"/>
              </a:ext>
            </a:extLst>
          </p:cNvPr>
          <p:cNvPicPr>
            <a:picLocks noChangeAspect="1"/>
          </p:cNvPicPr>
          <p:nvPr/>
        </p:nvPicPr>
        <p:blipFill>
          <a:blip r:embed="rId3">
            <a:clrChange>
              <a:clrFrom>
                <a:srgbClr val="000000">
                  <a:alpha val="0"/>
                </a:srgbClr>
              </a:clrFrom>
              <a:clrTo>
                <a:srgbClr val="000000">
                  <a:alpha val="0"/>
                </a:srgbClr>
              </a:clrTo>
            </a:clrChange>
          </a:blip>
          <a:stretch/>
        </p:blipFill>
        <p:spPr bwMode="auto">
          <a:xfrm>
            <a:off x="10398986" y="260648"/>
            <a:ext cx="1573598" cy="432048"/>
          </a:xfrm>
          <a:prstGeom prst="rect">
            <a:avLst/>
          </a:prstGeom>
          <a:solidFill>
            <a:srgbClr val="F2F2F2"/>
          </a:solidFill>
        </p:spPr>
      </p:pic>
    </p:spTree>
    <p:extLst>
      <p:ext uri="{BB962C8B-B14F-4D97-AF65-F5344CB8AC3E}">
        <p14:creationId xmlns:p14="http://schemas.microsoft.com/office/powerpoint/2010/main" val="301568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a:xfrm>
            <a:off x="300037" y="1268760"/>
            <a:ext cx="11591924" cy="3995738"/>
          </a:xfrm>
        </p:spPr>
        <p:txBody>
          <a:bodyPr/>
          <a:lstStyle/>
          <a:p>
            <a:pPr marL="0" indent="0">
              <a:buNone/>
            </a:pPr>
            <a:r>
              <a:rPr lang="de-DE" b="1" dirty="0"/>
              <a:t>Lehrer*innen, die an </a:t>
            </a:r>
            <a:r>
              <a:rPr lang="de-DE" b="1" dirty="0" err="1"/>
              <a:t>PReSch</a:t>
            </a:r>
            <a:r>
              <a:rPr lang="de-DE" b="1" dirty="0"/>
              <a:t> teilnehmen,</a:t>
            </a:r>
            <a:endParaRPr lang="de-DE" dirty="0"/>
          </a:p>
          <a:p>
            <a:r>
              <a:rPr lang="de-DE" sz="1800" dirty="0"/>
              <a:t>unterrichten (während ihres Projektjahres oder ein Jahr später) ein erstes Schuljahr;</a:t>
            </a:r>
          </a:p>
          <a:p>
            <a:r>
              <a:rPr lang="de-DE" sz="1800" dirty="0"/>
              <a:t>führen mit den Risikokindern das EMBI durch;</a:t>
            </a:r>
          </a:p>
          <a:p>
            <a:r>
              <a:rPr lang="de-DE" sz="1800" dirty="0"/>
              <a:t>besuchen während ihres Projektjahres die vier Input-Seminare;</a:t>
            </a:r>
          </a:p>
          <a:p>
            <a:r>
              <a:rPr lang="de-DE" sz="1800" dirty="0"/>
              <a:t>besuchen während ihres Projektjahres acht moderierte Kleingruppentreffen, die dem Austausch mit anderen Teilnehmer*innen und der Vertiefung dienen;</a:t>
            </a:r>
          </a:p>
          <a:p>
            <a:r>
              <a:rPr lang="de-DE" sz="1800" dirty="0"/>
              <a:t>führen wöchentliche Förderungen durch (Gruppe mit max. vier Erstklässler*innen mit geringen Vorläuferfähigkeiten);</a:t>
            </a:r>
          </a:p>
          <a:p>
            <a:r>
              <a:rPr lang="de-DE" sz="1800" dirty="0"/>
              <a:t>dokumentieren während ihres Projektjahres diese Förderungen in einem Doku-Raster (Portfolio);</a:t>
            </a:r>
          </a:p>
          <a:p>
            <a:r>
              <a:rPr lang="de-DE" sz="1800" dirty="0"/>
              <a:t>bekommen zu diesen Dokumentationen wöchentlich Feedback;</a:t>
            </a:r>
          </a:p>
          <a:p>
            <a:r>
              <a:rPr lang="de-DE" sz="1800" dirty="0"/>
              <a:t>implementieren bei </a:t>
            </a:r>
            <a:r>
              <a:rPr lang="de-DE" sz="1800" dirty="0" err="1"/>
              <a:t>PReSch</a:t>
            </a:r>
            <a:r>
              <a:rPr lang="de-DE" sz="1800" dirty="0"/>
              <a:t> gelernte Inhalte auch über ihr Projektjahr hinaus in ihren Unterricht;</a:t>
            </a:r>
          </a:p>
          <a:p>
            <a:r>
              <a:rPr lang="de-DE" sz="1800" dirty="0"/>
              <a:t>versorgen Eltern mit geeigneten Übungsformaten.</a:t>
            </a:r>
            <a:endParaRPr lang="de-DE" dirty="0"/>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29</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Tree>
    <p:extLst>
      <p:ext uri="{BB962C8B-B14F-4D97-AF65-F5344CB8AC3E}">
        <p14:creationId xmlns:p14="http://schemas.microsoft.com/office/powerpoint/2010/main" val="236962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t>Prävention durch Früherkennung</a:t>
            </a:r>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a:xfrm>
            <a:off x="2513943" y="2241550"/>
            <a:ext cx="7164115" cy="1547490"/>
          </a:xfrm>
          <a:prstGeom prst="roundRect">
            <a:avLst/>
          </a:prstGeom>
          <a:ln w="38100">
            <a:solidFill>
              <a:srgbClr val="50AF2D"/>
            </a:solidFill>
          </a:ln>
        </p:spPr>
        <p:txBody>
          <a:bodyPr/>
          <a:lstStyle/>
          <a:p>
            <a:pPr marL="0" indent="0" algn="ctr">
              <a:buNone/>
            </a:pPr>
            <a:r>
              <a:rPr lang="de-DE" dirty="0">
                <a:latin typeface="+mj-lt"/>
              </a:rPr>
              <a:t>„Die Früherkennung einer Rechenschwäche ist eine der </a:t>
            </a:r>
            <a:r>
              <a:rPr lang="de-DE" b="1" dirty="0">
                <a:latin typeface="+mj-lt"/>
              </a:rPr>
              <a:t>Hauptaufgaben</a:t>
            </a:r>
            <a:r>
              <a:rPr lang="de-DE" dirty="0">
                <a:latin typeface="+mj-lt"/>
              </a:rPr>
              <a:t> des mathematischen Anfangsunterrichts!“</a:t>
            </a:r>
          </a:p>
          <a:p>
            <a:pPr marL="0" indent="0" algn="ctr">
              <a:buNone/>
            </a:pPr>
            <a:r>
              <a:rPr lang="de-DE" dirty="0">
                <a:latin typeface="+mj-lt"/>
              </a:rPr>
              <a:t> </a:t>
            </a:r>
            <a:r>
              <a:rPr lang="de-DE" altLang="de-DE" sz="1600" dirty="0">
                <a:solidFill>
                  <a:srgbClr val="000000"/>
                </a:solidFill>
                <a:latin typeface="+mj-lt"/>
                <a:ea typeface="ＭＳ Ｐゴシック" panose="020B0600070205080204" pitchFamily="34" charset="-128"/>
                <a:cs typeface="Calibri" panose="020F0502020204030204" pitchFamily="34" charset="0"/>
              </a:rPr>
              <a:t>Lorenz (2004), S. 89</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30</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Tree>
    <p:extLst>
      <p:ext uri="{BB962C8B-B14F-4D97-AF65-F5344CB8AC3E}">
        <p14:creationId xmlns:p14="http://schemas.microsoft.com/office/powerpoint/2010/main" val="3790103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t>Voraussetzungen für das Rechnen </a:t>
            </a:r>
            <a:r>
              <a:rPr lang="de-DE" sz="3200" dirty="0"/>
              <a:t>(Wiederholung)</a:t>
            </a:r>
            <a:endParaRPr lang="de-DE" sz="3000" dirty="0"/>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pPr marL="0" indent="0">
              <a:buNone/>
            </a:pPr>
            <a:r>
              <a:rPr lang="de-DE" dirty="0"/>
              <a:t>Das Erlernen des Rechnens basiert auf</a:t>
            </a:r>
          </a:p>
          <a:p>
            <a:r>
              <a:rPr lang="de-DE" b="1" dirty="0"/>
              <a:t>Zählkompetenzen</a:t>
            </a:r>
            <a:r>
              <a:rPr lang="de-DE" dirty="0"/>
              <a:t> mit und ohne Material, vor- und rückwärts mind. bis 20;</a:t>
            </a:r>
          </a:p>
          <a:p>
            <a:r>
              <a:rPr lang="de-DE" b="1" dirty="0"/>
              <a:t>der Einsicht in Teil-Ganzes-Schemata und ihrer zunehmenden Automatisierung</a:t>
            </a:r>
            <a:br>
              <a:rPr lang="de-DE" dirty="0"/>
            </a:br>
            <a:r>
              <a:rPr lang="de-DE" dirty="0"/>
              <a:t>(6 + 8 ist ein Problem, wenn nicht 6 + 4 + 4 erkannt wird);</a:t>
            </a:r>
          </a:p>
          <a:p>
            <a:r>
              <a:rPr lang="de-DE" b="1" dirty="0"/>
              <a:t>der Fähigkeit zur strukturierten Zahlauffassung und Zahldarstellung</a:t>
            </a:r>
            <a:br>
              <a:rPr lang="de-DE" b="1" dirty="0"/>
            </a:br>
            <a:r>
              <a:rPr lang="de-DE" dirty="0"/>
              <a:t>(z.B. im Sinne der quasi-simultanen Erfassung acht Perlen am Rechenrahmen erkennen und/oder nicht einzeln abzählend darstellen zu können).</a:t>
            </a:r>
          </a:p>
          <a:p>
            <a:pPr>
              <a:buFont typeface="Wingdings" panose="05000000000000000000" pitchFamily="2" charset="2"/>
              <a:buChar char="Ø"/>
            </a:pPr>
            <a:r>
              <a:rPr lang="de-DE" dirty="0"/>
              <a:t> Einsatz der Perlenstäbe (</a:t>
            </a:r>
            <a:r>
              <a:rPr lang="de-DE" dirty="0" err="1"/>
              <a:t>Bead</a:t>
            </a:r>
            <a:r>
              <a:rPr lang="de-DE" dirty="0"/>
              <a:t> Kebabs)</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31</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Tree>
    <p:extLst>
      <p:ext uri="{BB962C8B-B14F-4D97-AF65-F5344CB8AC3E}">
        <p14:creationId xmlns:p14="http://schemas.microsoft.com/office/powerpoint/2010/main" val="63343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4"/>
          <p:cNvPicPr>
            <a:picLocks noChangeAspect="1" noChangeArrowheads="1"/>
          </p:cNvPicPr>
          <p:nvPr/>
        </p:nvPicPr>
        <p:blipFill rotWithShape="1">
          <a:blip r:embed="rId3">
            <a:extLst>
              <a:ext uri="{28A0092B-C50C-407E-A947-70E740481C1C}">
                <a14:useLocalDpi xmlns:a14="http://schemas.microsoft.com/office/drawing/2010/main" val="0"/>
              </a:ext>
            </a:extLst>
          </a:blip>
          <a:srcRect l="8140" r="5567"/>
          <a:stretch/>
        </p:blipFill>
        <p:spPr bwMode="auto">
          <a:xfrm rot="5400000" flipV="1">
            <a:off x="8356601" y="2248519"/>
            <a:ext cx="2232248" cy="416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t>Zwanziger-Stäbe (</a:t>
            </a:r>
            <a:r>
              <a:rPr lang="de-DE" dirty="0" err="1"/>
              <a:t>Bead</a:t>
            </a:r>
            <a:r>
              <a:rPr lang="de-DE" dirty="0"/>
              <a:t>-Kebabs)</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32</a:t>
            </a:fld>
            <a:endParaRPr lang="de-DE"/>
          </a:p>
        </p:txBody>
      </p:sp>
      <p:pic>
        <p:nvPicPr>
          <p:cNvPr id="7" name="Grafik 6"/>
          <p:cNvPicPr>
            <a:picLocks noChangeAspect="1"/>
          </p:cNvPicPr>
          <p:nvPr/>
        </p:nvPicPr>
        <p:blipFill>
          <a:blip r:embed="rId4"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
        <p:nvSpPr>
          <p:cNvPr id="8" name="Textfeld 5"/>
          <p:cNvSpPr txBox="1">
            <a:spLocks noChangeArrowheads="1"/>
          </p:cNvSpPr>
          <p:nvPr/>
        </p:nvSpPr>
        <p:spPr bwMode="auto">
          <a:xfrm>
            <a:off x="6779629" y="6399134"/>
            <a:ext cx="4752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r>
              <a:rPr lang="de-DE" altLang="de-DE" sz="1200" dirty="0">
                <a:latin typeface="+mj-lt"/>
                <a:cs typeface="Calibri" panose="020F0502020204030204" pitchFamily="34" charset="0"/>
              </a:rPr>
              <a:t>Streit-Lehmann et al. (2022), S. 75</a:t>
            </a:r>
          </a:p>
        </p:txBody>
      </p:sp>
      <p:sp>
        <p:nvSpPr>
          <p:cNvPr id="5" name="Textplatzhalter 4"/>
          <p:cNvSpPr>
            <a:spLocks noGrp="1"/>
          </p:cNvSpPr>
          <p:nvPr>
            <p:ph type="body" sz="quarter" idx="13"/>
          </p:nvPr>
        </p:nvSpPr>
        <p:spPr/>
        <p:txBody>
          <a:bodyPr/>
          <a:lstStyle/>
          <a:p>
            <a:pPr marL="0" indent="0">
              <a:buNone/>
            </a:pPr>
            <a:r>
              <a:rPr lang="de-DE" dirty="0"/>
              <a:t>Konvention:</a:t>
            </a:r>
          </a:p>
          <a:p>
            <a:r>
              <a:rPr lang="de-DE" dirty="0"/>
              <a:t>Zu Beginn stehen alle Perlen rechts (wie bei der Arbeit mit dem Rechenrahmen).</a:t>
            </a:r>
          </a:p>
          <a:p>
            <a:r>
              <a:rPr lang="de-DE" dirty="0"/>
              <a:t>Geschoben wird immer nach links, damit die Reihenfolge</a:t>
            </a:r>
            <a:br>
              <a:rPr lang="de-DE" dirty="0"/>
            </a:br>
            <a:r>
              <a:rPr lang="de-DE" dirty="0"/>
              <a:t>der Perlen zur Leserichtung passt.</a:t>
            </a:r>
          </a:p>
          <a:p>
            <a:r>
              <a:rPr lang="de-DE" dirty="0"/>
              <a:t>Es werden immer möglichst viele Perlen auf einen Streich</a:t>
            </a:r>
            <a:br>
              <a:rPr lang="de-DE" dirty="0"/>
            </a:br>
            <a:r>
              <a:rPr lang="de-DE" dirty="0"/>
              <a:t>verschoben.</a:t>
            </a:r>
          </a:p>
          <a:p>
            <a:r>
              <a:rPr lang="de-DE" dirty="0"/>
              <a:t>Beim Schieben sollen die Perlen nicht mehr einzeln gezählt</a:t>
            </a:r>
            <a:br>
              <a:rPr lang="de-DE" dirty="0"/>
            </a:br>
            <a:r>
              <a:rPr lang="de-DE" dirty="0"/>
              <a:t>werden; vielmehr soll die jeweilige Anzahl über die farblich unterstützte Fünferstruktur erfasst werden.</a:t>
            </a:r>
          </a:p>
        </p:txBody>
      </p:sp>
    </p:spTree>
    <p:extLst>
      <p:ext uri="{BB962C8B-B14F-4D97-AF65-F5344CB8AC3E}">
        <p14:creationId xmlns:p14="http://schemas.microsoft.com/office/powerpoint/2010/main" val="41091473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t>Zwanziger-Stäbe (</a:t>
            </a:r>
            <a:r>
              <a:rPr lang="de-DE" dirty="0" err="1"/>
              <a:t>Bead</a:t>
            </a:r>
            <a:r>
              <a:rPr lang="de-DE" dirty="0"/>
              <a:t>-Kebabs)</a:t>
            </a:r>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r>
              <a:rPr lang="de-DE" b="1" dirty="0"/>
              <a:t>Zahlauffassung und Zahldarstellung</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33</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grpSp>
        <p:nvGrpSpPr>
          <p:cNvPr id="8" name="Gruppierung 17"/>
          <p:cNvGrpSpPr>
            <a:grpSpLocks/>
          </p:cNvGrpSpPr>
          <p:nvPr/>
        </p:nvGrpSpPr>
        <p:grpSpPr bwMode="auto">
          <a:xfrm>
            <a:off x="3503613" y="3290400"/>
            <a:ext cx="7993062" cy="274383"/>
            <a:chOff x="467544" y="3423766"/>
            <a:chExt cx="7992888" cy="274001"/>
          </a:xfrm>
        </p:grpSpPr>
        <p:cxnSp>
          <p:nvCxnSpPr>
            <p:cNvPr id="9" name="Gerade Verbindung 5"/>
            <p:cNvCxnSpPr>
              <a:stCxn id="10" idx="3"/>
            </p:cNvCxnSpPr>
            <p:nvPr/>
          </p:nvCxnSpPr>
          <p:spPr>
            <a:xfrm>
              <a:off x="1043793" y="3536799"/>
              <a:ext cx="6984848" cy="0"/>
            </a:xfrm>
            <a:prstGeom prst="line">
              <a:avLst/>
            </a:prstGeom>
            <a:ln w="5715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 name="Rechteck 9"/>
            <p:cNvSpPr/>
            <p:nvPr/>
          </p:nvSpPr>
          <p:spPr>
            <a:xfrm>
              <a:off x="467544" y="3429000"/>
              <a:ext cx="576249" cy="215599"/>
            </a:xfrm>
            <a:prstGeom prst="rect">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1" name="Rechteck 10"/>
            <p:cNvSpPr/>
            <p:nvPr/>
          </p:nvSpPr>
          <p:spPr>
            <a:xfrm>
              <a:off x="7884183" y="3429000"/>
              <a:ext cx="576249" cy="215599"/>
            </a:xfrm>
            <a:prstGeom prst="rect">
              <a:avLst/>
            </a:prstGeom>
            <a:solidFill>
              <a:schemeClr val="bg1">
                <a:lumMod val="5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2" name="Oval 8"/>
            <p:cNvSpPr/>
            <p:nvPr/>
          </p:nvSpPr>
          <p:spPr>
            <a:xfrm>
              <a:off x="1403826" y="3429000"/>
              <a:ext cx="288919"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3" name="Oval 9"/>
            <p:cNvSpPr/>
            <p:nvPr/>
          </p:nvSpPr>
          <p:spPr>
            <a:xfrm>
              <a:off x="1116494" y="3423766"/>
              <a:ext cx="287332"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4" name="Oval 10"/>
            <p:cNvSpPr/>
            <p:nvPr/>
          </p:nvSpPr>
          <p:spPr>
            <a:xfrm>
              <a:off x="1692744" y="3429000"/>
              <a:ext cx="287331"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5" name="Oval 11"/>
            <p:cNvSpPr/>
            <p:nvPr/>
          </p:nvSpPr>
          <p:spPr>
            <a:xfrm>
              <a:off x="1980075" y="3429000"/>
              <a:ext cx="288919"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6" name="Oval 12"/>
            <p:cNvSpPr/>
            <p:nvPr/>
          </p:nvSpPr>
          <p:spPr>
            <a:xfrm>
              <a:off x="2268994" y="3429000"/>
              <a:ext cx="287332"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7" name="Oval 13"/>
            <p:cNvSpPr/>
            <p:nvPr/>
          </p:nvSpPr>
          <p:spPr>
            <a:xfrm>
              <a:off x="2556326" y="3431439"/>
              <a:ext cx="288919"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8" name="Oval 14"/>
            <p:cNvSpPr/>
            <p:nvPr/>
          </p:nvSpPr>
          <p:spPr>
            <a:xfrm>
              <a:off x="2845244" y="3431439"/>
              <a:ext cx="287331"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9" name="Oval 15"/>
            <p:cNvSpPr/>
            <p:nvPr/>
          </p:nvSpPr>
          <p:spPr>
            <a:xfrm>
              <a:off x="3131881" y="3431439"/>
              <a:ext cx="287332"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20" name="Oval 16"/>
            <p:cNvSpPr/>
            <p:nvPr/>
          </p:nvSpPr>
          <p:spPr>
            <a:xfrm>
              <a:off x="4355246" y="3431439"/>
              <a:ext cx="288919"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21" name="Oval 17"/>
            <p:cNvSpPr/>
            <p:nvPr/>
          </p:nvSpPr>
          <p:spPr>
            <a:xfrm>
              <a:off x="4644165" y="3431439"/>
              <a:ext cx="287332"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22" name="Oval 18"/>
            <p:cNvSpPr/>
            <p:nvPr/>
          </p:nvSpPr>
          <p:spPr>
            <a:xfrm>
              <a:off x="6372915" y="3431439"/>
              <a:ext cx="287331"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23" name="Oval 19"/>
            <p:cNvSpPr/>
            <p:nvPr/>
          </p:nvSpPr>
          <p:spPr>
            <a:xfrm>
              <a:off x="6083997" y="3429000"/>
              <a:ext cx="288919"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24" name="Oval 20"/>
            <p:cNvSpPr/>
            <p:nvPr/>
          </p:nvSpPr>
          <p:spPr>
            <a:xfrm>
              <a:off x="6660246" y="3431439"/>
              <a:ext cx="287332"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25" name="Oval 21"/>
            <p:cNvSpPr/>
            <p:nvPr/>
          </p:nvSpPr>
          <p:spPr>
            <a:xfrm>
              <a:off x="5796665" y="3429000"/>
              <a:ext cx="287332"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26" name="Oval 22"/>
            <p:cNvSpPr/>
            <p:nvPr/>
          </p:nvSpPr>
          <p:spPr>
            <a:xfrm>
              <a:off x="5507746" y="3429000"/>
              <a:ext cx="288919"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27" name="Oval 23"/>
            <p:cNvSpPr/>
            <p:nvPr/>
          </p:nvSpPr>
          <p:spPr>
            <a:xfrm>
              <a:off x="5220416" y="3429000"/>
              <a:ext cx="287331"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28" name="Oval 24"/>
            <p:cNvSpPr/>
            <p:nvPr/>
          </p:nvSpPr>
          <p:spPr>
            <a:xfrm>
              <a:off x="4931497" y="3429000"/>
              <a:ext cx="288919"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29" name="Oval 25"/>
            <p:cNvSpPr/>
            <p:nvPr/>
          </p:nvSpPr>
          <p:spPr>
            <a:xfrm>
              <a:off x="7523827" y="3429000"/>
              <a:ext cx="288919"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30" name="Oval 26"/>
            <p:cNvSpPr/>
            <p:nvPr/>
          </p:nvSpPr>
          <p:spPr>
            <a:xfrm>
              <a:off x="7236497" y="3429000"/>
              <a:ext cx="287331"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31" name="Oval 27"/>
            <p:cNvSpPr/>
            <p:nvPr/>
          </p:nvSpPr>
          <p:spPr>
            <a:xfrm>
              <a:off x="6947578" y="3429000"/>
              <a:ext cx="288919"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grpSp>
      <p:grpSp>
        <p:nvGrpSpPr>
          <p:cNvPr id="32" name="Gruppierung 2"/>
          <p:cNvGrpSpPr>
            <a:grpSpLocks/>
          </p:cNvGrpSpPr>
          <p:nvPr/>
        </p:nvGrpSpPr>
        <p:grpSpPr bwMode="auto">
          <a:xfrm>
            <a:off x="3475038" y="4491040"/>
            <a:ext cx="7991475" cy="268462"/>
            <a:chOff x="467544" y="3573016"/>
            <a:chExt cx="7992888" cy="268566"/>
          </a:xfrm>
        </p:grpSpPr>
        <p:cxnSp>
          <p:nvCxnSpPr>
            <p:cNvPr id="33" name="Gerade Verbindung 38"/>
            <p:cNvCxnSpPr>
              <a:stCxn id="34" idx="3"/>
            </p:cNvCxnSpPr>
            <p:nvPr/>
          </p:nvCxnSpPr>
          <p:spPr>
            <a:xfrm>
              <a:off x="1043908" y="3681008"/>
              <a:ext cx="6984648" cy="0"/>
            </a:xfrm>
            <a:prstGeom prst="line">
              <a:avLst/>
            </a:prstGeom>
            <a:ln w="5715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4" name="Rechteck 33"/>
            <p:cNvSpPr/>
            <p:nvPr/>
          </p:nvSpPr>
          <p:spPr>
            <a:xfrm>
              <a:off x="467544" y="3573016"/>
              <a:ext cx="576364" cy="215984"/>
            </a:xfrm>
            <a:prstGeom prst="rect">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35" name="Rechteck 34"/>
            <p:cNvSpPr/>
            <p:nvPr/>
          </p:nvSpPr>
          <p:spPr>
            <a:xfrm>
              <a:off x="7884067" y="3573016"/>
              <a:ext cx="576365" cy="215984"/>
            </a:xfrm>
            <a:prstGeom prst="rect">
              <a:avLst/>
            </a:prstGeom>
            <a:solidFill>
              <a:schemeClr val="bg1">
                <a:lumMod val="5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36" name="Oval 41"/>
            <p:cNvSpPr/>
            <p:nvPr/>
          </p:nvSpPr>
          <p:spPr>
            <a:xfrm>
              <a:off x="1360869" y="3573016"/>
              <a:ext cx="288976"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37" name="Oval 42"/>
            <p:cNvSpPr/>
            <p:nvPr/>
          </p:nvSpPr>
          <p:spPr>
            <a:xfrm>
              <a:off x="1073480" y="3573016"/>
              <a:ext cx="287389"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38" name="Oval 43"/>
            <p:cNvSpPr/>
            <p:nvPr/>
          </p:nvSpPr>
          <p:spPr>
            <a:xfrm>
              <a:off x="1649845" y="3573016"/>
              <a:ext cx="287388"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39" name="Oval 44"/>
            <p:cNvSpPr/>
            <p:nvPr/>
          </p:nvSpPr>
          <p:spPr>
            <a:xfrm>
              <a:off x="1937233" y="3573016"/>
              <a:ext cx="287389"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40" name="Oval 45"/>
            <p:cNvSpPr/>
            <p:nvPr/>
          </p:nvSpPr>
          <p:spPr>
            <a:xfrm>
              <a:off x="2224622" y="3573016"/>
              <a:ext cx="288976"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41" name="Oval 46"/>
            <p:cNvSpPr/>
            <p:nvPr/>
          </p:nvSpPr>
          <p:spPr>
            <a:xfrm>
              <a:off x="2513598" y="3573016"/>
              <a:ext cx="287388"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42" name="Oval 47"/>
            <p:cNvSpPr/>
            <p:nvPr/>
          </p:nvSpPr>
          <p:spPr>
            <a:xfrm>
              <a:off x="2800986" y="3573016"/>
              <a:ext cx="288976"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43" name="Oval 48"/>
            <p:cNvSpPr/>
            <p:nvPr/>
          </p:nvSpPr>
          <p:spPr>
            <a:xfrm>
              <a:off x="3089962" y="3573016"/>
              <a:ext cx="287389"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44" name="Oval 49"/>
            <p:cNvSpPr/>
            <p:nvPr/>
          </p:nvSpPr>
          <p:spPr>
            <a:xfrm>
              <a:off x="3377350" y="3573016"/>
              <a:ext cx="287388"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45" name="Oval 50"/>
            <p:cNvSpPr/>
            <p:nvPr/>
          </p:nvSpPr>
          <p:spPr>
            <a:xfrm>
              <a:off x="3664738" y="3573016"/>
              <a:ext cx="288976"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46" name="Oval 51"/>
            <p:cNvSpPr/>
            <p:nvPr/>
          </p:nvSpPr>
          <p:spPr>
            <a:xfrm>
              <a:off x="4530277" y="3573016"/>
              <a:ext cx="287388"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47" name="Oval 52"/>
            <p:cNvSpPr/>
            <p:nvPr/>
          </p:nvSpPr>
          <p:spPr>
            <a:xfrm>
              <a:off x="4241301" y="3573016"/>
              <a:ext cx="288976"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dirty="0"/>
            </a:p>
          </p:txBody>
        </p:sp>
        <p:sp>
          <p:nvSpPr>
            <p:cNvPr id="48" name="Oval 53"/>
            <p:cNvSpPr/>
            <p:nvPr/>
          </p:nvSpPr>
          <p:spPr>
            <a:xfrm>
              <a:off x="3953714" y="3573016"/>
              <a:ext cx="287389"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grpSp>
          <p:nvGrpSpPr>
            <p:cNvPr id="49" name="Gruppierung 155"/>
            <p:cNvGrpSpPr>
              <a:grpSpLocks/>
            </p:cNvGrpSpPr>
            <p:nvPr/>
          </p:nvGrpSpPr>
          <p:grpSpPr bwMode="auto">
            <a:xfrm>
              <a:off x="5824716" y="3574777"/>
              <a:ext cx="2014893" cy="266805"/>
              <a:chOff x="4960620" y="3574777"/>
              <a:chExt cx="2014893" cy="266805"/>
            </a:xfrm>
          </p:grpSpPr>
          <p:sp>
            <p:nvSpPr>
              <p:cNvPr id="50" name="Oval 55"/>
              <p:cNvSpPr/>
              <p:nvPr/>
            </p:nvSpPr>
            <p:spPr>
              <a:xfrm>
                <a:off x="5536984" y="3574779"/>
                <a:ext cx="287389"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51" name="Oval 56"/>
              <p:cNvSpPr/>
              <p:nvPr/>
            </p:nvSpPr>
            <p:spPr>
              <a:xfrm>
                <a:off x="5248008" y="3574779"/>
                <a:ext cx="288976"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52" name="Oval 57"/>
              <p:cNvSpPr/>
              <p:nvPr/>
            </p:nvSpPr>
            <p:spPr>
              <a:xfrm>
                <a:off x="5824373" y="3574779"/>
                <a:ext cx="287388"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53" name="Oval 58"/>
              <p:cNvSpPr/>
              <p:nvPr/>
            </p:nvSpPr>
            <p:spPr>
              <a:xfrm>
                <a:off x="4960620" y="3574779"/>
                <a:ext cx="287388"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54" name="Oval 59"/>
              <p:cNvSpPr/>
              <p:nvPr/>
            </p:nvSpPr>
            <p:spPr>
              <a:xfrm>
                <a:off x="6688125" y="3574777"/>
                <a:ext cx="287388"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55" name="Oval 60"/>
              <p:cNvSpPr/>
              <p:nvPr/>
            </p:nvSpPr>
            <p:spPr>
              <a:xfrm>
                <a:off x="6399149" y="3574779"/>
                <a:ext cx="288976"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56" name="Oval 61"/>
              <p:cNvSpPr/>
              <p:nvPr/>
            </p:nvSpPr>
            <p:spPr>
              <a:xfrm>
                <a:off x="6111760" y="3574779"/>
                <a:ext cx="287389"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grpSp>
      </p:grpSp>
      <p:grpSp>
        <p:nvGrpSpPr>
          <p:cNvPr id="57" name="Gruppierung 2"/>
          <p:cNvGrpSpPr>
            <a:grpSpLocks/>
          </p:cNvGrpSpPr>
          <p:nvPr/>
        </p:nvGrpSpPr>
        <p:grpSpPr bwMode="auto">
          <a:xfrm>
            <a:off x="3475038" y="5785205"/>
            <a:ext cx="8021562" cy="267947"/>
            <a:chOff x="467544" y="3561013"/>
            <a:chExt cx="8022980" cy="268049"/>
          </a:xfrm>
        </p:grpSpPr>
        <p:cxnSp>
          <p:nvCxnSpPr>
            <p:cNvPr id="58" name="Gerade Verbindung 63"/>
            <p:cNvCxnSpPr>
              <a:stCxn id="59" idx="3"/>
            </p:cNvCxnSpPr>
            <p:nvPr/>
          </p:nvCxnSpPr>
          <p:spPr>
            <a:xfrm>
              <a:off x="1043908" y="3681367"/>
              <a:ext cx="6984648" cy="0"/>
            </a:xfrm>
            <a:prstGeom prst="line">
              <a:avLst/>
            </a:prstGeom>
            <a:ln w="5715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9" name="Rechteck 58"/>
            <p:cNvSpPr/>
            <p:nvPr/>
          </p:nvSpPr>
          <p:spPr>
            <a:xfrm>
              <a:off x="467544" y="3573375"/>
              <a:ext cx="576364" cy="215983"/>
            </a:xfrm>
            <a:prstGeom prst="rect">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60" name="Rechteck 59"/>
            <p:cNvSpPr/>
            <p:nvPr/>
          </p:nvSpPr>
          <p:spPr>
            <a:xfrm>
              <a:off x="7914159" y="3573375"/>
              <a:ext cx="576365" cy="215983"/>
            </a:xfrm>
            <a:prstGeom prst="rect">
              <a:avLst/>
            </a:prstGeom>
            <a:solidFill>
              <a:schemeClr val="bg1">
                <a:lumMod val="5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61" name="Oval 66"/>
            <p:cNvSpPr/>
            <p:nvPr/>
          </p:nvSpPr>
          <p:spPr>
            <a:xfrm>
              <a:off x="1361365" y="3562259"/>
              <a:ext cx="287388"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62" name="Oval 67"/>
            <p:cNvSpPr/>
            <p:nvPr/>
          </p:nvSpPr>
          <p:spPr>
            <a:xfrm>
              <a:off x="1072389" y="3562259"/>
              <a:ext cx="288976"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63" name="Oval 68"/>
            <p:cNvSpPr/>
            <p:nvPr/>
          </p:nvSpPr>
          <p:spPr>
            <a:xfrm>
              <a:off x="1648753" y="3562259"/>
              <a:ext cx="287389"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64" name="Oval 69"/>
            <p:cNvSpPr/>
            <p:nvPr/>
          </p:nvSpPr>
          <p:spPr>
            <a:xfrm>
              <a:off x="1936142" y="3562259"/>
              <a:ext cx="288976"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65" name="Oval 70"/>
            <p:cNvSpPr/>
            <p:nvPr/>
          </p:nvSpPr>
          <p:spPr>
            <a:xfrm>
              <a:off x="2225118" y="3562259"/>
              <a:ext cx="287388"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66" name="Oval 71"/>
            <p:cNvSpPr/>
            <p:nvPr/>
          </p:nvSpPr>
          <p:spPr>
            <a:xfrm>
              <a:off x="2512803" y="3561021"/>
              <a:ext cx="287388" cy="266802"/>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67" name="Oval 72"/>
            <p:cNvSpPr/>
            <p:nvPr/>
          </p:nvSpPr>
          <p:spPr>
            <a:xfrm>
              <a:off x="2800191" y="3561015"/>
              <a:ext cx="288976"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68" name="Oval 73"/>
            <p:cNvSpPr/>
            <p:nvPr/>
          </p:nvSpPr>
          <p:spPr>
            <a:xfrm>
              <a:off x="3089167" y="3561015"/>
              <a:ext cx="287389"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69" name="Oval 74"/>
            <p:cNvSpPr/>
            <p:nvPr/>
          </p:nvSpPr>
          <p:spPr>
            <a:xfrm>
              <a:off x="3376556" y="3561015"/>
              <a:ext cx="288976"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70" name="Oval 75"/>
            <p:cNvSpPr/>
            <p:nvPr/>
          </p:nvSpPr>
          <p:spPr>
            <a:xfrm>
              <a:off x="3665532" y="3561015"/>
              <a:ext cx="287388"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71" name="Oval 76"/>
            <p:cNvSpPr/>
            <p:nvPr/>
          </p:nvSpPr>
          <p:spPr>
            <a:xfrm>
              <a:off x="4530576" y="3561015"/>
              <a:ext cx="287388"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72" name="Oval 77"/>
            <p:cNvSpPr/>
            <p:nvPr/>
          </p:nvSpPr>
          <p:spPr>
            <a:xfrm>
              <a:off x="4241599" y="3561015"/>
              <a:ext cx="288976"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73" name="Oval 78"/>
            <p:cNvSpPr/>
            <p:nvPr/>
          </p:nvSpPr>
          <p:spPr>
            <a:xfrm>
              <a:off x="3954211" y="3561015"/>
              <a:ext cx="287389"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grpSp>
          <p:nvGrpSpPr>
            <p:cNvPr id="74" name="Gruppierung 155"/>
            <p:cNvGrpSpPr>
              <a:grpSpLocks/>
            </p:cNvGrpSpPr>
            <p:nvPr/>
          </p:nvGrpSpPr>
          <p:grpSpPr bwMode="auto">
            <a:xfrm>
              <a:off x="4811612" y="3561013"/>
              <a:ext cx="3072455" cy="265214"/>
              <a:chOff x="3947516" y="3561013"/>
              <a:chExt cx="3072455" cy="265214"/>
            </a:xfrm>
          </p:grpSpPr>
          <p:sp>
            <p:nvSpPr>
              <p:cNvPr id="75" name="Oval 80"/>
              <p:cNvSpPr/>
              <p:nvPr/>
            </p:nvSpPr>
            <p:spPr>
              <a:xfrm>
                <a:off x="4522591" y="3561013"/>
                <a:ext cx="287388" cy="26521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76" name="Oval 81"/>
              <p:cNvSpPr/>
              <p:nvPr/>
            </p:nvSpPr>
            <p:spPr>
              <a:xfrm>
                <a:off x="4234905" y="3561013"/>
                <a:ext cx="288976" cy="26521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77" name="Oval 82"/>
              <p:cNvSpPr/>
              <p:nvPr/>
            </p:nvSpPr>
            <p:spPr>
              <a:xfrm>
                <a:off x="4809978" y="3561013"/>
                <a:ext cx="287389" cy="26521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78" name="Oval 83"/>
              <p:cNvSpPr/>
              <p:nvPr/>
            </p:nvSpPr>
            <p:spPr>
              <a:xfrm>
                <a:off x="3947516" y="3561013"/>
                <a:ext cx="287389" cy="26521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79" name="Oval 84"/>
              <p:cNvSpPr/>
              <p:nvPr/>
            </p:nvSpPr>
            <p:spPr>
              <a:xfrm>
                <a:off x="6732583" y="3561013"/>
                <a:ext cx="287388" cy="265214"/>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80" name="Oval 85"/>
              <p:cNvSpPr/>
              <p:nvPr/>
            </p:nvSpPr>
            <p:spPr>
              <a:xfrm>
                <a:off x="5386343" y="3561013"/>
                <a:ext cx="287388" cy="26521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81" name="Oval 86"/>
              <p:cNvSpPr/>
              <p:nvPr/>
            </p:nvSpPr>
            <p:spPr>
              <a:xfrm>
                <a:off x="5097367" y="3561013"/>
                <a:ext cx="288976" cy="26521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grpSp>
      </p:grpSp>
      <p:sp>
        <p:nvSpPr>
          <p:cNvPr id="82" name="Textfeld 5"/>
          <p:cNvSpPr txBox="1">
            <a:spLocks noChangeArrowheads="1"/>
          </p:cNvSpPr>
          <p:nvPr/>
        </p:nvSpPr>
        <p:spPr bwMode="auto">
          <a:xfrm>
            <a:off x="6779629" y="6399134"/>
            <a:ext cx="4752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r>
              <a:rPr lang="de-DE" altLang="de-DE" sz="1200" dirty="0">
                <a:latin typeface="+mj-lt"/>
                <a:cs typeface="Calibri" panose="020F0502020204030204" pitchFamily="34" charset="0"/>
              </a:rPr>
              <a:t>Streit-Lehmann et al. (2022), S. 75</a:t>
            </a:r>
          </a:p>
        </p:txBody>
      </p:sp>
      <p:sp>
        <p:nvSpPr>
          <p:cNvPr id="4" name="Ovale Legende 3"/>
          <p:cNvSpPr/>
          <p:nvPr/>
        </p:nvSpPr>
        <p:spPr bwMode="auto">
          <a:xfrm>
            <a:off x="590778" y="2917546"/>
            <a:ext cx="2212901" cy="972108"/>
          </a:xfrm>
          <a:prstGeom prst="wedgeEllipseCallout">
            <a:avLst>
              <a:gd name="adj1" fmla="val -58822"/>
              <a:gd name="adj2" fmla="val 67052"/>
            </a:avLst>
          </a:prstGeom>
          <a:solidFill>
            <a:srgbClr val="50AF2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Schiebe 8</a:t>
            </a:r>
          </a:p>
        </p:txBody>
      </p:sp>
      <p:sp>
        <p:nvSpPr>
          <p:cNvPr id="85" name="Ovale Legende 84"/>
          <p:cNvSpPr/>
          <p:nvPr/>
        </p:nvSpPr>
        <p:spPr bwMode="auto">
          <a:xfrm>
            <a:off x="596974" y="4079596"/>
            <a:ext cx="2212901" cy="972108"/>
          </a:xfrm>
          <a:prstGeom prst="wedgeEllipseCallout">
            <a:avLst>
              <a:gd name="adj1" fmla="val -58822"/>
              <a:gd name="adj2" fmla="val 67052"/>
            </a:avLst>
          </a:prstGeom>
          <a:solidFill>
            <a:srgbClr val="50AF2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Schiebe 13</a:t>
            </a:r>
          </a:p>
        </p:txBody>
      </p:sp>
      <p:sp>
        <p:nvSpPr>
          <p:cNvPr id="86" name="Ovale Legende 85"/>
          <p:cNvSpPr/>
          <p:nvPr/>
        </p:nvSpPr>
        <p:spPr bwMode="auto">
          <a:xfrm>
            <a:off x="596974" y="5301208"/>
            <a:ext cx="2212901" cy="972108"/>
          </a:xfrm>
          <a:prstGeom prst="wedgeEllipseCallout">
            <a:avLst>
              <a:gd name="adj1" fmla="val -58822"/>
              <a:gd name="adj2" fmla="val 67052"/>
            </a:avLst>
          </a:prstGeom>
          <a:solidFill>
            <a:srgbClr val="50AF2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Schiebe 19</a:t>
            </a:r>
          </a:p>
        </p:txBody>
      </p:sp>
    </p:spTree>
    <p:extLst>
      <p:ext uri="{BB962C8B-B14F-4D97-AF65-F5344CB8AC3E}">
        <p14:creationId xmlns:p14="http://schemas.microsoft.com/office/powerpoint/2010/main" val="369176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5" grpId="0" animBg="1"/>
      <p:bldP spid="8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t>Zwanziger-Stäbe (</a:t>
            </a:r>
            <a:r>
              <a:rPr lang="de-DE" dirty="0" err="1"/>
              <a:t>Bead</a:t>
            </a:r>
            <a:r>
              <a:rPr lang="de-DE" dirty="0"/>
              <a:t>-Kebabs)</a:t>
            </a:r>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r>
              <a:rPr lang="de-DE" dirty="0"/>
              <a:t>Zahlauffassung und Zahldarstellung</a:t>
            </a:r>
          </a:p>
          <a:p>
            <a:r>
              <a:rPr lang="de-DE" b="1" dirty="0"/>
              <a:t>Differenzierung über die Perlenanzahl (10, 12, 15, 25 Perlen)</a:t>
            </a:r>
          </a:p>
          <a:p>
            <a:endParaRPr lang="de-DE" dirty="0"/>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34</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
        <p:nvSpPr>
          <p:cNvPr id="82" name="Textfeld 5"/>
          <p:cNvSpPr txBox="1">
            <a:spLocks noChangeArrowheads="1"/>
          </p:cNvSpPr>
          <p:nvPr/>
        </p:nvSpPr>
        <p:spPr bwMode="auto">
          <a:xfrm>
            <a:off x="6779629" y="6399134"/>
            <a:ext cx="4752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r>
              <a:rPr lang="de-DE" altLang="de-DE" sz="1200" dirty="0">
                <a:latin typeface="+mj-lt"/>
                <a:cs typeface="Calibri" panose="020F0502020204030204" pitchFamily="34" charset="0"/>
              </a:rPr>
              <a:t>Streit-Lehmann et al. (2022), S. 75</a:t>
            </a:r>
          </a:p>
        </p:txBody>
      </p:sp>
      <p:grpSp>
        <p:nvGrpSpPr>
          <p:cNvPr id="84" name="Gruppierung 17"/>
          <p:cNvGrpSpPr>
            <a:grpSpLocks/>
          </p:cNvGrpSpPr>
          <p:nvPr/>
        </p:nvGrpSpPr>
        <p:grpSpPr bwMode="auto">
          <a:xfrm>
            <a:off x="2099469" y="3651250"/>
            <a:ext cx="7993062" cy="266700"/>
            <a:chOff x="467544" y="3429000"/>
            <a:chExt cx="7992888" cy="266328"/>
          </a:xfrm>
        </p:grpSpPr>
        <p:cxnSp>
          <p:nvCxnSpPr>
            <p:cNvPr id="87" name="Gerade Verbindung 5"/>
            <p:cNvCxnSpPr>
              <a:stCxn id="88" idx="3"/>
            </p:cNvCxnSpPr>
            <p:nvPr/>
          </p:nvCxnSpPr>
          <p:spPr>
            <a:xfrm>
              <a:off x="1043793" y="3536799"/>
              <a:ext cx="6984848" cy="0"/>
            </a:xfrm>
            <a:prstGeom prst="line">
              <a:avLst/>
            </a:prstGeom>
            <a:ln w="5715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8" name="Rechteck 87"/>
            <p:cNvSpPr/>
            <p:nvPr/>
          </p:nvSpPr>
          <p:spPr>
            <a:xfrm>
              <a:off x="467544" y="3429000"/>
              <a:ext cx="576249" cy="215599"/>
            </a:xfrm>
            <a:prstGeom prst="rect">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89" name="Rechteck 88"/>
            <p:cNvSpPr/>
            <p:nvPr/>
          </p:nvSpPr>
          <p:spPr>
            <a:xfrm>
              <a:off x="7884183" y="3429000"/>
              <a:ext cx="576249" cy="215599"/>
            </a:xfrm>
            <a:prstGeom prst="rect">
              <a:avLst/>
            </a:prstGeom>
            <a:solidFill>
              <a:schemeClr val="bg1">
                <a:lumMod val="5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90" name="Oval 8"/>
            <p:cNvSpPr/>
            <p:nvPr/>
          </p:nvSpPr>
          <p:spPr>
            <a:xfrm>
              <a:off x="6442764" y="3429000"/>
              <a:ext cx="287332"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91" name="Oval 9"/>
            <p:cNvSpPr/>
            <p:nvPr/>
          </p:nvSpPr>
          <p:spPr>
            <a:xfrm>
              <a:off x="6155432" y="3429000"/>
              <a:ext cx="288919"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92" name="Oval 10"/>
            <p:cNvSpPr/>
            <p:nvPr/>
          </p:nvSpPr>
          <p:spPr>
            <a:xfrm>
              <a:off x="6730096" y="3429000"/>
              <a:ext cx="288919"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93" name="Oval 11"/>
            <p:cNvSpPr/>
            <p:nvPr/>
          </p:nvSpPr>
          <p:spPr>
            <a:xfrm>
              <a:off x="5868101" y="3429000"/>
              <a:ext cx="287331"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94" name="Oval 12"/>
            <p:cNvSpPr/>
            <p:nvPr/>
          </p:nvSpPr>
          <p:spPr>
            <a:xfrm>
              <a:off x="5580770" y="3429000"/>
              <a:ext cx="287332"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95" name="Oval 13"/>
            <p:cNvSpPr/>
            <p:nvPr/>
          </p:nvSpPr>
          <p:spPr>
            <a:xfrm>
              <a:off x="5291851" y="3429000"/>
              <a:ext cx="288919"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96" name="Oval 14"/>
            <p:cNvSpPr/>
            <p:nvPr/>
          </p:nvSpPr>
          <p:spPr>
            <a:xfrm>
              <a:off x="5004520" y="3429000"/>
              <a:ext cx="287331"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97" name="Oval 15"/>
            <p:cNvSpPr/>
            <p:nvPr/>
          </p:nvSpPr>
          <p:spPr>
            <a:xfrm>
              <a:off x="7595264" y="3429000"/>
              <a:ext cx="287332"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98" name="Oval 16"/>
            <p:cNvSpPr/>
            <p:nvPr/>
          </p:nvSpPr>
          <p:spPr>
            <a:xfrm>
              <a:off x="7306345" y="3429000"/>
              <a:ext cx="288919"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99" name="Oval 17"/>
            <p:cNvSpPr/>
            <p:nvPr/>
          </p:nvSpPr>
          <p:spPr>
            <a:xfrm>
              <a:off x="7019014" y="3429000"/>
              <a:ext cx="287331"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grpSp>
      <p:grpSp>
        <p:nvGrpSpPr>
          <p:cNvPr id="100" name="Gruppierung 2"/>
          <p:cNvGrpSpPr>
            <a:grpSpLocks/>
          </p:cNvGrpSpPr>
          <p:nvPr/>
        </p:nvGrpSpPr>
        <p:grpSpPr bwMode="auto">
          <a:xfrm>
            <a:off x="2099469" y="4509122"/>
            <a:ext cx="7993062" cy="268377"/>
            <a:chOff x="467544" y="3554380"/>
            <a:chExt cx="7992888" cy="268481"/>
          </a:xfrm>
        </p:grpSpPr>
        <p:cxnSp>
          <p:nvCxnSpPr>
            <p:cNvPr id="101" name="Gerade Verbindung 19"/>
            <p:cNvCxnSpPr>
              <a:stCxn id="102" idx="3"/>
            </p:cNvCxnSpPr>
            <p:nvPr/>
          </p:nvCxnSpPr>
          <p:spPr>
            <a:xfrm>
              <a:off x="1043793" y="3681008"/>
              <a:ext cx="6984848" cy="0"/>
            </a:xfrm>
            <a:prstGeom prst="line">
              <a:avLst/>
            </a:prstGeom>
            <a:ln w="5715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2" name="Rechteck 101"/>
            <p:cNvSpPr/>
            <p:nvPr/>
          </p:nvSpPr>
          <p:spPr>
            <a:xfrm>
              <a:off x="467544" y="3573016"/>
              <a:ext cx="576249" cy="215984"/>
            </a:xfrm>
            <a:prstGeom prst="rect">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03" name="Rechteck 102"/>
            <p:cNvSpPr/>
            <p:nvPr/>
          </p:nvSpPr>
          <p:spPr>
            <a:xfrm>
              <a:off x="7884183" y="3573016"/>
              <a:ext cx="576249" cy="215984"/>
            </a:xfrm>
            <a:prstGeom prst="rect">
              <a:avLst/>
            </a:prstGeom>
            <a:solidFill>
              <a:schemeClr val="bg1">
                <a:lumMod val="5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04" name="Oval 22"/>
            <p:cNvSpPr/>
            <p:nvPr/>
          </p:nvSpPr>
          <p:spPr>
            <a:xfrm>
              <a:off x="4391982" y="3556058"/>
              <a:ext cx="288919"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05" name="Oval 23"/>
            <p:cNvSpPr/>
            <p:nvPr/>
          </p:nvSpPr>
          <p:spPr>
            <a:xfrm>
              <a:off x="4680900" y="3556058"/>
              <a:ext cx="287332"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06" name="Oval 24"/>
            <p:cNvSpPr/>
            <p:nvPr/>
          </p:nvSpPr>
          <p:spPr>
            <a:xfrm>
              <a:off x="5544481" y="3556058"/>
              <a:ext cx="288919"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07" name="Oval 25"/>
            <p:cNvSpPr/>
            <p:nvPr/>
          </p:nvSpPr>
          <p:spPr>
            <a:xfrm>
              <a:off x="5257151" y="3556058"/>
              <a:ext cx="287331"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08" name="Oval 26"/>
            <p:cNvSpPr/>
            <p:nvPr/>
          </p:nvSpPr>
          <p:spPr>
            <a:xfrm>
              <a:off x="4968232" y="3556058"/>
              <a:ext cx="288919"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grpSp>
          <p:nvGrpSpPr>
            <p:cNvPr id="109" name="Gruppierung 155"/>
            <p:cNvGrpSpPr>
              <a:grpSpLocks/>
            </p:cNvGrpSpPr>
            <p:nvPr/>
          </p:nvGrpSpPr>
          <p:grpSpPr bwMode="auto">
            <a:xfrm>
              <a:off x="5833400" y="3554380"/>
              <a:ext cx="2016082" cy="268481"/>
              <a:chOff x="4969304" y="3554380"/>
              <a:chExt cx="2016082" cy="268481"/>
            </a:xfrm>
          </p:grpSpPr>
          <p:sp>
            <p:nvSpPr>
              <p:cNvPr id="110" name="Oval 28"/>
              <p:cNvSpPr/>
              <p:nvPr/>
            </p:nvSpPr>
            <p:spPr>
              <a:xfrm>
                <a:off x="5545555" y="3556058"/>
                <a:ext cx="287331"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11" name="Oval 29"/>
              <p:cNvSpPr/>
              <p:nvPr/>
            </p:nvSpPr>
            <p:spPr>
              <a:xfrm>
                <a:off x="5256637" y="3556058"/>
                <a:ext cx="288919"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12" name="Oval 30"/>
              <p:cNvSpPr/>
              <p:nvPr/>
            </p:nvSpPr>
            <p:spPr>
              <a:xfrm>
                <a:off x="5832884" y="3556058"/>
                <a:ext cx="288919"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13" name="Oval 31"/>
              <p:cNvSpPr/>
              <p:nvPr/>
            </p:nvSpPr>
            <p:spPr>
              <a:xfrm>
                <a:off x="4969304" y="3556058"/>
                <a:ext cx="287332"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14" name="Oval 32"/>
              <p:cNvSpPr/>
              <p:nvPr/>
            </p:nvSpPr>
            <p:spPr>
              <a:xfrm>
                <a:off x="6698055" y="3554380"/>
                <a:ext cx="287331"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15" name="Oval 33"/>
              <p:cNvSpPr/>
              <p:nvPr/>
            </p:nvSpPr>
            <p:spPr>
              <a:xfrm>
                <a:off x="6409137" y="3556058"/>
                <a:ext cx="288919"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16" name="Oval 34"/>
              <p:cNvSpPr/>
              <p:nvPr/>
            </p:nvSpPr>
            <p:spPr>
              <a:xfrm>
                <a:off x="6121803" y="3556058"/>
                <a:ext cx="287332"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grpSp>
      </p:grpSp>
      <p:grpSp>
        <p:nvGrpSpPr>
          <p:cNvPr id="117" name="Gruppieren 116"/>
          <p:cNvGrpSpPr>
            <a:grpSpLocks/>
          </p:cNvGrpSpPr>
          <p:nvPr/>
        </p:nvGrpSpPr>
        <p:grpSpPr bwMode="auto">
          <a:xfrm>
            <a:off x="2099469" y="5445231"/>
            <a:ext cx="7993063" cy="268277"/>
            <a:chOff x="1955540" y="4358665"/>
            <a:chExt cx="7992888" cy="268044"/>
          </a:xfrm>
        </p:grpSpPr>
        <p:grpSp>
          <p:nvGrpSpPr>
            <p:cNvPr id="118" name="Gruppierung 2"/>
            <p:cNvGrpSpPr>
              <a:grpSpLocks/>
            </p:cNvGrpSpPr>
            <p:nvPr/>
          </p:nvGrpSpPr>
          <p:grpSpPr bwMode="auto">
            <a:xfrm>
              <a:off x="1955540" y="4358665"/>
              <a:ext cx="7992888" cy="268044"/>
              <a:chOff x="467544" y="3554194"/>
              <a:chExt cx="7992888" cy="268044"/>
            </a:xfrm>
          </p:grpSpPr>
          <p:cxnSp>
            <p:nvCxnSpPr>
              <p:cNvPr id="122" name="Gerade Verbindung 57"/>
              <p:cNvCxnSpPr>
                <a:stCxn id="123" idx="3"/>
              </p:cNvCxnSpPr>
              <p:nvPr/>
            </p:nvCxnSpPr>
            <p:spPr>
              <a:xfrm>
                <a:off x="1043794" y="3681084"/>
                <a:ext cx="6984847" cy="0"/>
              </a:xfrm>
              <a:prstGeom prst="line">
                <a:avLst/>
              </a:prstGeom>
              <a:ln w="5715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3" name="Rechteck 122"/>
              <p:cNvSpPr/>
              <p:nvPr/>
            </p:nvSpPr>
            <p:spPr>
              <a:xfrm>
                <a:off x="467544" y="3573227"/>
                <a:ext cx="576250" cy="215713"/>
              </a:xfrm>
              <a:prstGeom prst="rect">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24" name="Rechteck 123"/>
              <p:cNvSpPr/>
              <p:nvPr/>
            </p:nvSpPr>
            <p:spPr>
              <a:xfrm>
                <a:off x="7884182" y="3573227"/>
                <a:ext cx="576250" cy="215713"/>
              </a:xfrm>
              <a:prstGeom prst="rect">
                <a:avLst/>
              </a:prstGeom>
              <a:solidFill>
                <a:schemeClr val="bg1">
                  <a:lumMod val="5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25" name="Oval 60"/>
              <p:cNvSpPr/>
              <p:nvPr/>
            </p:nvSpPr>
            <p:spPr>
              <a:xfrm>
                <a:off x="4426682" y="3555769"/>
                <a:ext cx="288919" cy="266469"/>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26" name="Oval 61"/>
              <p:cNvSpPr/>
              <p:nvPr/>
            </p:nvSpPr>
            <p:spPr>
              <a:xfrm>
                <a:off x="4715601" y="3555769"/>
                <a:ext cx="287332" cy="266469"/>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27" name="Oval 62"/>
              <p:cNvSpPr/>
              <p:nvPr/>
            </p:nvSpPr>
            <p:spPr>
              <a:xfrm>
                <a:off x="5579182" y="3555769"/>
                <a:ext cx="287332" cy="266469"/>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28" name="Oval 63"/>
              <p:cNvSpPr/>
              <p:nvPr/>
            </p:nvSpPr>
            <p:spPr>
              <a:xfrm>
                <a:off x="5288675" y="3555442"/>
                <a:ext cx="288919" cy="266469"/>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29" name="Oval 64"/>
              <p:cNvSpPr/>
              <p:nvPr/>
            </p:nvSpPr>
            <p:spPr>
              <a:xfrm>
                <a:off x="5002933" y="3555769"/>
                <a:ext cx="287331" cy="266469"/>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grpSp>
            <p:nvGrpSpPr>
              <p:cNvPr id="130" name="Gruppierung 155"/>
              <p:cNvGrpSpPr>
                <a:grpSpLocks/>
              </p:cNvGrpSpPr>
              <p:nvPr/>
            </p:nvGrpSpPr>
            <p:grpSpPr bwMode="auto">
              <a:xfrm>
                <a:off x="5866962" y="3554194"/>
                <a:ext cx="2016224" cy="266328"/>
                <a:chOff x="5002866" y="3554194"/>
                <a:chExt cx="2016224" cy="266328"/>
              </a:xfrm>
            </p:grpSpPr>
            <p:sp>
              <p:nvSpPr>
                <p:cNvPr id="131" name="Oval 66"/>
                <p:cNvSpPr/>
                <p:nvPr/>
              </p:nvSpPr>
              <p:spPr>
                <a:xfrm>
                  <a:off x="5578667" y="3554194"/>
                  <a:ext cx="287332" cy="266469"/>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32" name="Oval 67"/>
                <p:cNvSpPr/>
                <p:nvPr/>
              </p:nvSpPr>
              <p:spPr>
                <a:xfrm>
                  <a:off x="5289749" y="3554194"/>
                  <a:ext cx="288919" cy="266469"/>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33" name="Oval 68"/>
                <p:cNvSpPr/>
                <p:nvPr/>
              </p:nvSpPr>
              <p:spPr>
                <a:xfrm>
                  <a:off x="5865999" y="3554194"/>
                  <a:ext cx="288919" cy="266469"/>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34" name="Oval 69"/>
                <p:cNvSpPr/>
                <p:nvPr/>
              </p:nvSpPr>
              <p:spPr>
                <a:xfrm>
                  <a:off x="5002418" y="3554194"/>
                  <a:ext cx="287331" cy="266469"/>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35" name="Oval 70"/>
                <p:cNvSpPr/>
                <p:nvPr/>
              </p:nvSpPr>
              <p:spPr>
                <a:xfrm>
                  <a:off x="6731167" y="3554194"/>
                  <a:ext cx="287332" cy="266469"/>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36" name="Oval 71"/>
                <p:cNvSpPr/>
                <p:nvPr/>
              </p:nvSpPr>
              <p:spPr>
                <a:xfrm>
                  <a:off x="6442249" y="3554194"/>
                  <a:ext cx="288919" cy="266469"/>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37" name="Oval 72"/>
                <p:cNvSpPr/>
                <p:nvPr/>
              </p:nvSpPr>
              <p:spPr>
                <a:xfrm>
                  <a:off x="6154918" y="3554194"/>
                  <a:ext cx="287331" cy="266469"/>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grpSp>
        </p:grpSp>
        <p:sp>
          <p:nvSpPr>
            <p:cNvPr id="119" name="Oval 54"/>
            <p:cNvSpPr/>
            <p:nvPr/>
          </p:nvSpPr>
          <p:spPr>
            <a:xfrm>
              <a:off x="5600360" y="4360240"/>
              <a:ext cx="288919" cy="266469"/>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20" name="Oval 55"/>
            <p:cNvSpPr/>
            <p:nvPr/>
          </p:nvSpPr>
          <p:spPr>
            <a:xfrm>
              <a:off x="5313029" y="4360240"/>
              <a:ext cx="287331" cy="266469"/>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21" name="Oval 56"/>
            <p:cNvSpPr/>
            <p:nvPr/>
          </p:nvSpPr>
          <p:spPr>
            <a:xfrm>
              <a:off x="5024111" y="4360240"/>
              <a:ext cx="288919" cy="266469"/>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grpSp>
    </p:spTree>
    <p:extLst>
      <p:ext uri="{BB962C8B-B14F-4D97-AF65-F5344CB8AC3E}">
        <p14:creationId xmlns:p14="http://schemas.microsoft.com/office/powerpoint/2010/main" val="404148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xmlns="" r:id="rId4"/>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t>Zwanziger-Stäbe (</a:t>
            </a:r>
            <a:r>
              <a:rPr lang="de-DE" dirty="0" err="1"/>
              <a:t>Bead</a:t>
            </a:r>
            <a:r>
              <a:rPr lang="de-DE" dirty="0"/>
              <a:t>-Kebabs)</a:t>
            </a:r>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r>
              <a:rPr lang="de-DE" dirty="0"/>
              <a:t>Zahlauffassung und Zahldarstellung</a:t>
            </a:r>
          </a:p>
          <a:p>
            <a:r>
              <a:rPr lang="de-DE" dirty="0"/>
              <a:t>Differenzierung über die Perlenanzahl (10, 15, 20, 25 Perlen)</a:t>
            </a:r>
          </a:p>
          <a:p>
            <a:r>
              <a:rPr lang="de-DE" b="1" dirty="0"/>
              <a:t>Variable Nutzung einer Fünfer- oder Zehnerstruktur</a:t>
            </a:r>
          </a:p>
          <a:p>
            <a:endParaRPr lang="de-DE" dirty="0"/>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35</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grpSp>
        <p:nvGrpSpPr>
          <p:cNvPr id="8" name="Gruppierung 17"/>
          <p:cNvGrpSpPr>
            <a:grpSpLocks/>
          </p:cNvGrpSpPr>
          <p:nvPr/>
        </p:nvGrpSpPr>
        <p:grpSpPr bwMode="auto">
          <a:xfrm>
            <a:off x="3503613" y="4913997"/>
            <a:ext cx="7993062" cy="266702"/>
            <a:chOff x="467544" y="3401879"/>
            <a:chExt cx="7992888" cy="266331"/>
          </a:xfrm>
        </p:grpSpPr>
        <p:cxnSp>
          <p:nvCxnSpPr>
            <p:cNvPr id="9" name="Gerade Verbindung 5"/>
            <p:cNvCxnSpPr>
              <a:stCxn id="10" idx="3"/>
            </p:cNvCxnSpPr>
            <p:nvPr/>
          </p:nvCxnSpPr>
          <p:spPr>
            <a:xfrm>
              <a:off x="1043793" y="3536799"/>
              <a:ext cx="6984848" cy="0"/>
            </a:xfrm>
            <a:prstGeom prst="line">
              <a:avLst/>
            </a:prstGeom>
            <a:ln w="5715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 name="Rechteck 9"/>
            <p:cNvSpPr/>
            <p:nvPr/>
          </p:nvSpPr>
          <p:spPr>
            <a:xfrm>
              <a:off x="467544" y="3429000"/>
              <a:ext cx="576249" cy="215599"/>
            </a:xfrm>
            <a:prstGeom prst="rect">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1" name="Rechteck 10"/>
            <p:cNvSpPr/>
            <p:nvPr/>
          </p:nvSpPr>
          <p:spPr>
            <a:xfrm>
              <a:off x="7884183" y="3429000"/>
              <a:ext cx="576249" cy="215599"/>
            </a:xfrm>
            <a:prstGeom prst="rect">
              <a:avLst/>
            </a:prstGeom>
            <a:solidFill>
              <a:schemeClr val="bg1">
                <a:lumMod val="5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2" name="Oval 8"/>
            <p:cNvSpPr/>
            <p:nvPr/>
          </p:nvSpPr>
          <p:spPr>
            <a:xfrm>
              <a:off x="1403826" y="3401882"/>
              <a:ext cx="288919"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3" name="Oval 9"/>
            <p:cNvSpPr/>
            <p:nvPr/>
          </p:nvSpPr>
          <p:spPr>
            <a:xfrm>
              <a:off x="1116494" y="3401879"/>
              <a:ext cx="287332"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4" name="Oval 10"/>
            <p:cNvSpPr/>
            <p:nvPr/>
          </p:nvSpPr>
          <p:spPr>
            <a:xfrm>
              <a:off x="1692744" y="3401882"/>
              <a:ext cx="287331"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5" name="Oval 11"/>
            <p:cNvSpPr/>
            <p:nvPr/>
          </p:nvSpPr>
          <p:spPr>
            <a:xfrm>
              <a:off x="1980075" y="3401882"/>
              <a:ext cx="288919"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6" name="Oval 12"/>
            <p:cNvSpPr/>
            <p:nvPr/>
          </p:nvSpPr>
          <p:spPr>
            <a:xfrm>
              <a:off x="2268994" y="3401882"/>
              <a:ext cx="287332"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7" name="Oval 13"/>
            <p:cNvSpPr/>
            <p:nvPr/>
          </p:nvSpPr>
          <p:spPr>
            <a:xfrm>
              <a:off x="2556326" y="3401882"/>
              <a:ext cx="288919"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8" name="Oval 14"/>
            <p:cNvSpPr/>
            <p:nvPr/>
          </p:nvSpPr>
          <p:spPr>
            <a:xfrm>
              <a:off x="2845244" y="3401882"/>
              <a:ext cx="287331"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9" name="Oval 15"/>
            <p:cNvSpPr/>
            <p:nvPr/>
          </p:nvSpPr>
          <p:spPr>
            <a:xfrm>
              <a:off x="3131881" y="3401882"/>
              <a:ext cx="287332"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dirty="0"/>
            </a:p>
          </p:txBody>
        </p:sp>
        <p:sp>
          <p:nvSpPr>
            <p:cNvPr id="20" name="Oval 16"/>
            <p:cNvSpPr/>
            <p:nvPr/>
          </p:nvSpPr>
          <p:spPr>
            <a:xfrm>
              <a:off x="4355246" y="3401882"/>
              <a:ext cx="288919"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21" name="Oval 17"/>
            <p:cNvSpPr/>
            <p:nvPr/>
          </p:nvSpPr>
          <p:spPr>
            <a:xfrm>
              <a:off x="4644165" y="3401882"/>
              <a:ext cx="287332"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22" name="Oval 18"/>
            <p:cNvSpPr/>
            <p:nvPr/>
          </p:nvSpPr>
          <p:spPr>
            <a:xfrm>
              <a:off x="6372915" y="3401882"/>
              <a:ext cx="287331"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23" name="Oval 19"/>
            <p:cNvSpPr/>
            <p:nvPr/>
          </p:nvSpPr>
          <p:spPr>
            <a:xfrm>
              <a:off x="6083997" y="3401882"/>
              <a:ext cx="288919"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24" name="Oval 20"/>
            <p:cNvSpPr/>
            <p:nvPr/>
          </p:nvSpPr>
          <p:spPr>
            <a:xfrm>
              <a:off x="6660246" y="3401882"/>
              <a:ext cx="287332"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25" name="Oval 21"/>
            <p:cNvSpPr/>
            <p:nvPr/>
          </p:nvSpPr>
          <p:spPr>
            <a:xfrm>
              <a:off x="5796665" y="3401882"/>
              <a:ext cx="287332"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26" name="Oval 22"/>
            <p:cNvSpPr/>
            <p:nvPr/>
          </p:nvSpPr>
          <p:spPr>
            <a:xfrm>
              <a:off x="5507746" y="3401882"/>
              <a:ext cx="288919"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27" name="Oval 23"/>
            <p:cNvSpPr/>
            <p:nvPr/>
          </p:nvSpPr>
          <p:spPr>
            <a:xfrm>
              <a:off x="5220416" y="3401882"/>
              <a:ext cx="287331"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28" name="Oval 24"/>
            <p:cNvSpPr/>
            <p:nvPr/>
          </p:nvSpPr>
          <p:spPr>
            <a:xfrm>
              <a:off x="4931497" y="3401882"/>
              <a:ext cx="288919"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29" name="Oval 25"/>
            <p:cNvSpPr/>
            <p:nvPr/>
          </p:nvSpPr>
          <p:spPr>
            <a:xfrm>
              <a:off x="7523827" y="3401882"/>
              <a:ext cx="288919"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30" name="Oval 26"/>
            <p:cNvSpPr/>
            <p:nvPr/>
          </p:nvSpPr>
          <p:spPr>
            <a:xfrm>
              <a:off x="7236497" y="3401882"/>
              <a:ext cx="287331"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31" name="Oval 27"/>
            <p:cNvSpPr/>
            <p:nvPr/>
          </p:nvSpPr>
          <p:spPr>
            <a:xfrm>
              <a:off x="6947578" y="3401882"/>
              <a:ext cx="288919"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grpSp>
      <p:grpSp>
        <p:nvGrpSpPr>
          <p:cNvPr id="32" name="Gruppierung 2"/>
          <p:cNvGrpSpPr>
            <a:grpSpLocks/>
          </p:cNvGrpSpPr>
          <p:nvPr/>
        </p:nvGrpSpPr>
        <p:grpSpPr bwMode="auto">
          <a:xfrm>
            <a:off x="3505129" y="5796004"/>
            <a:ext cx="7991475" cy="266700"/>
            <a:chOff x="467544" y="3551979"/>
            <a:chExt cx="7992888" cy="266803"/>
          </a:xfrm>
        </p:grpSpPr>
        <p:cxnSp>
          <p:nvCxnSpPr>
            <p:cNvPr id="33" name="Gerade Verbindung 38"/>
            <p:cNvCxnSpPr>
              <a:stCxn id="34" idx="3"/>
              <a:endCxn id="35" idx="1"/>
            </p:cNvCxnSpPr>
            <p:nvPr/>
          </p:nvCxnSpPr>
          <p:spPr>
            <a:xfrm>
              <a:off x="1043908" y="3681008"/>
              <a:ext cx="6840159" cy="0"/>
            </a:xfrm>
            <a:prstGeom prst="line">
              <a:avLst/>
            </a:prstGeom>
            <a:ln w="5715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4" name="Rechteck 33"/>
            <p:cNvSpPr/>
            <p:nvPr/>
          </p:nvSpPr>
          <p:spPr>
            <a:xfrm>
              <a:off x="467544" y="3573016"/>
              <a:ext cx="576364" cy="215984"/>
            </a:xfrm>
            <a:prstGeom prst="rect">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35" name="Rechteck 34"/>
            <p:cNvSpPr/>
            <p:nvPr/>
          </p:nvSpPr>
          <p:spPr>
            <a:xfrm>
              <a:off x="7884067" y="3573016"/>
              <a:ext cx="576365" cy="215984"/>
            </a:xfrm>
            <a:prstGeom prst="rect">
              <a:avLst/>
            </a:prstGeom>
            <a:solidFill>
              <a:schemeClr val="bg1">
                <a:lumMod val="5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36" name="Oval 41"/>
            <p:cNvSpPr/>
            <p:nvPr/>
          </p:nvSpPr>
          <p:spPr>
            <a:xfrm>
              <a:off x="1402297" y="3551979"/>
              <a:ext cx="288976"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37" name="Oval 42"/>
            <p:cNvSpPr/>
            <p:nvPr/>
          </p:nvSpPr>
          <p:spPr>
            <a:xfrm>
              <a:off x="1114908" y="3551979"/>
              <a:ext cx="287389"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38" name="Oval 43"/>
            <p:cNvSpPr/>
            <p:nvPr/>
          </p:nvSpPr>
          <p:spPr>
            <a:xfrm>
              <a:off x="1691273" y="3551979"/>
              <a:ext cx="287388"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39" name="Oval 44"/>
            <p:cNvSpPr/>
            <p:nvPr/>
          </p:nvSpPr>
          <p:spPr>
            <a:xfrm>
              <a:off x="1978661" y="3551979"/>
              <a:ext cx="287389"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40" name="Oval 45"/>
            <p:cNvSpPr/>
            <p:nvPr/>
          </p:nvSpPr>
          <p:spPr>
            <a:xfrm>
              <a:off x="2266050" y="3551979"/>
              <a:ext cx="288976"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41" name="Oval 46"/>
            <p:cNvSpPr/>
            <p:nvPr/>
          </p:nvSpPr>
          <p:spPr>
            <a:xfrm>
              <a:off x="2555026" y="3551979"/>
              <a:ext cx="287388"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42" name="Oval 47"/>
            <p:cNvSpPr/>
            <p:nvPr/>
          </p:nvSpPr>
          <p:spPr>
            <a:xfrm>
              <a:off x="2842414" y="3551979"/>
              <a:ext cx="288976"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43" name="Oval 48"/>
            <p:cNvSpPr/>
            <p:nvPr/>
          </p:nvSpPr>
          <p:spPr>
            <a:xfrm>
              <a:off x="3131390" y="3551979"/>
              <a:ext cx="287389"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44" name="Oval 49"/>
            <p:cNvSpPr/>
            <p:nvPr/>
          </p:nvSpPr>
          <p:spPr>
            <a:xfrm>
              <a:off x="3418779" y="3551979"/>
              <a:ext cx="287388"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45" name="Oval 50"/>
            <p:cNvSpPr/>
            <p:nvPr/>
          </p:nvSpPr>
          <p:spPr>
            <a:xfrm>
              <a:off x="3706167" y="3551979"/>
              <a:ext cx="288976" cy="266803"/>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46" name="Oval 51"/>
            <p:cNvSpPr/>
            <p:nvPr/>
          </p:nvSpPr>
          <p:spPr>
            <a:xfrm>
              <a:off x="4571308" y="3551979"/>
              <a:ext cx="287388"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47" name="Oval 52"/>
            <p:cNvSpPr/>
            <p:nvPr/>
          </p:nvSpPr>
          <p:spPr>
            <a:xfrm>
              <a:off x="4283028" y="3551979"/>
              <a:ext cx="288976"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48" name="Oval 53"/>
            <p:cNvSpPr/>
            <p:nvPr/>
          </p:nvSpPr>
          <p:spPr>
            <a:xfrm>
              <a:off x="3995639" y="3551979"/>
              <a:ext cx="287389"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grpSp>
          <p:nvGrpSpPr>
            <p:cNvPr id="49" name="Gruppierung 155"/>
            <p:cNvGrpSpPr>
              <a:grpSpLocks/>
            </p:cNvGrpSpPr>
            <p:nvPr/>
          </p:nvGrpSpPr>
          <p:grpSpPr bwMode="auto">
            <a:xfrm>
              <a:off x="5796356" y="3551979"/>
              <a:ext cx="2043253" cy="266803"/>
              <a:chOff x="4932260" y="3551979"/>
              <a:chExt cx="2043253" cy="266803"/>
            </a:xfrm>
          </p:grpSpPr>
          <p:sp>
            <p:nvSpPr>
              <p:cNvPr id="50" name="Oval 55"/>
              <p:cNvSpPr/>
              <p:nvPr/>
            </p:nvSpPr>
            <p:spPr>
              <a:xfrm>
                <a:off x="5536984" y="3551979"/>
                <a:ext cx="287389"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51" name="Oval 56"/>
              <p:cNvSpPr/>
              <p:nvPr/>
            </p:nvSpPr>
            <p:spPr>
              <a:xfrm>
                <a:off x="5248008" y="3551979"/>
                <a:ext cx="288976"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52" name="Oval 57"/>
              <p:cNvSpPr/>
              <p:nvPr/>
            </p:nvSpPr>
            <p:spPr>
              <a:xfrm>
                <a:off x="5824373" y="3551979"/>
                <a:ext cx="287388"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53" name="Oval 58"/>
              <p:cNvSpPr/>
              <p:nvPr/>
            </p:nvSpPr>
            <p:spPr>
              <a:xfrm>
                <a:off x="4932260" y="3551979"/>
                <a:ext cx="287388"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54" name="Oval 59"/>
              <p:cNvSpPr/>
              <p:nvPr/>
            </p:nvSpPr>
            <p:spPr>
              <a:xfrm>
                <a:off x="6688125" y="3551979"/>
                <a:ext cx="287388"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55" name="Oval 60"/>
              <p:cNvSpPr/>
              <p:nvPr/>
            </p:nvSpPr>
            <p:spPr>
              <a:xfrm>
                <a:off x="6399149" y="3551979"/>
                <a:ext cx="288976"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56" name="Oval 61"/>
              <p:cNvSpPr/>
              <p:nvPr/>
            </p:nvSpPr>
            <p:spPr>
              <a:xfrm>
                <a:off x="6111760" y="3551979"/>
                <a:ext cx="287389" cy="266803"/>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grpSp>
      </p:grpSp>
      <p:sp>
        <p:nvSpPr>
          <p:cNvPr id="82" name="Textfeld 5"/>
          <p:cNvSpPr txBox="1">
            <a:spLocks noChangeArrowheads="1"/>
          </p:cNvSpPr>
          <p:nvPr/>
        </p:nvSpPr>
        <p:spPr bwMode="auto">
          <a:xfrm>
            <a:off x="6779629" y="6399134"/>
            <a:ext cx="4752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r>
              <a:rPr lang="de-DE" altLang="de-DE" sz="1200" dirty="0">
                <a:latin typeface="+mj-lt"/>
                <a:cs typeface="Calibri" panose="020F0502020204030204" pitchFamily="34" charset="0"/>
              </a:rPr>
              <a:t>Streit-Lehmann et al. (2022), S. 75</a:t>
            </a:r>
          </a:p>
        </p:txBody>
      </p:sp>
      <p:sp>
        <p:nvSpPr>
          <p:cNvPr id="4" name="Ovale Legende 3"/>
          <p:cNvSpPr/>
          <p:nvPr/>
        </p:nvSpPr>
        <p:spPr bwMode="auto">
          <a:xfrm>
            <a:off x="551384" y="4077072"/>
            <a:ext cx="2212901" cy="972108"/>
          </a:xfrm>
          <a:prstGeom prst="wedgeEllipseCallout">
            <a:avLst>
              <a:gd name="adj1" fmla="val -58822"/>
              <a:gd name="adj2" fmla="val 67052"/>
            </a:avLst>
          </a:prstGeom>
          <a:solidFill>
            <a:srgbClr val="50AF2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Schiebe 8</a:t>
            </a:r>
          </a:p>
        </p:txBody>
      </p:sp>
      <p:sp>
        <p:nvSpPr>
          <p:cNvPr id="85" name="Ovale Legende 84"/>
          <p:cNvSpPr/>
          <p:nvPr/>
        </p:nvSpPr>
        <p:spPr bwMode="auto">
          <a:xfrm>
            <a:off x="557580" y="5239122"/>
            <a:ext cx="2212901" cy="972108"/>
          </a:xfrm>
          <a:prstGeom prst="wedgeEllipseCallout">
            <a:avLst>
              <a:gd name="adj1" fmla="val -58822"/>
              <a:gd name="adj2" fmla="val 67052"/>
            </a:avLst>
          </a:prstGeom>
          <a:solidFill>
            <a:srgbClr val="50AF2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Schiebe 13</a:t>
            </a:r>
          </a:p>
        </p:txBody>
      </p:sp>
      <p:grpSp>
        <p:nvGrpSpPr>
          <p:cNvPr id="84" name="Gruppierung 32"/>
          <p:cNvGrpSpPr>
            <a:grpSpLocks/>
          </p:cNvGrpSpPr>
          <p:nvPr/>
        </p:nvGrpSpPr>
        <p:grpSpPr bwMode="auto">
          <a:xfrm>
            <a:off x="3503613" y="4109114"/>
            <a:ext cx="7993062" cy="266700"/>
            <a:chOff x="467544" y="3408259"/>
            <a:chExt cx="7992888" cy="266328"/>
          </a:xfrm>
        </p:grpSpPr>
        <p:cxnSp>
          <p:nvCxnSpPr>
            <p:cNvPr id="87" name="Gerade Verbindung 5"/>
            <p:cNvCxnSpPr>
              <a:cxnSpLocks/>
              <a:stCxn id="88" idx="3"/>
            </p:cNvCxnSpPr>
            <p:nvPr/>
          </p:nvCxnSpPr>
          <p:spPr>
            <a:xfrm>
              <a:off x="1043793" y="3536667"/>
              <a:ext cx="6984848" cy="0"/>
            </a:xfrm>
            <a:prstGeom prst="line">
              <a:avLst/>
            </a:prstGeom>
            <a:ln w="5715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8" name="Rechteck 87"/>
            <p:cNvSpPr/>
            <p:nvPr/>
          </p:nvSpPr>
          <p:spPr>
            <a:xfrm>
              <a:off x="467544" y="3428867"/>
              <a:ext cx="576249" cy="215599"/>
            </a:xfrm>
            <a:prstGeom prst="rect">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89" name="Rechteck 88"/>
            <p:cNvSpPr/>
            <p:nvPr/>
          </p:nvSpPr>
          <p:spPr>
            <a:xfrm>
              <a:off x="7884183" y="3428867"/>
              <a:ext cx="576249" cy="215599"/>
            </a:xfrm>
            <a:prstGeom prst="rect">
              <a:avLst/>
            </a:prstGeom>
            <a:solidFill>
              <a:schemeClr val="bg1">
                <a:lumMod val="5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90" name="Oval 8"/>
            <p:cNvSpPr/>
            <p:nvPr/>
          </p:nvSpPr>
          <p:spPr>
            <a:xfrm>
              <a:off x="2388377" y="3408259"/>
              <a:ext cx="287331"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91" name="Oval 9"/>
            <p:cNvSpPr/>
            <p:nvPr/>
          </p:nvSpPr>
          <p:spPr>
            <a:xfrm>
              <a:off x="2101045" y="3408259"/>
              <a:ext cx="287332"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92" name="Oval 10"/>
            <p:cNvSpPr/>
            <p:nvPr/>
          </p:nvSpPr>
          <p:spPr>
            <a:xfrm>
              <a:off x="2675708" y="3408259"/>
              <a:ext cx="288919"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93" name="Oval 11"/>
            <p:cNvSpPr/>
            <p:nvPr/>
          </p:nvSpPr>
          <p:spPr>
            <a:xfrm>
              <a:off x="2964627" y="3408259"/>
              <a:ext cx="287332"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94" name="Oval 12"/>
            <p:cNvSpPr/>
            <p:nvPr/>
          </p:nvSpPr>
          <p:spPr>
            <a:xfrm>
              <a:off x="3251958" y="3408259"/>
              <a:ext cx="288919"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95" name="Oval 13"/>
            <p:cNvSpPr/>
            <p:nvPr/>
          </p:nvSpPr>
          <p:spPr>
            <a:xfrm>
              <a:off x="3540877" y="3408259"/>
              <a:ext cx="287331"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96" name="Oval 14"/>
            <p:cNvSpPr/>
            <p:nvPr/>
          </p:nvSpPr>
          <p:spPr>
            <a:xfrm>
              <a:off x="3828208" y="3408259"/>
              <a:ext cx="288919"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97" name="Oval 15"/>
            <p:cNvSpPr/>
            <p:nvPr/>
          </p:nvSpPr>
          <p:spPr>
            <a:xfrm>
              <a:off x="4117127" y="3408259"/>
              <a:ext cx="287332"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98" name="Oval 16"/>
            <p:cNvSpPr/>
            <p:nvPr/>
          </p:nvSpPr>
          <p:spPr>
            <a:xfrm>
              <a:off x="4404458" y="3408259"/>
              <a:ext cx="288919"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99" name="Oval 17"/>
            <p:cNvSpPr/>
            <p:nvPr/>
          </p:nvSpPr>
          <p:spPr>
            <a:xfrm>
              <a:off x="4693377" y="3408259"/>
              <a:ext cx="287331" cy="2663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00" name="Oval 18"/>
            <p:cNvSpPr/>
            <p:nvPr/>
          </p:nvSpPr>
          <p:spPr>
            <a:xfrm>
              <a:off x="6420539" y="3408259"/>
              <a:ext cx="288919"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01" name="Oval 19"/>
            <p:cNvSpPr/>
            <p:nvPr/>
          </p:nvSpPr>
          <p:spPr>
            <a:xfrm>
              <a:off x="6133208" y="3408259"/>
              <a:ext cx="287332"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02" name="Oval 20"/>
            <p:cNvSpPr/>
            <p:nvPr/>
          </p:nvSpPr>
          <p:spPr>
            <a:xfrm>
              <a:off x="6709458" y="3408259"/>
              <a:ext cx="287331"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03" name="Oval 21"/>
            <p:cNvSpPr/>
            <p:nvPr/>
          </p:nvSpPr>
          <p:spPr>
            <a:xfrm>
              <a:off x="5844289" y="3408259"/>
              <a:ext cx="288919"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04" name="Oval 22"/>
            <p:cNvSpPr/>
            <p:nvPr/>
          </p:nvSpPr>
          <p:spPr>
            <a:xfrm>
              <a:off x="5556958" y="3408259"/>
              <a:ext cx="287331"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05" name="Oval 23"/>
            <p:cNvSpPr/>
            <p:nvPr/>
          </p:nvSpPr>
          <p:spPr>
            <a:xfrm>
              <a:off x="5268039" y="3408259"/>
              <a:ext cx="288919"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06" name="Oval 24"/>
            <p:cNvSpPr/>
            <p:nvPr/>
          </p:nvSpPr>
          <p:spPr>
            <a:xfrm>
              <a:off x="4980708" y="3408259"/>
              <a:ext cx="287332"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07" name="Oval 25"/>
            <p:cNvSpPr/>
            <p:nvPr/>
          </p:nvSpPr>
          <p:spPr>
            <a:xfrm>
              <a:off x="7573039" y="3408259"/>
              <a:ext cx="287331"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08" name="Oval 26"/>
            <p:cNvSpPr/>
            <p:nvPr/>
          </p:nvSpPr>
          <p:spPr>
            <a:xfrm>
              <a:off x="7285708" y="3408259"/>
              <a:ext cx="287332"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09" name="Oval 27"/>
            <p:cNvSpPr/>
            <p:nvPr/>
          </p:nvSpPr>
          <p:spPr>
            <a:xfrm>
              <a:off x="6996789" y="3408259"/>
              <a:ext cx="288919" cy="2663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grpSp>
    </p:spTree>
    <p:extLst>
      <p:ext uri="{BB962C8B-B14F-4D97-AF65-F5344CB8AC3E}">
        <p14:creationId xmlns:p14="http://schemas.microsoft.com/office/powerpoint/2010/main" val="206922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t>Zwanziger-Stäbe (</a:t>
            </a:r>
            <a:r>
              <a:rPr lang="de-DE" dirty="0" err="1"/>
              <a:t>Bead</a:t>
            </a:r>
            <a:r>
              <a:rPr lang="de-DE" dirty="0"/>
              <a:t>-Kebabs)</a:t>
            </a:r>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r>
              <a:rPr lang="de-DE" dirty="0"/>
              <a:t>Zahlauffassung und Zahldarstellung</a:t>
            </a:r>
          </a:p>
          <a:p>
            <a:r>
              <a:rPr lang="de-DE" dirty="0"/>
              <a:t>Differenzierung über die Perlenanzahl (10, 15, 20, 25 oder 30 Perlen)</a:t>
            </a:r>
          </a:p>
          <a:p>
            <a:r>
              <a:rPr lang="de-DE" dirty="0"/>
              <a:t>Variable Nutzung einer Fünfer- oder Zehnerstruktur</a:t>
            </a:r>
          </a:p>
          <a:p>
            <a:r>
              <a:rPr lang="de-DE" b="1" dirty="0"/>
              <a:t>Visualisierung von Zahlzerlegungen </a:t>
            </a:r>
            <a:r>
              <a:rPr lang="de-DE" b="1" dirty="0">
                <a:sym typeface="Wingdings" panose="05000000000000000000" pitchFamily="2" charset="2"/>
              </a:rPr>
              <a:t></a:t>
            </a:r>
            <a:r>
              <a:rPr lang="de-DE" b="1" dirty="0"/>
              <a:t> „Tauziehen“</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36</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Tree>
    <p:extLst>
      <p:ext uri="{BB962C8B-B14F-4D97-AF65-F5344CB8AC3E}">
        <p14:creationId xmlns:p14="http://schemas.microsoft.com/office/powerpoint/2010/main" val="2213280550"/>
      </p:ext>
    </p:extLst>
  </p:cSld>
  <p:clrMapOvr>
    <a:masterClrMapping/>
  </p:clrMapOvr>
  <p:extLst>
    <p:ext uri="{6950BFC3-D8DA-4A85-94F7-54DA5524770B}">
      <p188:commentRel xmlns:p188="http://schemas.microsoft.com/office/powerpoint/2018/8/main" xmlns="" r:id="rId4"/>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t>Spiel: Tauziehen</a:t>
            </a:r>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a:xfrm>
            <a:off x="300037" y="2241550"/>
            <a:ext cx="11484595" cy="3203674"/>
          </a:xfrm>
        </p:spPr>
        <p:txBody>
          <a:bodyPr/>
          <a:lstStyle/>
          <a:p>
            <a:r>
              <a:rPr lang="de-DE" dirty="0"/>
              <a:t>Tauziehen (</a:t>
            </a:r>
            <a:r>
              <a:rPr lang="de-DE" i="1" dirty="0" err="1"/>
              <a:t>tug</a:t>
            </a:r>
            <a:r>
              <a:rPr lang="de-DE" i="1" dirty="0"/>
              <a:t> </a:t>
            </a:r>
            <a:r>
              <a:rPr lang="de-DE" i="1" dirty="0" err="1"/>
              <a:t>of</a:t>
            </a:r>
            <a:r>
              <a:rPr lang="de-DE" i="1" dirty="0"/>
              <a:t> war</a:t>
            </a:r>
            <a:r>
              <a:rPr lang="de-DE" dirty="0"/>
              <a:t>) wird paarweise gespielt. </a:t>
            </a:r>
          </a:p>
          <a:p>
            <a:r>
              <a:rPr lang="de-DE" dirty="0"/>
              <a:t>Beide Spieler*innen schieben 10 der 20 Perlen auf seine*ihre Seite. </a:t>
            </a:r>
          </a:p>
          <a:p>
            <a:r>
              <a:rPr lang="de-DE" dirty="0"/>
              <a:t>Es wird abwechselnd gewürfelt; die jüngere Person beginnt.</a:t>
            </a:r>
          </a:p>
          <a:p>
            <a:r>
              <a:rPr lang="de-DE" dirty="0"/>
              <a:t>Die eine Person nimmt dann jeweils die gewürfelte Anzahl von der Seite der gegnerischen Person und schiebt sie auf die eigene Seite. </a:t>
            </a:r>
          </a:p>
          <a:p>
            <a:r>
              <a:rPr lang="de-DE" dirty="0"/>
              <a:t>Gewonnen hat die Person, die zuerst alle Kugeln auf der eigenen Seite hat.</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37</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
        <p:nvSpPr>
          <p:cNvPr id="8" name="Textfeld 5">
            <a:extLst>
              <a:ext uri="{FF2B5EF4-FFF2-40B4-BE49-F238E27FC236}">
                <a16:creationId xmlns:a16="http://schemas.microsoft.com/office/drawing/2014/main" id="{A2627225-D4A4-494F-BBD5-80572E91CE08}"/>
              </a:ext>
            </a:extLst>
          </p:cNvPr>
          <p:cNvSpPr txBox="1">
            <a:spLocks noChangeArrowheads="1"/>
          </p:cNvSpPr>
          <p:nvPr/>
        </p:nvSpPr>
        <p:spPr bwMode="auto">
          <a:xfrm>
            <a:off x="6779629" y="6399134"/>
            <a:ext cx="4752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r>
              <a:rPr lang="de-DE" altLang="de-DE" sz="1200" dirty="0">
                <a:latin typeface="+mj-lt"/>
                <a:cs typeface="Calibri" panose="020F0502020204030204" pitchFamily="34" charset="0"/>
              </a:rPr>
              <a:t>Streit-Lehmann et al. (2022), S. 61</a:t>
            </a:r>
          </a:p>
        </p:txBody>
      </p:sp>
    </p:spTree>
    <p:extLst>
      <p:ext uri="{BB962C8B-B14F-4D97-AF65-F5344CB8AC3E}">
        <p14:creationId xmlns:p14="http://schemas.microsoft.com/office/powerpoint/2010/main" val="734981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t>Partnerarbeit: Tauziehen</a:t>
            </a:r>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r>
              <a:rPr lang="de-DE" dirty="0"/>
              <a:t>Spielen Sie Tauziehen zu zweit.</a:t>
            </a:r>
          </a:p>
          <a:p>
            <a:r>
              <a:rPr lang="de-DE" altLang="de-DE" b="1" dirty="0">
                <a:latin typeface="+mj-lt"/>
                <a:cs typeface="Calibri" panose="020F0502020204030204" pitchFamily="34" charset="0"/>
              </a:rPr>
              <a:t>Was wird geübt?</a:t>
            </a:r>
          </a:p>
          <a:p>
            <a:r>
              <a:rPr lang="de-DE" dirty="0"/>
              <a:t>Welche Differenzierungsmöglichkeiten bieten sich im (Förder-)Unterricht an?</a:t>
            </a:r>
            <a:br>
              <a:rPr lang="de-DE" dirty="0"/>
            </a:br>
            <a:r>
              <a:rPr lang="de-DE" dirty="0"/>
              <a:t>Stichwort: </a:t>
            </a:r>
            <a:r>
              <a:rPr lang="de-DE" i="1" dirty="0"/>
              <a:t>Über das Material Gemeinsamkeit herstellen und individuell fördern.</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38</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
        <p:nvSpPr>
          <p:cNvPr id="8" name="Textfeld 5"/>
          <p:cNvSpPr txBox="1">
            <a:spLocks noChangeArrowheads="1"/>
          </p:cNvSpPr>
          <p:nvPr/>
        </p:nvSpPr>
        <p:spPr bwMode="auto">
          <a:xfrm>
            <a:off x="6779629" y="6399134"/>
            <a:ext cx="4752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r>
              <a:rPr lang="de-DE" altLang="de-DE" sz="1200" dirty="0">
                <a:latin typeface="+mj-lt"/>
                <a:cs typeface="Calibri" panose="020F0502020204030204" pitchFamily="34" charset="0"/>
              </a:rPr>
              <a:t>Streit-Lehmann et al. (2022), S. 61</a:t>
            </a:r>
          </a:p>
        </p:txBody>
      </p:sp>
      <p:pic>
        <p:nvPicPr>
          <p:cNvPr id="10" name="Grafik 9">
            <a:extLst>
              <a:ext uri="{FF2B5EF4-FFF2-40B4-BE49-F238E27FC236}">
                <a16:creationId xmlns:a16="http://schemas.microsoft.com/office/drawing/2014/main" id="{DC827176-6C0E-4872-A61F-2A01AE608DDE}"/>
              </a:ext>
            </a:extLst>
          </p:cNvPr>
          <p:cNvPicPr>
            <a:picLocks noChangeAspect="1"/>
          </p:cNvPicPr>
          <p:nvPr/>
        </p:nvPicPr>
        <p:blipFill>
          <a:blip r:embed="rId4"/>
          <a:stretch>
            <a:fillRect/>
          </a:stretch>
        </p:blipFill>
        <p:spPr>
          <a:xfrm>
            <a:off x="6312024" y="1091048"/>
            <a:ext cx="1154118" cy="842577"/>
          </a:xfrm>
          <a:prstGeom prst="rect">
            <a:avLst/>
          </a:prstGeom>
        </p:spPr>
      </p:pic>
    </p:spTree>
    <p:extLst>
      <p:ext uri="{BB962C8B-B14F-4D97-AF65-F5344CB8AC3E}">
        <p14:creationId xmlns:p14="http://schemas.microsoft.com/office/powerpoint/2010/main" val="1424511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pPr algn="ctr" defTabSz="455948">
              <a:defRPr/>
            </a:pPr>
            <a:r>
              <a:rPr lang="de-DE" dirty="0">
                <a:cs typeface="Calibri"/>
              </a:rPr>
              <a:t>Tag 3:</a:t>
            </a:r>
            <a:br>
              <a:rPr lang="de-DE" dirty="0"/>
            </a:br>
            <a:br>
              <a:rPr lang="de-DE" sz="1400" dirty="0">
                <a:cs typeface="Calibri"/>
              </a:rPr>
            </a:br>
            <a:r>
              <a:rPr lang="de-DE" dirty="0">
                <a:cs typeface="Calibri"/>
              </a:rPr>
              <a:t>Standardisierte Förderprogramme oder adaptive Förderung?!</a:t>
            </a:r>
            <a:br>
              <a:rPr lang="de-DE" dirty="0"/>
            </a:br>
            <a:endParaRPr lang="de-DE" dirty="0">
              <a:ea typeface="ＭＳ Ｐゴシック"/>
            </a:endParaRP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3</a:t>
            </a:fld>
            <a:endParaRPr lang="de-DE"/>
          </a:p>
        </p:txBody>
      </p:sp>
      <p:pic>
        <p:nvPicPr>
          <p:cNvPr id="7" name="Grafik 6"/>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Tree>
    <p:extLst>
      <p:ext uri="{BB962C8B-B14F-4D97-AF65-F5344CB8AC3E}">
        <p14:creationId xmlns:p14="http://schemas.microsoft.com/office/powerpoint/2010/main" val="1106094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t>Tauziehen – Was wird geübt?</a:t>
            </a:r>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r>
              <a:rPr lang="de-DE" dirty="0"/>
              <a:t>Darstellung der Mengen 1 bis 6 mit Hilfe der Fünferstruktur, die das Material bietet. Dabei entstehen automatisch verschiedene Zahlzerlegungen.</a:t>
            </a:r>
          </a:p>
          <a:p>
            <a:r>
              <a:rPr lang="de-DE" dirty="0"/>
              <a:t>Nach jedem Spielzug entsteht eine neue Zwanzigerzerlegung, z.B. 14 / 6 (diese ruhig nennen lassen).</a:t>
            </a:r>
          </a:p>
          <a:p>
            <a:r>
              <a:rPr lang="de-DE" dirty="0"/>
              <a:t>Veranschaulichung der Rechenrichtungen: 5 vor (plus 5), 3 zurück (minus 3).</a:t>
            </a:r>
          </a:p>
          <a:p>
            <a:r>
              <a:rPr lang="de-DE" dirty="0"/>
              <a:t>Üben der Grundaufgaben des 1 + 1, indem die entstehenden Aufgaben genannt und ggf. auch notiert werden, z.B. Spieler A hat 11 Perlen und würfelt eine 3 </a:t>
            </a:r>
            <a:r>
              <a:rPr lang="de-DE" dirty="0">
                <a:sym typeface="Wingdings" panose="05000000000000000000" pitchFamily="2" charset="2"/>
              </a:rPr>
              <a:t></a:t>
            </a:r>
            <a:r>
              <a:rPr lang="de-DE" dirty="0"/>
              <a:t> es entsteht die Aufgabe 11 + 3 = 14;                  Spieler B hat 9 Perlen und verliert 3 </a:t>
            </a:r>
            <a:r>
              <a:rPr lang="de-DE" dirty="0">
                <a:sym typeface="Wingdings" panose="05000000000000000000" pitchFamily="2" charset="2"/>
              </a:rPr>
              <a:t></a:t>
            </a:r>
            <a:r>
              <a:rPr lang="de-DE" dirty="0"/>
              <a:t> es ergibt sich die Aufgabe 9 – 3 = 6.</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39</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
        <p:nvSpPr>
          <p:cNvPr id="8" name="Textfeld 5"/>
          <p:cNvSpPr txBox="1">
            <a:spLocks noChangeArrowheads="1"/>
          </p:cNvSpPr>
          <p:nvPr/>
        </p:nvSpPr>
        <p:spPr bwMode="auto">
          <a:xfrm>
            <a:off x="6779629" y="6399134"/>
            <a:ext cx="4752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r>
              <a:rPr lang="de-DE" altLang="de-DE" sz="1200" dirty="0">
                <a:latin typeface="+mj-lt"/>
                <a:cs typeface="Calibri" panose="020F0502020204030204" pitchFamily="34" charset="0"/>
              </a:rPr>
              <a:t>Streit-Lehmann et al. (2022), S. 61</a:t>
            </a:r>
          </a:p>
        </p:txBody>
      </p:sp>
      <p:pic>
        <p:nvPicPr>
          <p:cNvPr id="10" name="Grafik 9">
            <a:extLst>
              <a:ext uri="{FF2B5EF4-FFF2-40B4-BE49-F238E27FC236}">
                <a16:creationId xmlns:a16="http://schemas.microsoft.com/office/drawing/2014/main" id="{0F8DFAFD-AD4D-453A-8BCA-07C42EF72F34}"/>
              </a:ext>
            </a:extLst>
          </p:cNvPr>
          <p:cNvPicPr>
            <a:picLocks noChangeAspect="1"/>
          </p:cNvPicPr>
          <p:nvPr/>
        </p:nvPicPr>
        <p:blipFill>
          <a:blip r:embed="rId4"/>
          <a:stretch>
            <a:fillRect/>
          </a:stretch>
        </p:blipFill>
        <p:spPr>
          <a:xfrm>
            <a:off x="7462162" y="1091048"/>
            <a:ext cx="1154118" cy="842577"/>
          </a:xfrm>
          <a:prstGeom prst="rect">
            <a:avLst/>
          </a:prstGeom>
        </p:spPr>
      </p:pic>
    </p:spTree>
    <p:extLst>
      <p:ext uri="{BB962C8B-B14F-4D97-AF65-F5344CB8AC3E}">
        <p14:creationId xmlns:p14="http://schemas.microsoft.com/office/powerpoint/2010/main" val="216125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t>Spiel: Tauziehen</a:t>
            </a:r>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pPr marL="0" indent="0">
              <a:buNone/>
            </a:pPr>
            <a:r>
              <a:rPr lang="de-DE" b="1" dirty="0"/>
              <a:t>Differenzierung</a:t>
            </a:r>
            <a:r>
              <a:rPr lang="de-DE" dirty="0"/>
              <a:t>:</a:t>
            </a:r>
          </a:p>
          <a:p>
            <a:r>
              <a:rPr lang="de-DE" dirty="0"/>
              <a:t>Mehr Perlen</a:t>
            </a:r>
          </a:p>
          <a:p>
            <a:r>
              <a:rPr lang="de-DE" dirty="0"/>
              <a:t>Achter- oder Zehnerwürfel</a:t>
            </a:r>
          </a:p>
          <a:p>
            <a:endParaRPr lang="de-DE" dirty="0" err="1"/>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40</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grpSp>
        <p:nvGrpSpPr>
          <p:cNvPr id="8" name="Gruppieren 11"/>
          <p:cNvGrpSpPr>
            <a:grpSpLocks/>
          </p:cNvGrpSpPr>
          <p:nvPr/>
        </p:nvGrpSpPr>
        <p:grpSpPr bwMode="auto">
          <a:xfrm>
            <a:off x="563901" y="5039381"/>
            <a:ext cx="11148723" cy="266703"/>
            <a:chOff x="479376" y="4677297"/>
            <a:chExt cx="11148420" cy="266931"/>
          </a:xfrm>
        </p:grpSpPr>
        <p:grpSp>
          <p:nvGrpSpPr>
            <p:cNvPr id="9" name="Gruppierung 2"/>
            <p:cNvGrpSpPr>
              <a:grpSpLocks/>
            </p:cNvGrpSpPr>
            <p:nvPr/>
          </p:nvGrpSpPr>
          <p:grpSpPr bwMode="auto">
            <a:xfrm>
              <a:off x="479376" y="4677297"/>
              <a:ext cx="11148420" cy="266931"/>
              <a:chOff x="467544" y="3586420"/>
              <a:chExt cx="11148420" cy="266931"/>
            </a:xfrm>
          </p:grpSpPr>
          <p:cxnSp>
            <p:nvCxnSpPr>
              <p:cNvPr id="20" name="Gerade Verbindung 14"/>
              <p:cNvCxnSpPr>
                <a:cxnSpLocks/>
                <a:stCxn id="21" idx="3"/>
                <a:endCxn id="22" idx="1"/>
              </p:cNvCxnSpPr>
              <p:nvPr/>
            </p:nvCxnSpPr>
            <p:spPr>
              <a:xfrm flipV="1">
                <a:off x="1043790" y="3727016"/>
                <a:ext cx="9995926" cy="13405"/>
              </a:xfrm>
              <a:prstGeom prst="line">
                <a:avLst/>
              </a:prstGeom>
              <a:ln w="5715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1" name="Rechteck 20"/>
              <p:cNvSpPr/>
              <p:nvPr/>
            </p:nvSpPr>
            <p:spPr>
              <a:xfrm>
                <a:off x="467544" y="3632379"/>
                <a:ext cx="576246" cy="216085"/>
              </a:xfrm>
              <a:prstGeom prst="rect">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22" name="Rechteck 21"/>
              <p:cNvSpPr/>
              <p:nvPr/>
            </p:nvSpPr>
            <p:spPr>
              <a:xfrm>
                <a:off x="11039717" y="3618974"/>
                <a:ext cx="576247" cy="216085"/>
              </a:xfrm>
              <a:prstGeom prst="rect">
                <a:avLst/>
              </a:prstGeom>
              <a:solidFill>
                <a:schemeClr val="bg1">
                  <a:lumMod val="5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23" name="Oval 17"/>
              <p:cNvSpPr/>
              <p:nvPr/>
            </p:nvSpPr>
            <p:spPr>
              <a:xfrm>
                <a:off x="1464467" y="3586421"/>
                <a:ext cx="287329" cy="2669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24" name="Oval 18"/>
              <p:cNvSpPr/>
              <p:nvPr/>
            </p:nvSpPr>
            <p:spPr>
              <a:xfrm>
                <a:off x="1175550" y="3586423"/>
                <a:ext cx="288917" cy="2669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25" name="Oval 19"/>
              <p:cNvSpPr/>
              <p:nvPr/>
            </p:nvSpPr>
            <p:spPr>
              <a:xfrm>
                <a:off x="1751796" y="3586421"/>
                <a:ext cx="288917" cy="2669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26" name="Oval 20"/>
              <p:cNvSpPr/>
              <p:nvPr/>
            </p:nvSpPr>
            <p:spPr>
              <a:xfrm>
                <a:off x="2040713" y="3586421"/>
                <a:ext cx="287330" cy="2669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27" name="Oval 21"/>
              <p:cNvSpPr/>
              <p:nvPr/>
            </p:nvSpPr>
            <p:spPr>
              <a:xfrm>
                <a:off x="2328044" y="3586421"/>
                <a:ext cx="288917" cy="2669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28" name="Oval 22"/>
              <p:cNvSpPr/>
              <p:nvPr/>
            </p:nvSpPr>
            <p:spPr>
              <a:xfrm>
                <a:off x="2616961" y="3586420"/>
                <a:ext cx="288917" cy="2669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29" name="Oval 23"/>
              <p:cNvSpPr/>
              <p:nvPr/>
            </p:nvSpPr>
            <p:spPr>
              <a:xfrm>
                <a:off x="2905878" y="3586420"/>
                <a:ext cx="287329" cy="2669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30" name="Oval 24"/>
              <p:cNvSpPr/>
              <p:nvPr/>
            </p:nvSpPr>
            <p:spPr>
              <a:xfrm>
                <a:off x="3193207" y="3586420"/>
                <a:ext cx="288917" cy="2669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31" name="Oval 25"/>
              <p:cNvSpPr/>
              <p:nvPr/>
            </p:nvSpPr>
            <p:spPr>
              <a:xfrm>
                <a:off x="3482124" y="3586420"/>
                <a:ext cx="287330" cy="2669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32" name="Oval 26"/>
              <p:cNvSpPr/>
              <p:nvPr/>
            </p:nvSpPr>
            <p:spPr>
              <a:xfrm>
                <a:off x="3769454" y="3586420"/>
                <a:ext cx="288917" cy="2669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33" name="Oval 27"/>
              <p:cNvSpPr/>
              <p:nvPr/>
            </p:nvSpPr>
            <p:spPr>
              <a:xfrm>
                <a:off x="8627073" y="3586421"/>
                <a:ext cx="288917" cy="2669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34" name="Oval 28"/>
              <p:cNvSpPr/>
              <p:nvPr/>
            </p:nvSpPr>
            <p:spPr>
              <a:xfrm>
                <a:off x="8339743" y="3586421"/>
                <a:ext cx="287330" cy="2669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35" name="Oval 29"/>
              <p:cNvSpPr/>
              <p:nvPr/>
            </p:nvSpPr>
            <p:spPr>
              <a:xfrm>
                <a:off x="8050825" y="3586421"/>
                <a:ext cx="288917" cy="2669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grpSp>
            <p:nvGrpSpPr>
              <p:cNvPr id="36" name="Gruppierung 155"/>
              <p:cNvGrpSpPr>
                <a:grpSpLocks/>
              </p:cNvGrpSpPr>
              <p:nvPr/>
            </p:nvGrpSpPr>
            <p:grpSpPr bwMode="auto">
              <a:xfrm>
                <a:off x="8908052" y="3586421"/>
                <a:ext cx="2027177" cy="265340"/>
                <a:chOff x="8043956" y="3586421"/>
                <a:chExt cx="2027177" cy="265340"/>
              </a:xfrm>
            </p:grpSpPr>
            <p:sp>
              <p:nvSpPr>
                <p:cNvPr id="37" name="Oval 31"/>
                <p:cNvSpPr/>
                <p:nvPr/>
              </p:nvSpPr>
              <p:spPr>
                <a:xfrm>
                  <a:off x="8620203" y="3586421"/>
                  <a:ext cx="288917" cy="265339"/>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38" name="Oval 32"/>
                <p:cNvSpPr/>
                <p:nvPr/>
              </p:nvSpPr>
              <p:spPr>
                <a:xfrm>
                  <a:off x="8332873" y="3586422"/>
                  <a:ext cx="287330" cy="265339"/>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39" name="Oval 33"/>
                <p:cNvSpPr/>
                <p:nvPr/>
              </p:nvSpPr>
              <p:spPr>
                <a:xfrm>
                  <a:off x="8909121" y="3586421"/>
                  <a:ext cx="287329" cy="265339"/>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40" name="Oval 34"/>
                <p:cNvSpPr/>
                <p:nvPr/>
              </p:nvSpPr>
              <p:spPr>
                <a:xfrm>
                  <a:off x="8043956" y="3586421"/>
                  <a:ext cx="288917" cy="26533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41" name="Oval 35"/>
                <p:cNvSpPr/>
                <p:nvPr/>
              </p:nvSpPr>
              <p:spPr>
                <a:xfrm>
                  <a:off x="9782216" y="3586422"/>
                  <a:ext cx="288917" cy="265339"/>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42" name="Oval 36"/>
                <p:cNvSpPr/>
                <p:nvPr/>
              </p:nvSpPr>
              <p:spPr>
                <a:xfrm>
                  <a:off x="9485367" y="3586422"/>
                  <a:ext cx="287330" cy="265339"/>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43" name="Oval 37"/>
                <p:cNvSpPr/>
                <p:nvPr/>
              </p:nvSpPr>
              <p:spPr>
                <a:xfrm>
                  <a:off x="9196450" y="3586422"/>
                  <a:ext cx="288917" cy="265339"/>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grpSp>
        </p:grpSp>
        <p:sp>
          <p:nvSpPr>
            <p:cNvPr id="10" name="Oval 63"/>
            <p:cNvSpPr/>
            <p:nvPr/>
          </p:nvSpPr>
          <p:spPr>
            <a:xfrm>
              <a:off x="6602197" y="4677297"/>
              <a:ext cx="288917" cy="265340"/>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1" name="Oval 64"/>
            <p:cNvSpPr/>
            <p:nvPr/>
          </p:nvSpPr>
          <p:spPr>
            <a:xfrm>
              <a:off x="6891114" y="4677297"/>
              <a:ext cx="287330" cy="265340"/>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2" name="Oval 65"/>
            <p:cNvSpPr/>
            <p:nvPr/>
          </p:nvSpPr>
          <p:spPr>
            <a:xfrm>
              <a:off x="7764215" y="4677297"/>
              <a:ext cx="288917" cy="266928"/>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3" name="Oval 66"/>
            <p:cNvSpPr/>
            <p:nvPr/>
          </p:nvSpPr>
          <p:spPr>
            <a:xfrm>
              <a:off x="7465774" y="4677297"/>
              <a:ext cx="288917" cy="265340"/>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4" name="Oval 67"/>
            <p:cNvSpPr/>
            <p:nvPr/>
          </p:nvSpPr>
          <p:spPr>
            <a:xfrm>
              <a:off x="7178444" y="4677297"/>
              <a:ext cx="287329" cy="265340"/>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5" name="Oval 68"/>
            <p:cNvSpPr/>
            <p:nvPr/>
          </p:nvSpPr>
          <p:spPr>
            <a:xfrm>
              <a:off x="4651213" y="4677298"/>
              <a:ext cx="287329" cy="2669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6" name="Oval 69"/>
            <p:cNvSpPr/>
            <p:nvPr/>
          </p:nvSpPr>
          <p:spPr>
            <a:xfrm>
              <a:off x="4362296" y="4677298"/>
              <a:ext cx="288917" cy="2669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7" name="Oval 70"/>
            <p:cNvSpPr/>
            <p:nvPr/>
          </p:nvSpPr>
          <p:spPr>
            <a:xfrm>
              <a:off x="4074966" y="4677298"/>
              <a:ext cx="287330" cy="2669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8" name="Oval 71"/>
            <p:cNvSpPr/>
            <p:nvPr/>
          </p:nvSpPr>
          <p:spPr>
            <a:xfrm>
              <a:off x="5219522" y="4677298"/>
              <a:ext cx="287329" cy="2669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19" name="Oval 72"/>
            <p:cNvSpPr/>
            <p:nvPr/>
          </p:nvSpPr>
          <p:spPr>
            <a:xfrm>
              <a:off x="4930605" y="4677298"/>
              <a:ext cx="288917" cy="266928"/>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grpSp>
      <p:sp>
        <p:nvSpPr>
          <p:cNvPr id="44" name="Textfeld 5"/>
          <p:cNvSpPr txBox="1">
            <a:spLocks noChangeArrowheads="1"/>
          </p:cNvSpPr>
          <p:nvPr/>
        </p:nvSpPr>
        <p:spPr bwMode="auto">
          <a:xfrm>
            <a:off x="6779629" y="6399134"/>
            <a:ext cx="4752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r>
              <a:rPr lang="de-DE" altLang="de-DE" sz="1200" dirty="0">
                <a:latin typeface="+mj-lt"/>
                <a:cs typeface="Calibri" panose="020F0502020204030204" pitchFamily="34" charset="0"/>
              </a:rPr>
              <a:t>Streit-Lehmann et al. (2022), S. 61</a:t>
            </a:r>
          </a:p>
        </p:txBody>
      </p:sp>
    </p:spTree>
    <p:extLst>
      <p:ext uri="{BB962C8B-B14F-4D97-AF65-F5344CB8AC3E}">
        <p14:creationId xmlns:p14="http://schemas.microsoft.com/office/powerpoint/2010/main" val="1069014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t>Spiel: Tauziehen</a:t>
            </a:r>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pPr marL="0" indent="0">
              <a:buNone/>
            </a:pPr>
            <a:r>
              <a:rPr lang="de-DE" b="1" dirty="0"/>
              <a:t>Differenzierung</a:t>
            </a:r>
            <a:r>
              <a:rPr lang="de-DE" dirty="0"/>
              <a:t>:</a:t>
            </a:r>
          </a:p>
          <a:p>
            <a:r>
              <a:rPr lang="de-DE" dirty="0"/>
              <a:t>Weniger Perlen</a:t>
            </a:r>
          </a:p>
          <a:p>
            <a:r>
              <a:rPr lang="de-DE" dirty="0"/>
              <a:t>Dreierwürfel</a:t>
            </a:r>
          </a:p>
          <a:p>
            <a:endParaRPr lang="de-DE" dirty="0" err="1"/>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41</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
        <p:nvSpPr>
          <p:cNvPr id="44" name="Textfeld 5"/>
          <p:cNvSpPr txBox="1">
            <a:spLocks noChangeArrowheads="1"/>
          </p:cNvSpPr>
          <p:nvPr/>
        </p:nvSpPr>
        <p:spPr bwMode="auto">
          <a:xfrm>
            <a:off x="6779629" y="6399134"/>
            <a:ext cx="4752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r>
              <a:rPr lang="de-DE" altLang="de-DE" sz="1200" dirty="0">
                <a:latin typeface="+mj-lt"/>
                <a:cs typeface="Calibri" panose="020F0502020204030204" pitchFamily="34" charset="0"/>
              </a:rPr>
              <a:t>Streit-Lehmann et al. (2022), S. 61</a:t>
            </a:r>
          </a:p>
        </p:txBody>
      </p:sp>
      <p:grpSp>
        <p:nvGrpSpPr>
          <p:cNvPr id="45" name="Gruppierung 2"/>
          <p:cNvGrpSpPr>
            <a:grpSpLocks/>
          </p:cNvGrpSpPr>
          <p:nvPr/>
        </p:nvGrpSpPr>
        <p:grpSpPr bwMode="auto">
          <a:xfrm>
            <a:off x="551384" y="5013176"/>
            <a:ext cx="7067550" cy="284163"/>
            <a:chOff x="467544" y="3545004"/>
            <a:chExt cx="7066831" cy="283583"/>
          </a:xfrm>
        </p:grpSpPr>
        <p:cxnSp>
          <p:nvCxnSpPr>
            <p:cNvPr id="46" name="Gerade Verbindung 47"/>
            <p:cNvCxnSpPr>
              <a:cxnSpLocks/>
            </p:cNvCxnSpPr>
            <p:nvPr/>
          </p:nvCxnSpPr>
          <p:spPr>
            <a:xfrm>
              <a:off x="467544" y="3706598"/>
              <a:ext cx="6984289" cy="0"/>
            </a:xfrm>
            <a:prstGeom prst="line">
              <a:avLst/>
            </a:prstGeom>
            <a:ln w="5715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7" name="Rechteck 46"/>
            <p:cNvSpPr/>
            <p:nvPr/>
          </p:nvSpPr>
          <p:spPr>
            <a:xfrm>
              <a:off x="467544" y="3573521"/>
              <a:ext cx="576204" cy="215459"/>
            </a:xfrm>
            <a:prstGeom prst="rect">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48" name="Rechteck 47"/>
            <p:cNvSpPr/>
            <p:nvPr/>
          </p:nvSpPr>
          <p:spPr>
            <a:xfrm>
              <a:off x="6958172" y="3545004"/>
              <a:ext cx="576203" cy="215459"/>
            </a:xfrm>
            <a:prstGeom prst="rect">
              <a:avLst/>
            </a:prstGeom>
            <a:solidFill>
              <a:schemeClr val="bg1">
                <a:lumMod val="5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49" name="Oval 50"/>
            <p:cNvSpPr/>
            <p:nvPr/>
          </p:nvSpPr>
          <p:spPr>
            <a:xfrm>
              <a:off x="1464393" y="3562431"/>
              <a:ext cx="287309" cy="266156"/>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50" name="Oval 51"/>
            <p:cNvSpPr/>
            <p:nvPr/>
          </p:nvSpPr>
          <p:spPr>
            <a:xfrm>
              <a:off x="1175497" y="3562431"/>
              <a:ext cx="288896" cy="266156"/>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51" name="Oval 52"/>
            <p:cNvSpPr/>
            <p:nvPr/>
          </p:nvSpPr>
          <p:spPr>
            <a:xfrm>
              <a:off x="1751701" y="3562431"/>
              <a:ext cx="288896" cy="266156"/>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52" name="Oval 53"/>
            <p:cNvSpPr/>
            <p:nvPr/>
          </p:nvSpPr>
          <p:spPr>
            <a:xfrm>
              <a:off x="2040597" y="3562431"/>
              <a:ext cx="287308" cy="266156"/>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53" name="Oval 54"/>
            <p:cNvSpPr/>
            <p:nvPr/>
          </p:nvSpPr>
          <p:spPr>
            <a:xfrm>
              <a:off x="2327905" y="3562431"/>
              <a:ext cx="288896" cy="266156"/>
            </a:xfrm>
            <a:prstGeom prst="ellipse">
              <a:avLst/>
            </a:prstGeom>
            <a:solidFill>
              <a:srgbClr val="50AF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grpSp>
          <p:nvGrpSpPr>
            <p:cNvPr id="54" name="Gruppierung 155"/>
            <p:cNvGrpSpPr>
              <a:grpSpLocks/>
            </p:cNvGrpSpPr>
            <p:nvPr/>
          </p:nvGrpSpPr>
          <p:grpSpPr bwMode="auto">
            <a:xfrm>
              <a:off x="5507344" y="3548173"/>
              <a:ext cx="1152408" cy="266155"/>
              <a:chOff x="4643248" y="3548173"/>
              <a:chExt cx="1152408" cy="266155"/>
            </a:xfrm>
          </p:grpSpPr>
          <p:sp>
            <p:nvSpPr>
              <p:cNvPr id="55" name="Oval 74"/>
              <p:cNvSpPr/>
              <p:nvPr/>
            </p:nvSpPr>
            <p:spPr>
              <a:xfrm>
                <a:off x="4643248" y="3548173"/>
                <a:ext cx="288896" cy="266155"/>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56" name="Oval 77"/>
              <p:cNvSpPr/>
              <p:nvPr/>
            </p:nvSpPr>
            <p:spPr>
              <a:xfrm>
                <a:off x="4932144" y="3548173"/>
                <a:ext cx="287308" cy="266155"/>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58" name="Oval 81"/>
              <p:cNvSpPr/>
              <p:nvPr/>
            </p:nvSpPr>
            <p:spPr>
              <a:xfrm>
                <a:off x="5508347" y="3548173"/>
                <a:ext cx="287309" cy="266155"/>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
            <p:nvSpPr>
              <p:cNvPr id="59" name="Oval 82"/>
              <p:cNvSpPr/>
              <p:nvPr/>
            </p:nvSpPr>
            <p:spPr>
              <a:xfrm>
                <a:off x="5219451" y="3548173"/>
                <a:ext cx="288896" cy="266155"/>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grpSp>
      </p:grpSp>
      <p:sp>
        <p:nvSpPr>
          <p:cNvPr id="22" name="Oval 81"/>
          <p:cNvSpPr/>
          <p:nvPr/>
        </p:nvSpPr>
        <p:spPr bwMode="auto">
          <a:xfrm>
            <a:off x="6744072" y="5016351"/>
            <a:ext cx="287338" cy="266700"/>
          </a:xfrm>
          <a:prstGeom prst="ellipse">
            <a:avLst/>
          </a:prstGeom>
          <a:solidFill>
            <a:srgbClr val="0A64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sz="2000"/>
          </a:p>
        </p:txBody>
      </p:sp>
    </p:spTree>
    <p:extLst>
      <p:ext uri="{BB962C8B-B14F-4D97-AF65-F5344CB8AC3E}">
        <p14:creationId xmlns:p14="http://schemas.microsoft.com/office/powerpoint/2010/main" val="3406349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t>Präventive Ansätze am Schulanfang</a:t>
            </a:r>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r>
              <a:rPr lang="de-DE" dirty="0"/>
              <a:t>Aufbau von operativen Strategien als Voraussetzung für die Ablösung vom zählenden Rechnen</a:t>
            </a:r>
          </a:p>
          <a:p>
            <a:r>
              <a:rPr lang="de-DE" dirty="0"/>
              <a:t>Automatisierung der Zahlzerlegungen</a:t>
            </a:r>
          </a:p>
          <a:p>
            <a:r>
              <a:rPr lang="de-DE" b="1" i="1" dirty="0"/>
              <a:t>Schrittweises Rechnen </a:t>
            </a:r>
            <a:r>
              <a:rPr lang="de-DE" dirty="0"/>
              <a:t>wie in 7 + 8 = 7 + 3 + 5 als in höheren Zahlenräumen fortsetzbare Universalstrategie</a:t>
            </a:r>
          </a:p>
          <a:p>
            <a:r>
              <a:rPr lang="de-DE" dirty="0"/>
              <a:t>Gezieltes Ablösen der Kinder von Veranschaulichungsmaterialien wie dem Rechenrahmen </a:t>
            </a:r>
            <a:r>
              <a:rPr lang="de-DE" dirty="0">
                <a:sym typeface="Wingdings" panose="05000000000000000000" pitchFamily="2" charset="2"/>
              </a:rPr>
              <a:t></a:t>
            </a:r>
            <a:r>
              <a:rPr lang="de-DE" dirty="0"/>
              <a:t> Vierphasenmodell</a:t>
            </a:r>
          </a:p>
          <a:p>
            <a:endParaRPr lang="de-DE" dirty="0" err="1"/>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42</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Tree>
    <p:extLst>
      <p:ext uri="{BB962C8B-B14F-4D97-AF65-F5344CB8AC3E}">
        <p14:creationId xmlns:p14="http://schemas.microsoft.com/office/powerpoint/2010/main" val="20944714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t>Ablösung vom Material</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43</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
        <p:nvSpPr>
          <p:cNvPr id="13" name="Rectangle 4"/>
          <p:cNvSpPr>
            <a:spLocks noChangeArrowheads="1"/>
          </p:cNvSpPr>
          <p:nvPr/>
        </p:nvSpPr>
        <p:spPr bwMode="auto">
          <a:xfrm>
            <a:off x="4799856" y="6309320"/>
            <a:ext cx="4435259" cy="276985"/>
          </a:xfrm>
          <a:prstGeom prst="rect">
            <a:avLst/>
          </a:prstGeom>
          <a:noFill/>
          <a:ln>
            <a:noFill/>
          </a:ln>
          <a:effectLst/>
        </p:spPr>
        <p:txBody>
          <a:bodyPr lIns="91426" tIns="45713" rIns="91426" bIns="45713">
            <a:spAutoFit/>
          </a:bodyPr>
          <a:lstStyle/>
          <a:p>
            <a:pPr algn="r" defTabSz="455948">
              <a:tabLst>
                <a:tab pos="2339647" algn="l"/>
              </a:tabLst>
              <a:defRPr/>
            </a:pPr>
            <a:r>
              <a:rPr lang="fi-FI" sz="1200" dirty="0">
                <a:latin typeface="+mj-lt"/>
                <a:ea typeface="ＭＳ Ｐゴシック"/>
                <a:cs typeface="Times New Roman"/>
              </a:rPr>
              <a:t>      </a:t>
            </a:r>
            <a:r>
              <a:rPr lang="fi-FI" sz="1200" dirty="0">
                <a:solidFill>
                  <a:srgbClr val="000000"/>
                </a:solidFill>
                <a:latin typeface="+mj-lt"/>
                <a:ea typeface="ＭＳ Ｐゴシック"/>
                <a:cs typeface="Calibri"/>
              </a:rPr>
              <a:t>Wartha &amp; Schulz (2011), S. 11  </a:t>
            </a:r>
            <a:endParaRPr sz="1200" dirty="0">
              <a:latin typeface="+mj-lt"/>
            </a:endParaRPr>
          </a:p>
        </p:txBody>
      </p:sp>
      <p:pic>
        <p:nvPicPr>
          <p:cNvPr id="4" name="Grafik 3">
            <a:extLst>
              <a:ext uri="{FF2B5EF4-FFF2-40B4-BE49-F238E27FC236}">
                <a16:creationId xmlns:a16="http://schemas.microsoft.com/office/drawing/2014/main" id="{3D97DB88-043A-47F1-AF93-68A8452ECD06}"/>
              </a:ext>
            </a:extLst>
          </p:cNvPr>
          <p:cNvPicPr>
            <a:picLocks noChangeAspect="1"/>
          </p:cNvPicPr>
          <p:nvPr/>
        </p:nvPicPr>
        <p:blipFill rotWithShape="1">
          <a:blip r:embed="rId4"/>
          <a:srcRect l="1156" t="3991" r="1633" b="3327"/>
          <a:stretch/>
        </p:blipFill>
        <p:spPr>
          <a:xfrm>
            <a:off x="479376" y="2013794"/>
            <a:ext cx="8712968" cy="4079502"/>
          </a:xfrm>
          <a:prstGeom prst="rect">
            <a:avLst/>
          </a:prstGeom>
        </p:spPr>
      </p:pic>
    </p:spTree>
    <p:extLst>
      <p:ext uri="{BB962C8B-B14F-4D97-AF65-F5344CB8AC3E}">
        <p14:creationId xmlns:p14="http://schemas.microsoft.com/office/powerpoint/2010/main" val="14891142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t>Erstüberprüfung Ole</a:t>
            </a:r>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r>
              <a:rPr lang="de-DE" dirty="0"/>
              <a:t>2. Klasse, 3. Schulbesuchsjahr</a:t>
            </a:r>
          </a:p>
          <a:p>
            <a:r>
              <a:rPr lang="de-DE" dirty="0"/>
              <a:t>15</a:t>
            </a:r>
            <a:r>
              <a:rPr lang="en-US" sz="2000" b="0" dirty="0"/>
              <a:t>–</a:t>
            </a:r>
            <a:r>
              <a:rPr lang="de-DE" dirty="0"/>
              <a:t>14</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44</a:t>
            </a:fld>
            <a:endParaRPr lang="de-DE"/>
          </a:p>
        </p:txBody>
      </p:sp>
      <p:pic>
        <p:nvPicPr>
          <p:cNvPr id="7" name="Grafik 6"/>
          <p:cNvPicPr>
            <a:picLocks noChangeAspect="1"/>
          </p:cNvPicPr>
          <p:nvPr/>
        </p:nvPicPr>
        <p:blipFill>
          <a:blip r:embed="rId5"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pic>
        <p:nvPicPr>
          <p:cNvPr id="4" name="Ole 15-14">
            <a:hlinkClick r:id="" action="ppaction://media"/>
            <a:extLst>
              <a:ext uri="{FF2B5EF4-FFF2-40B4-BE49-F238E27FC236}">
                <a16:creationId xmlns:a16="http://schemas.microsoft.com/office/drawing/2014/main" id="{F7FBE08C-4AC0-403A-9031-4D77F4F85CC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51783" y="2007703"/>
            <a:ext cx="7263275" cy="4085593"/>
          </a:xfrm>
          <a:prstGeom prst="rect">
            <a:avLst/>
          </a:prstGeom>
        </p:spPr>
      </p:pic>
    </p:spTree>
    <p:extLst>
      <p:ext uri="{BB962C8B-B14F-4D97-AF65-F5344CB8AC3E}">
        <p14:creationId xmlns:p14="http://schemas.microsoft.com/office/powerpoint/2010/main" val="286762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t>Ole: Ablösung vom zählenden Rechnen</a:t>
            </a:r>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pPr marL="0" indent="0">
              <a:buNone/>
            </a:pPr>
            <a:r>
              <a:rPr lang="de-DE" dirty="0"/>
              <a:t>1. Phase: 	Handlung am geeigneten Material mit Versprachlichung </a:t>
            </a:r>
            <a:r>
              <a:rPr lang="de-DE" sz="1800" dirty="0"/>
              <a:t>(Woche 4)</a:t>
            </a:r>
          </a:p>
          <a:p>
            <a:pPr marL="0" indent="0">
              <a:buNone/>
            </a:pPr>
            <a:r>
              <a:rPr lang="de-DE" dirty="0">
                <a:cs typeface="Calibri"/>
              </a:rPr>
              <a:t>2. Phase: 	Beschreibung der Materialhandlung </a:t>
            </a:r>
            <a:r>
              <a:rPr lang="de-DE" i="1" dirty="0">
                <a:cs typeface="Calibri"/>
              </a:rPr>
              <a:t>mit</a:t>
            </a:r>
            <a:r>
              <a:rPr lang="de-DE" dirty="0">
                <a:cs typeface="Calibri"/>
              </a:rPr>
              <a:t> Sicht auf das Material (</a:t>
            </a:r>
            <a:r>
              <a:rPr lang="de-DE" sz="1800" dirty="0">
                <a:cs typeface="Calibri"/>
              </a:rPr>
              <a:t>Woche 5)</a:t>
            </a:r>
            <a:endParaRPr lang="de-DE" dirty="0"/>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45</a:t>
            </a:fld>
            <a:endParaRPr lang="de-DE"/>
          </a:p>
        </p:txBody>
      </p:sp>
      <p:pic>
        <p:nvPicPr>
          <p:cNvPr id="7" name="Grafik 6"/>
          <p:cNvPicPr>
            <a:picLocks noChangeAspect="1"/>
          </p:cNvPicPr>
          <p:nvPr/>
        </p:nvPicPr>
        <p:blipFill>
          <a:blip r:embed="rId7"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pic>
        <p:nvPicPr>
          <p:cNvPr id="4" name="Ole 5+9">
            <a:hlinkClick r:id="" action="ppaction://media"/>
            <a:extLst>
              <a:ext uri="{FF2B5EF4-FFF2-40B4-BE49-F238E27FC236}">
                <a16:creationId xmlns:a16="http://schemas.microsoft.com/office/drawing/2014/main" id="{50041290-E342-4BC4-ADF6-CE12BF2D6A3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63352" y="3295339"/>
            <a:ext cx="5696000" cy="3204000"/>
          </a:xfrm>
          <a:prstGeom prst="rect">
            <a:avLst/>
          </a:prstGeom>
        </p:spPr>
      </p:pic>
      <p:pic>
        <p:nvPicPr>
          <p:cNvPr id="9" name="Ole 18+6">
            <a:hlinkClick r:id="" action="ppaction://media"/>
            <a:extLst>
              <a:ext uri="{FF2B5EF4-FFF2-40B4-BE49-F238E27FC236}">
                <a16:creationId xmlns:a16="http://schemas.microsoft.com/office/drawing/2014/main" id="{B2365AEA-52A9-49F6-8620-3CFBBA81C0FC}"/>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168008" y="3295339"/>
            <a:ext cx="5696000" cy="3204000"/>
          </a:xfrm>
          <a:prstGeom prst="rect">
            <a:avLst/>
          </a:prstGeom>
        </p:spPr>
      </p:pic>
    </p:spTree>
    <p:extLst>
      <p:ext uri="{BB962C8B-B14F-4D97-AF65-F5344CB8AC3E}">
        <p14:creationId xmlns:p14="http://schemas.microsoft.com/office/powerpoint/2010/main" val="253347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4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589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t>Ole: Ablösung vom zählenden Rechnen</a:t>
            </a:r>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pPr marL="0" indent="0">
              <a:buNone/>
            </a:pPr>
            <a:r>
              <a:rPr lang="de-DE" dirty="0">
                <a:cs typeface="Calibri"/>
              </a:rPr>
              <a:t>3. Phase: 	Beschreibung der Materialhandlung </a:t>
            </a:r>
            <a:r>
              <a:rPr lang="de-DE" i="1" dirty="0">
                <a:cs typeface="Calibri"/>
              </a:rPr>
              <a:t>ohne</a:t>
            </a:r>
            <a:r>
              <a:rPr lang="de-DE" dirty="0">
                <a:cs typeface="Calibri"/>
              </a:rPr>
              <a:t> Sicht auf das Material (</a:t>
            </a:r>
            <a:r>
              <a:rPr lang="de-DE" sz="1800" dirty="0">
                <a:cs typeface="Calibri"/>
              </a:rPr>
              <a:t>Woche 6)</a:t>
            </a:r>
            <a:endParaRPr lang="de-DE" dirty="0"/>
          </a:p>
          <a:p>
            <a:pPr marL="0" indent="0">
              <a:buNone/>
            </a:pPr>
            <a:r>
              <a:rPr lang="de-DE" dirty="0">
                <a:cs typeface="Calibri"/>
              </a:rPr>
              <a:t>4. Phase: 	Üben, Verfestigen, Vernetzen, Automatisieren (</a:t>
            </a:r>
            <a:r>
              <a:rPr lang="de-DE" sz="1800" dirty="0">
                <a:cs typeface="Calibri"/>
              </a:rPr>
              <a:t>Woche 13)</a:t>
            </a:r>
            <a:endParaRPr lang="de-DE" dirty="0"/>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46</a:t>
            </a:fld>
            <a:endParaRPr lang="de-DE"/>
          </a:p>
        </p:txBody>
      </p:sp>
      <p:pic>
        <p:nvPicPr>
          <p:cNvPr id="7" name="Grafik 6"/>
          <p:cNvPicPr>
            <a:picLocks noChangeAspect="1"/>
          </p:cNvPicPr>
          <p:nvPr/>
        </p:nvPicPr>
        <p:blipFill>
          <a:blip r:embed="rId7"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pic>
        <p:nvPicPr>
          <p:cNvPr id="4" name="Ole 25+6">
            <a:hlinkClick r:id="" action="ppaction://media"/>
            <a:extLst>
              <a:ext uri="{FF2B5EF4-FFF2-40B4-BE49-F238E27FC236}">
                <a16:creationId xmlns:a16="http://schemas.microsoft.com/office/drawing/2014/main" id="{010C255C-3E64-4444-8624-B3C50A99533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62800" y="3294000"/>
            <a:ext cx="5695999" cy="3204000"/>
          </a:xfrm>
          <a:prstGeom prst="rect">
            <a:avLst/>
          </a:prstGeom>
        </p:spPr>
      </p:pic>
      <p:pic>
        <p:nvPicPr>
          <p:cNvPr id="5" name="Ole 24+7">
            <a:hlinkClick r:id="" action="ppaction://media"/>
            <a:extLst>
              <a:ext uri="{FF2B5EF4-FFF2-40B4-BE49-F238E27FC236}">
                <a16:creationId xmlns:a16="http://schemas.microsoft.com/office/drawing/2014/main" id="{C6A2E30C-7A5A-48F4-A19F-E6ACE23971D8}"/>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166800" y="3294000"/>
            <a:ext cx="5696000" cy="3204000"/>
          </a:xfrm>
          <a:prstGeom prst="rect">
            <a:avLst/>
          </a:prstGeom>
        </p:spPr>
      </p:pic>
    </p:spTree>
    <p:extLst>
      <p:ext uri="{BB962C8B-B14F-4D97-AF65-F5344CB8AC3E}">
        <p14:creationId xmlns:p14="http://schemas.microsoft.com/office/powerpoint/2010/main" val="293750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0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5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pPr>
              <a:defRPr/>
            </a:pPr>
            <a:r>
              <a:rPr lang="de-DE" dirty="0">
                <a:solidFill>
                  <a:srgbClr val="000000"/>
                </a:solidFill>
                <a:cs typeface="Calibri"/>
              </a:rPr>
              <a:t>Grundsätze für Therapie und Förderung</a:t>
            </a:r>
            <a:endParaRPr lang="de-DE" dirty="0"/>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r>
              <a:rPr lang="de-DE" dirty="0"/>
              <a:t>Es gibt kein Material, mit dem Aufgaben des Typs 82 – 35 </a:t>
            </a:r>
            <a:r>
              <a:rPr lang="de-DE" i="1" dirty="0"/>
              <a:t>sinnvoll</a:t>
            </a:r>
            <a:r>
              <a:rPr lang="de-DE" dirty="0"/>
              <a:t> dargestellt werden können. Das nötige „</a:t>
            </a:r>
            <a:r>
              <a:rPr lang="de-DE" b="1" dirty="0"/>
              <a:t>Denkwerkzeug</a:t>
            </a:r>
            <a:r>
              <a:rPr lang="de-DE" dirty="0"/>
              <a:t>“ muss daher schon vorhanden sein.</a:t>
            </a:r>
          </a:p>
          <a:p>
            <a:r>
              <a:rPr lang="de-DE" b="1" dirty="0"/>
              <a:t>Strategien</a:t>
            </a:r>
            <a:r>
              <a:rPr lang="de-DE" dirty="0"/>
              <a:t>, die im ersten Schuljahr </a:t>
            </a:r>
            <a:r>
              <a:rPr lang="de-DE" b="1" dirty="0"/>
              <a:t>am Material </a:t>
            </a:r>
            <a:r>
              <a:rPr lang="de-DE" dirty="0"/>
              <a:t>erarbeitet wurden, kommen jetzt zum Einsatz.</a:t>
            </a:r>
          </a:p>
          <a:p>
            <a:r>
              <a:rPr lang="de-DE" b="1" dirty="0"/>
              <a:t>Schrittweises Rechnen </a:t>
            </a:r>
            <a:r>
              <a:rPr lang="de-DE" dirty="0"/>
              <a:t>als universelle Strategie sollten alle Kinder lernen</a:t>
            </a:r>
          </a:p>
          <a:p>
            <a:pPr marL="176212" lvl="1" indent="0">
              <a:buNone/>
            </a:pPr>
            <a:r>
              <a:rPr lang="de-DE" dirty="0">
                <a:sym typeface="Wingdings" panose="05000000000000000000" pitchFamily="2" charset="2"/>
              </a:rPr>
              <a:t> </a:t>
            </a:r>
            <a:r>
              <a:rPr lang="de-DE" dirty="0"/>
              <a:t>weniger fehleranfällig als „Stellenwerte extra“ (Benz, 2005).</a:t>
            </a:r>
          </a:p>
          <a:p>
            <a:r>
              <a:rPr lang="de-DE" dirty="0"/>
              <a:t>Dabei kann das </a:t>
            </a:r>
            <a:r>
              <a:rPr lang="de-DE" b="1" dirty="0"/>
              <a:t>Modell des Ablöseprozesses </a:t>
            </a:r>
            <a:r>
              <a:rPr lang="de-DE" dirty="0"/>
              <a:t>eine hilfreiche Orientierung bei der Ablösung vom Material bieten.</a:t>
            </a:r>
          </a:p>
          <a:p>
            <a:endParaRPr lang="de-DE" dirty="0" err="1"/>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47</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Tree>
    <p:extLst>
      <p:ext uri="{BB962C8B-B14F-4D97-AF65-F5344CB8AC3E}">
        <p14:creationId xmlns:p14="http://schemas.microsoft.com/office/powerpoint/2010/main" val="372686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cs typeface="Calibri"/>
              </a:rPr>
              <a:t>Fazit des heutigen Tages</a:t>
            </a:r>
            <a:endParaRPr lang="de-DE" dirty="0"/>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r>
              <a:rPr lang="de-DE" dirty="0"/>
              <a:t>Die Früherkennung von Defiziten in mathematischen (Vorläufer-)Fähigkeiten ist zentral.</a:t>
            </a:r>
          </a:p>
          <a:p>
            <a:r>
              <a:rPr lang="de-DE" dirty="0"/>
              <a:t>Im Unterricht können mithilfe geeigneter Materialien nach Schwierigkeit gestufte Aufgaben gestellt werden </a:t>
            </a:r>
            <a:r>
              <a:rPr lang="de-DE" dirty="0">
                <a:sym typeface="Wingdings" panose="05000000000000000000" pitchFamily="2" charset="2"/>
              </a:rPr>
              <a:t></a:t>
            </a:r>
            <a:r>
              <a:rPr lang="de-DE" dirty="0"/>
              <a:t> individuelles Lernen am gemeinsamen Gegenstand!</a:t>
            </a:r>
          </a:p>
          <a:p>
            <a:r>
              <a:rPr lang="de-DE" dirty="0"/>
              <a:t>Flankierend können nicht nur, aber gerade auch in inklusiven Schulen standardisierte Förderprogramme eingesetzt werden (nur gut evaluierte!) </a:t>
            </a:r>
            <a:r>
              <a:rPr lang="de-DE" dirty="0">
                <a:sym typeface="Wingdings" panose="05000000000000000000" pitchFamily="2" charset="2"/>
              </a:rPr>
              <a:t> </a:t>
            </a:r>
            <a:r>
              <a:rPr lang="de-DE" dirty="0"/>
              <a:t>Automatisierung von Rechenoperationen, Motivierung.</a:t>
            </a:r>
          </a:p>
          <a:p>
            <a:r>
              <a:rPr lang="de-DE" dirty="0"/>
              <a:t>Fortlaufend ist (formativ) zu prüfen, ob zusätzlich eine außerschulische Förderung durch spezialisierte Fachkräfte erforderlich ist.</a:t>
            </a:r>
          </a:p>
          <a:p>
            <a:endParaRPr lang="de-DE" dirty="0" err="1"/>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48</a:t>
            </a:fld>
            <a:endParaRPr lang="de-DE"/>
          </a:p>
        </p:txBody>
      </p:sp>
      <p:pic>
        <p:nvPicPr>
          <p:cNvPr id="7" name="Grafik 6"/>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Tree>
    <p:extLst>
      <p:ext uri="{BB962C8B-B14F-4D97-AF65-F5344CB8AC3E}">
        <p14:creationId xmlns:p14="http://schemas.microsoft.com/office/powerpoint/2010/main" val="103637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cs typeface="Calibri"/>
              </a:rPr>
              <a:t>Tag 3: Ziele und Inhalte</a:t>
            </a:r>
            <a:endParaRPr lang="de-DE" dirty="0"/>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r>
              <a:rPr lang="de-DE" dirty="0"/>
              <a:t>Unterrichtsbezogene Ansätze für Prävention und Förderung kennen</a:t>
            </a:r>
          </a:p>
          <a:p>
            <a:r>
              <a:rPr lang="de-DE" dirty="0"/>
              <a:t>Diesbezüglich Aufgabenformate erproben</a:t>
            </a:r>
          </a:p>
          <a:p>
            <a:r>
              <a:rPr lang="de-DE" dirty="0"/>
              <a:t>Chancen und Schwierigkeiten standardisierter Förderprogramme und unterrichtsbezogener Förderansätze reflektieren</a:t>
            </a:r>
          </a:p>
          <a:p>
            <a:r>
              <a:rPr lang="de-DE" dirty="0"/>
              <a:t>Am Beispiel von „MARKO-T“ ein standardisiertes Trainingsprogramm erproben und reflektieren</a:t>
            </a:r>
          </a:p>
          <a:p>
            <a:r>
              <a:rPr lang="de-DE" dirty="0"/>
              <a:t>Den eigenen Lernerfolg in Bezug auf dieses Seminar reflektieren</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4</a:t>
            </a:fld>
            <a:endParaRPr lang="de-DE"/>
          </a:p>
        </p:txBody>
      </p:sp>
      <p:pic>
        <p:nvPicPr>
          <p:cNvPr id="7" name="Grafik 6"/>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Tree>
    <p:extLst>
      <p:ext uri="{BB962C8B-B14F-4D97-AF65-F5344CB8AC3E}">
        <p14:creationId xmlns:p14="http://schemas.microsoft.com/office/powerpoint/2010/main" val="296192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cs typeface="Calibri"/>
              </a:rPr>
              <a:t>Fazit: Ziele und Inhalte des Seminars</a:t>
            </a:r>
            <a:endParaRPr lang="de-DE" dirty="0"/>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r>
              <a:rPr lang="de-DE" b="1" dirty="0">
                <a:cs typeface="Calibri"/>
              </a:rPr>
              <a:t>Symptome</a:t>
            </a:r>
            <a:r>
              <a:rPr lang="de-DE" dirty="0">
                <a:cs typeface="Calibri"/>
              </a:rPr>
              <a:t> und </a:t>
            </a:r>
            <a:r>
              <a:rPr lang="de-DE" b="1" dirty="0">
                <a:cs typeface="Calibri"/>
              </a:rPr>
              <a:t>Ursachen</a:t>
            </a:r>
            <a:r>
              <a:rPr lang="de-DE" dirty="0">
                <a:cs typeface="Calibri"/>
              </a:rPr>
              <a:t> für „besondere“ Schwierigkeiten beim Rechnen </a:t>
            </a:r>
            <a:r>
              <a:rPr lang="de-DE" i="1" dirty="0">
                <a:cs typeface="Calibri"/>
              </a:rPr>
              <a:t>erkennen, begrifflich fassen und reflektieren lernen</a:t>
            </a:r>
            <a:r>
              <a:rPr lang="de-DE" dirty="0">
                <a:cs typeface="Calibri"/>
              </a:rPr>
              <a:t> </a:t>
            </a:r>
            <a:endParaRPr lang="de-DE" dirty="0"/>
          </a:p>
          <a:p>
            <a:r>
              <a:rPr lang="de-DE" dirty="0">
                <a:cs typeface="Calibri"/>
              </a:rPr>
              <a:t>Formen und Funktionen der </a:t>
            </a:r>
            <a:r>
              <a:rPr lang="de-DE" b="1" dirty="0">
                <a:cs typeface="Calibri"/>
              </a:rPr>
              <a:t>standardisierten Diagnostik und der Förderdiagnostik</a:t>
            </a:r>
            <a:r>
              <a:rPr lang="de-DE" dirty="0">
                <a:cs typeface="Calibri"/>
              </a:rPr>
              <a:t> am Beispiel der Abklärung von Rechenschwierigkeiten </a:t>
            </a:r>
            <a:r>
              <a:rPr lang="de-DE" i="1" dirty="0">
                <a:cs typeface="Calibri"/>
              </a:rPr>
              <a:t>kennen und in ihren jeweiligen Vor- und Nachteilen beurteilen lernen</a:t>
            </a:r>
          </a:p>
          <a:p>
            <a:r>
              <a:rPr lang="de-DE" dirty="0">
                <a:cs typeface="Calibri"/>
              </a:rPr>
              <a:t>Diese Kenntnisse bei der </a:t>
            </a:r>
            <a:r>
              <a:rPr lang="de-DE" b="1" dirty="0">
                <a:cs typeface="Calibri"/>
              </a:rPr>
              <a:t>Beratung </a:t>
            </a:r>
            <a:r>
              <a:rPr lang="de-DE" dirty="0">
                <a:cs typeface="Calibri"/>
              </a:rPr>
              <a:t>u.a. von Eltern rechenschwacher Kinder </a:t>
            </a:r>
            <a:r>
              <a:rPr lang="de-DE" i="1" dirty="0">
                <a:cs typeface="Calibri"/>
              </a:rPr>
              <a:t>anwenden lernen</a:t>
            </a:r>
            <a:endParaRPr lang="de-DE" dirty="0"/>
          </a:p>
          <a:p>
            <a:r>
              <a:rPr lang="de-DE" dirty="0">
                <a:cs typeface="Calibri"/>
              </a:rPr>
              <a:t>Standardisierte </a:t>
            </a:r>
            <a:r>
              <a:rPr lang="de-DE" b="1" dirty="0">
                <a:cs typeface="Calibri"/>
              </a:rPr>
              <a:t>Verfahren zur Förderung von Kindern mit Rechenschwierigkeiten und unterrichtsbezogene Förderansätze </a:t>
            </a:r>
            <a:r>
              <a:rPr lang="de-DE" i="1" dirty="0">
                <a:cs typeface="Calibri"/>
              </a:rPr>
              <a:t>in ihren jeweiligen Vor- und Nachteilen bewerten lernen</a:t>
            </a:r>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
        <p:nvSpPr>
          <p:cNvPr id="5" name="Foliennummernplatzhalter 4"/>
          <p:cNvSpPr>
            <a:spLocks noGrp="1"/>
          </p:cNvSpPr>
          <p:nvPr>
            <p:ph type="sldNum" sz="quarter" idx="12"/>
          </p:nvPr>
        </p:nvSpPr>
        <p:spPr/>
        <p:txBody>
          <a:bodyPr/>
          <a:lstStyle/>
          <a:p>
            <a:pPr>
              <a:defRPr/>
            </a:pPr>
            <a:fld id="{968FC3C1-8B2E-4CF4-97FE-57A4E19AC873}" type="slidenum">
              <a:rPr lang="de-DE" smtClean="0"/>
              <a:t>49</a:t>
            </a:fld>
            <a:endParaRPr lang="de-DE"/>
          </a:p>
        </p:txBody>
      </p:sp>
    </p:spTree>
    <p:extLst>
      <p:ext uri="{BB962C8B-B14F-4D97-AF65-F5344CB8AC3E}">
        <p14:creationId xmlns:p14="http://schemas.microsoft.com/office/powerpoint/2010/main" val="7320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cs typeface="Calibri"/>
              </a:rPr>
              <a:t>Literatur</a:t>
            </a:r>
            <a:endParaRPr lang="de-DE" dirty="0"/>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pPr marL="457200" indent="-457200">
              <a:buNone/>
            </a:pPr>
            <a:r>
              <a:rPr lang="de-DE" sz="1800" dirty="0"/>
              <a:t>Benz, C. (2005). </a:t>
            </a:r>
            <a:r>
              <a:rPr lang="de-DE" sz="1800" i="1" dirty="0"/>
              <a:t>Erfolgsquoten, Rechenmethoden, Lösungswege und Fehler von Schülerinnen und Schülern bei Aufgaben zur Addition und Subtraktion im Zahlenraum bis 100</a:t>
            </a:r>
            <a:r>
              <a:rPr lang="de-DE" sz="1800" dirty="0"/>
              <a:t>. Franzbecker.</a:t>
            </a:r>
          </a:p>
          <a:p>
            <a:pPr marL="457200" indent="-457200">
              <a:buNone/>
            </a:pPr>
            <a:r>
              <a:rPr lang="en-US" sz="1800" dirty="0"/>
              <a:t>Gervasoni, A. (2015). </a:t>
            </a:r>
            <a:r>
              <a:rPr lang="en-US" sz="1800" i="1" dirty="0"/>
              <a:t>Extending Mathematical Understanding: Intervention</a:t>
            </a:r>
            <a:r>
              <a:rPr lang="en-US" sz="1800" dirty="0"/>
              <a:t>. Ballarat Heritage Services Publishing.</a:t>
            </a:r>
            <a:endParaRPr lang="de-DE" sz="1800" dirty="0"/>
          </a:p>
          <a:p>
            <a:pPr marL="457200" indent="-457200">
              <a:buNone/>
            </a:pPr>
            <a:r>
              <a:rPr lang="de-DE" sz="1800" dirty="0"/>
              <a:t>Lorenz, J.H. (2004). Unterrichtsbegleitende Diagnostik: Mathematik. In R. </a:t>
            </a:r>
            <a:r>
              <a:rPr lang="de-DE" sz="1800" dirty="0" err="1"/>
              <a:t>Christiani</a:t>
            </a:r>
            <a:r>
              <a:rPr lang="de-DE" sz="1800" dirty="0"/>
              <a:t> (Hrsg.), </a:t>
            </a:r>
            <a:r>
              <a:rPr lang="de-DE" sz="1800" i="1" dirty="0"/>
              <a:t>Schuleingangsphase: neu gestalten</a:t>
            </a:r>
            <a:r>
              <a:rPr lang="de-DE" sz="1800" dirty="0"/>
              <a:t> (S. 83–103). Cornelsen. </a:t>
            </a:r>
          </a:p>
          <a:p>
            <a:pPr marL="457200" indent="-457200">
              <a:buNone/>
            </a:pPr>
            <a:r>
              <a:rPr lang="de-DE" sz="1800" dirty="0" err="1"/>
              <a:t>Wartha</a:t>
            </a:r>
            <a:r>
              <a:rPr lang="de-DE" sz="1800" dirty="0"/>
              <a:t>, S. &amp; Schulz, A. (2011</a:t>
            </a:r>
            <a:r>
              <a:rPr lang="de-DE" sz="1800" i="1" dirty="0"/>
              <a:t>). Aufbau von Grundvorstellungen (nicht nur) bei besonderen Schwierigkeiten im Rechnen. Handreichungen des Programms SINUS an Grundschulen</a:t>
            </a:r>
            <a:r>
              <a:rPr lang="de-DE" sz="1800" dirty="0"/>
              <a:t>. IPN. </a:t>
            </a:r>
          </a:p>
          <a:p>
            <a:pPr marL="457200" indent="-457200">
              <a:buNone/>
            </a:pPr>
            <a:r>
              <a:rPr lang="de-DE" sz="1800" dirty="0"/>
              <a:t>Wild, E. &amp; Möller, J. (2020). </a:t>
            </a:r>
            <a:r>
              <a:rPr lang="de-DE" sz="1800" i="1" dirty="0"/>
              <a:t>Pädagogische Psychologie</a:t>
            </a:r>
            <a:r>
              <a:rPr lang="de-DE" sz="1800" dirty="0"/>
              <a:t>. Springer. </a:t>
            </a:r>
            <a:r>
              <a:rPr lang="de-DE" sz="1800" dirty="0">
                <a:hlinkClick r:id="rId3"/>
              </a:rPr>
              <a:t>https://doi.org/10.1007/978-3-662-61403-7</a:t>
            </a:r>
            <a:endParaRPr lang="de-DE" sz="1800" dirty="0"/>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50</a:t>
            </a:fld>
            <a:endParaRPr lang="de-DE"/>
          </a:p>
        </p:txBody>
      </p:sp>
      <p:pic>
        <p:nvPicPr>
          <p:cNvPr id="7" name="Grafik 6"/>
          <p:cNvPicPr>
            <a:picLocks noChangeAspect="1"/>
          </p:cNvPicPr>
          <p:nvPr/>
        </p:nvPicPr>
        <p:blipFill>
          <a:blip r:embed="rId4"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Tree>
    <p:extLst>
      <p:ext uri="{BB962C8B-B14F-4D97-AF65-F5344CB8AC3E}">
        <p14:creationId xmlns:p14="http://schemas.microsoft.com/office/powerpoint/2010/main" val="4333685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cs typeface="Calibri"/>
              </a:rPr>
              <a:t>Literatur zur Vertiefung für Interessierte</a:t>
            </a:r>
            <a:endParaRPr lang="de-DE" dirty="0"/>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a:xfrm>
            <a:off x="300037" y="2241550"/>
            <a:ext cx="11591924" cy="3995738"/>
          </a:xfrm>
        </p:spPr>
        <p:txBody>
          <a:bodyPr/>
          <a:lstStyle/>
          <a:p>
            <a:pPr marL="457200" indent="-457200" rtl="0">
              <a:buNone/>
              <a:defRPr/>
            </a:pPr>
            <a:r>
              <a:rPr lang="de-DE" sz="1400" dirty="0"/>
              <a:t>Büttner, G. &amp; Otto, B. (2008). Elementares Training bei Kindern mit Lernschwierigkeiten. In H.‑P. </a:t>
            </a:r>
            <a:r>
              <a:rPr lang="de-DE" sz="1400" dirty="0" err="1"/>
              <a:t>Langfeldt</a:t>
            </a:r>
            <a:r>
              <a:rPr lang="de-DE" sz="1400" dirty="0"/>
              <a:t> &amp; G. Büttner (Hrsg.), </a:t>
            </a:r>
            <a:r>
              <a:rPr lang="de-DE" sz="1400" i="1" dirty="0"/>
              <a:t>Trainingsprogramme zur Förderung von Kindern und Jugendlichen: Ein Kompendium für die Praxis</a:t>
            </a:r>
            <a:r>
              <a:rPr lang="de-DE" sz="1400" dirty="0"/>
              <a:t> (2., </a:t>
            </a:r>
            <a:r>
              <a:rPr lang="de-DE" sz="1400" dirty="0" err="1"/>
              <a:t>überarb</a:t>
            </a:r>
            <a:r>
              <a:rPr lang="de-DE" sz="1400" dirty="0"/>
              <a:t>. u. </a:t>
            </a:r>
            <a:r>
              <a:rPr lang="de-DE" sz="1400" dirty="0" err="1"/>
              <a:t>erw</a:t>
            </a:r>
            <a:r>
              <a:rPr lang="de-DE" sz="1400" dirty="0"/>
              <a:t>. Aufl.) (S. 44</a:t>
            </a:r>
            <a:r>
              <a:rPr lang="en-GB" sz="1200" b="0" i="0" dirty="0">
                <a:solidFill>
                  <a:srgbClr val="333333"/>
                </a:solidFill>
                <a:effectLst/>
                <a:latin typeface="Times New Roman" panose="02020603050405020304" pitchFamily="18" charset="0"/>
              </a:rPr>
              <a:t>–</a:t>
            </a:r>
            <a:r>
              <a:rPr lang="de-DE" sz="1400" dirty="0"/>
              <a:t>52). Beltz PVU.</a:t>
            </a:r>
          </a:p>
          <a:p>
            <a:pPr marL="457200" indent="-457200" rtl="0">
              <a:buNone/>
              <a:defRPr/>
            </a:pPr>
            <a:r>
              <a:rPr lang="de-DE" sz="1400" dirty="0"/>
              <a:t>Hascher, T., Fries, S. &amp; Hagenauer, G. (2019). Grundlagen der Förderung von Motivation. In H. Gaspard, U. Trautwein &amp; M. Hasselhorn (Hrsg.), </a:t>
            </a:r>
            <a:r>
              <a:rPr lang="de-DE" sz="1400" i="1" dirty="0"/>
              <a:t>Diagnostik und Förderung von Motivation und Volition</a:t>
            </a:r>
            <a:r>
              <a:rPr lang="de-DE" sz="1400" dirty="0"/>
              <a:t> (Tests und Trends in der pädagogisch-psychologischen Diagnostik, Bd. 17) (S. 145</a:t>
            </a:r>
            <a:r>
              <a:rPr lang="en-GB" sz="1200" b="0" i="0" dirty="0">
                <a:solidFill>
                  <a:srgbClr val="333333"/>
                </a:solidFill>
                <a:effectLst/>
                <a:latin typeface="Times New Roman" panose="02020603050405020304" pitchFamily="18" charset="0"/>
              </a:rPr>
              <a:t>–</a:t>
            </a:r>
            <a:r>
              <a:rPr lang="de-DE" sz="1400" dirty="0"/>
              <a:t>160). Hogrefe. </a:t>
            </a:r>
            <a:r>
              <a:rPr lang="de-DE" sz="1400" dirty="0">
                <a:hlinkClick r:id="rId2"/>
              </a:rPr>
              <a:t>https://doi.org/10.1026/03001-000</a:t>
            </a:r>
            <a:endParaRPr lang="de-DE" sz="1400" dirty="0"/>
          </a:p>
          <a:p>
            <a:pPr marL="457200" indent="-457200" rtl="0">
              <a:buNone/>
              <a:defRPr/>
            </a:pPr>
            <a:r>
              <a:rPr lang="de-DE" sz="1400" dirty="0"/>
              <a:t>Peter-Koop, A. (2015). Förderdiagnostik mit dem </a:t>
            </a:r>
            <a:r>
              <a:rPr lang="de-DE" sz="1400" dirty="0" err="1"/>
              <a:t>ElementarMathematischen</a:t>
            </a:r>
            <a:r>
              <a:rPr lang="de-DE" sz="1400" dirty="0"/>
              <a:t> </a:t>
            </a:r>
            <a:r>
              <a:rPr lang="de-DE" sz="1400" dirty="0" err="1"/>
              <a:t>BasisInterview</a:t>
            </a:r>
            <a:r>
              <a:rPr lang="de-DE" sz="1400" dirty="0"/>
              <a:t> (EMBI) im inklusiven Anfangsunterricht. In A. Peter-Koop, T. Rottmann &amp; M.M. Lüken (Hrsg.), </a:t>
            </a:r>
            <a:r>
              <a:rPr lang="de-DE" sz="1400" i="1" dirty="0"/>
              <a:t>Inklusiver Mathematikunterricht in der Grundschule</a:t>
            </a:r>
            <a:r>
              <a:rPr lang="de-DE" sz="1400" dirty="0"/>
              <a:t> (S. 156</a:t>
            </a:r>
            <a:r>
              <a:rPr lang="en-GB" sz="1200" b="0" i="0" dirty="0">
                <a:solidFill>
                  <a:srgbClr val="333333"/>
                </a:solidFill>
                <a:effectLst/>
                <a:latin typeface="Times New Roman" panose="02020603050405020304" pitchFamily="18" charset="0"/>
              </a:rPr>
              <a:t>–</a:t>
            </a:r>
            <a:r>
              <a:rPr lang="de-DE" sz="1400" dirty="0"/>
              <a:t>167). Mildenberger.</a:t>
            </a:r>
          </a:p>
          <a:p>
            <a:pPr marL="457200" indent="-457200" rtl="0">
              <a:buNone/>
              <a:defRPr/>
            </a:pPr>
            <a:r>
              <a:rPr lang="de-DE" sz="1400" dirty="0"/>
              <a:t>Rheinberg, F. &amp; Fries, S. (2001). Motivationstraining. In K.J. Klauer (Hrsg.), </a:t>
            </a:r>
            <a:r>
              <a:rPr lang="de-DE" sz="1400" i="1" dirty="0"/>
              <a:t>Handbuch kognitives Training</a:t>
            </a:r>
            <a:r>
              <a:rPr lang="de-DE" sz="1400" dirty="0"/>
              <a:t> (2., </a:t>
            </a:r>
            <a:r>
              <a:rPr lang="de-DE" sz="1400" dirty="0" err="1"/>
              <a:t>überarb</a:t>
            </a:r>
            <a:r>
              <a:rPr lang="de-DE" sz="1400" dirty="0"/>
              <a:t>. u. </a:t>
            </a:r>
            <a:r>
              <a:rPr lang="de-DE" sz="1400" dirty="0" err="1"/>
              <a:t>erw</a:t>
            </a:r>
            <a:r>
              <a:rPr lang="de-DE" sz="1400" dirty="0"/>
              <a:t>. Aufl.) (S. 349</a:t>
            </a:r>
            <a:r>
              <a:rPr lang="en-GB" sz="1200" b="0" i="0" dirty="0">
                <a:solidFill>
                  <a:srgbClr val="333333"/>
                </a:solidFill>
                <a:effectLst/>
                <a:latin typeface="Times New Roman" panose="02020603050405020304" pitchFamily="18" charset="0"/>
              </a:rPr>
              <a:t>–</a:t>
            </a:r>
            <a:r>
              <a:rPr lang="de-DE" sz="1400" dirty="0"/>
              <a:t>373). Hogrefe. </a:t>
            </a:r>
          </a:p>
          <a:p>
            <a:pPr marL="457200" indent="-457200" rtl="0">
              <a:buNone/>
              <a:defRPr/>
            </a:pPr>
            <a:r>
              <a:rPr lang="de-DE" sz="1400" dirty="0"/>
              <a:t>Schiefele, U. &amp; Schaffner, E. (2020). Motivation. In E. Wild &amp; J. Möller (Hrsg.), </a:t>
            </a:r>
            <a:r>
              <a:rPr lang="de-DE" sz="1400" i="1" dirty="0"/>
              <a:t>Pädagogische Psychologie </a:t>
            </a:r>
            <a:r>
              <a:rPr lang="de-DE" sz="1400" dirty="0"/>
              <a:t>(S. 163–185). Springer. </a:t>
            </a:r>
            <a:r>
              <a:rPr lang="de-DE" sz="1400" dirty="0">
                <a:hlinkClick r:id="rId3"/>
              </a:rPr>
              <a:t>https://doi.org/10.1007/978-3-662-61403-7_7</a:t>
            </a:r>
            <a:endParaRPr lang="de-DE" sz="1400" dirty="0"/>
          </a:p>
          <a:p>
            <a:pPr marL="457200" indent="-457200">
              <a:buNone/>
            </a:pPr>
            <a:r>
              <a:rPr lang="de-DE" sz="1400" dirty="0"/>
              <a:t>Streit-Lehmann, J., Flottmann, N. &amp; Peter-Koop, A. (2022). </a:t>
            </a:r>
            <a:r>
              <a:rPr lang="de-DE" sz="1400" i="1" dirty="0" err="1"/>
              <a:t>ElementarMathematisches</a:t>
            </a:r>
            <a:r>
              <a:rPr lang="de-DE" sz="1400" i="1" dirty="0"/>
              <a:t> </a:t>
            </a:r>
            <a:r>
              <a:rPr lang="de-DE" sz="1400" i="1" dirty="0" err="1"/>
              <a:t>BasisInterview</a:t>
            </a:r>
            <a:r>
              <a:rPr lang="de-DE" sz="1400" i="1" dirty="0"/>
              <a:t> (EMBI), Teil: Zahlen und Operationen. Handbuch Förderung </a:t>
            </a:r>
            <a:r>
              <a:rPr lang="en-GB" sz="1200" b="0" i="0" dirty="0">
                <a:solidFill>
                  <a:srgbClr val="333333"/>
                </a:solidFill>
                <a:effectLst/>
                <a:latin typeface="Times New Roman" panose="02020603050405020304" pitchFamily="18" charset="0"/>
              </a:rPr>
              <a:t> (</a:t>
            </a:r>
            <a:r>
              <a:rPr lang="de-DE" sz="1400" dirty="0"/>
              <a:t>Neubearbeitung). Mildenberger.</a:t>
            </a:r>
            <a:endParaRPr lang="de-DE" sz="1400" u="sng" dirty="0"/>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51</a:t>
            </a:fld>
            <a:endParaRPr lang="de-DE"/>
          </a:p>
        </p:txBody>
      </p:sp>
      <p:pic>
        <p:nvPicPr>
          <p:cNvPr id="7" name="Grafik 6"/>
          <p:cNvPicPr>
            <a:picLocks noChangeAspect="1"/>
          </p:cNvPicPr>
          <p:nvPr/>
        </p:nvPicPr>
        <p:blipFill>
          <a:blip r:embed="rId4"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Tree>
    <p:extLst>
      <p:ext uri="{BB962C8B-B14F-4D97-AF65-F5344CB8AC3E}">
        <p14:creationId xmlns:p14="http://schemas.microsoft.com/office/powerpoint/2010/main" val="6267164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cs typeface="Calibri"/>
              </a:rPr>
              <a:t>Literatur: Trainingsverfahren</a:t>
            </a:r>
            <a:endParaRPr lang="de-DE" dirty="0"/>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pPr marL="457200" indent="-457200">
              <a:buNone/>
            </a:pPr>
            <a:r>
              <a:rPr lang="de-DE" sz="1500" dirty="0">
                <a:cs typeface="Calibri"/>
              </a:rPr>
              <a:t>Gerlach, M., Fritz, A. &amp; Leutner, D. (2013). </a:t>
            </a:r>
            <a:r>
              <a:rPr lang="de-DE" sz="1500" i="1" dirty="0">
                <a:cs typeface="Calibri"/>
              </a:rPr>
              <a:t>Mathematik- und Rechenkonzepte im Vor- und Grundschulalter – Training</a:t>
            </a:r>
            <a:r>
              <a:rPr lang="de-DE" sz="1500" dirty="0">
                <a:cs typeface="Calibri"/>
              </a:rPr>
              <a:t>. Hogrefe.</a:t>
            </a:r>
          </a:p>
          <a:p>
            <a:pPr marL="457200" indent="-457200">
              <a:buNone/>
            </a:pPr>
            <a:r>
              <a:rPr lang="de-DE" sz="1500" dirty="0"/>
              <a:t>Krajewski, K., Nieding, G. &amp; Schneider, W. (2007). </a:t>
            </a:r>
            <a:r>
              <a:rPr lang="de-DE" sz="1500" i="1" dirty="0"/>
              <a:t>Mengen, zählen, Zahlen: Die Welt der Mathematik verstehen: die große Förderbox</a:t>
            </a:r>
            <a:r>
              <a:rPr lang="de-DE" sz="1500" dirty="0"/>
              <a:t>. Cornelsen. </a:t>
            </a:r>
          </a:p>
          <a:p>
            <a:pPr marL="457200" indent="-457200" rtl="0">
              <a:buNone/>
            </a:pPr>
            <a:r>
              <a:rPr lang="de-DE" sz="1500" dirty="0"/>
              <a:t>Küspert, P. &amp; Schneider, W. (2018). </a:t>
            </a:r>
            <a:r>
              <a:rPr lang="de-DE" sz="1500" i="1" dirty="0"/>
              <a:t>Hören, lauschen, lernen: Sprachspiele für Kinder im Vorschulalter: Würzburger Trainingsprogramm zur Vorbereitung auf den Erwerb der Schriftsprache</a:t>
            </a:r>
            <a:r>
              <a:rPr lang="de-DE" sz="1500" dirty="0"/>
              <a:t> (7., komplett </a:t>
            </a:r>
            <a:r>
              <a:rPr lang="de-DE" sz="1500" dirty="0" err="1"/>
              <a:t>überarb</a:t>
            </a:r>
            <a:r>
              <a:rPr lang="de-DE" sz="1500" dirty="0"/>
              <a:t>. Aufl.). Vandenhoeck &amp; Ruprecht. </a:t>
            </a:r>
          </a:p>
          <a:p>
            <a:pPr marL="457200" indent="-457200">
              <a:buNone/>
            </a:pPr>
            <a:r>
              <a:rPr lang="de-DE" sz="1500" dirty="0">
                <a:cs typeface="Calibri"/>
              </a:rPr>
              <a:t>Lenhard, A., Lenhard, W. &amp; Klauer, K.-J. (2020). </a:t>
            </a:r>
            <a:r>
              <a:rPr lang="de-DE" sz="1500" i="1" dirty="0">
                <a:cs typeface="Calibri"/>
              </a:rPr>
              <a:t>Denkspiele mit Elfe und Mathis</a:t>
            </a:r>
            <a:r>
              <a:rPr lang="de-DE" sz="1500" dirty="0">
                <a:cs typeface="Calibri"/>
              </a:rPr>
              <a:t>. </a:t>
            </a:r>
            <a:r>
              <a:rPr lang="de-DE" sz="1500" dirty="0"/>
              <a:t>(2., </a:t>
            </a:r>
            <a:r>
              <a:rPr lang="de-DE" sz="1500" dirty="0" err="1"/>
              <a:t>überarb</a:t>
            </a:r>
            <a:r>
              <a:rPr lang="de-DE" sz="1500" dirty="0"/>
              <a:t>. Aufl.). </a:t>
            </a:r>
            <a:r>
              <a:rPr lang="de-DE" sz="1500" dirty="0" err="1"/>
              <a:t>Psychometrica</a:t>
            </a:r>
            <a:r>
              <a:rPr lang="de-DE" sz="1500" dirty="0"/>
              <a:t>. </a:t>
            </a:r>
          </a:p>
          <a:p>
            <a:pPr marL="457200" indent="-457200">
              <a:buNone/>
            </a:pPr>
            <a:r>
              <a:rPr lang="de-DE" sz="1500" dirty="0"/>
              <a:t>Streit-Lehmann, J., Flottmann, N. &amp; Peter-Koop, A. (2022). </a:t>
            </a:r>
            <a:r>
              <a:rPr lang="de-DE" sz="1500" i="1" dirty="0" err="1"/>
              <a:t>ElementarMathematisches</a:t>
            </a:r>
            <a:r>
              <a:rPr lang="de-DE" sz="1500" i="1" dirty="0"/>
              <a:t> </a:t>
            </a:r>
            <a:r>
              <a:rPr lang="de-DE" sz="1500" i="1" dirty="0" err="1"/>
              <a:t>BasisInterview</a:t>
            </a:r>
            <a:r>
              <a:rPr lang="de-DE" sz="1500" i="1" dirty="0"/>
              <a:t> (EMBI), Teil: Zahlen und Operationen. Handbuch Förderung</a:t>
            </a:r>
            <a:r>
              <a:rPr lang="en-GB" sz="1400" b="0" i="0" dirty="0">
                <a:solidFill>
                  <a:srgbClr val="333333"/>
                </a:solidFill>
                <a:effectLst/>
                <a:latin typeface="Times New Roman" panose="02020603050405020304" pitchFamily="18" charset="0"/>
              </a:rPr>
              <a:t> (</a:t>
            </a:r>
            <a:r>
              <a:rPr lang="de-DE" sz="1500" dirty="0"/>
              <a:t>Neubearbeitung). Mildenberger.</a:t>
            </a:r>
          </a:p>
          <a:p>
            <a:pPr marL="457200" indent="-457200">
              <a:buNone/>
            </a:pPr>
            <a:r>
              <a:rPr lang="de-DE" sz="1500" dirty="0" err="1"/>
              <a:t>Wartha</a:t>
            </a:r>
            <a:r>
              <a:rPr lang="de-DE" sz="1500" dirty="0"/>
              <a:t>, S., </a:t>
            </a:r>
            <a:r>
              <a:rPr lang="de-DE" sz="1500" dirty="0" err="1"/>
              <a:t>Hörhold</a:t>
            </a:r>
            <a:r>
              <a:rPr lang="de-DE" sz="1500" dirty="0"/>
              <a:t>, J., Kaltenbach, M. &amp; </a:t>
            </a:r>
            <a:r>
              <a:rPr lang="de-DE" sz="1500" dirty="0" err="1"/>
              <a:t>Schu</a:t>
            </a:r>
            <a:r>
              <a:rPr lang="de-DE" sz="1500" dirty="0"/>
              <a:t>, S. (2019). </a:t>
            </a:r>
            <a:r>
              <a:rPr lang="de-DE" sz="1500" i="1" dirty="0"/>
              <a:t>Grundvorstellungen aufbauen</a:t>
            </a:r>
            <a:r>
              <a:rPr lang="en-GB" sz="1400" b="0" i="1" dirty="0">
                <a:solidFill>
                  <a:srgbClr val="333333"/>
                </a:solidFill>
                <a:effectLst/>
                <a:latin typeface="Times New Roman" panose="02020603050405020304" pitchFamily="18" charset="0"/>
              </a:rPr>
              <a:t> – </a:t>
            </a:r>
            <a:r>
              <a:rPr lang="de-DE" sz="1500" i="1" dirty="0"/>
              <a:t>Rechenprobleme überwinden: Zahlen, Addition und Subtraktion bis 100 </a:t>
            </a:r>
            <a:r>
              <a:rPr lang="de-DE" sz="1500" dirty="0"/>
              <a:t>(Mathematik in der Praxis). Westermann. </a:t>
            </a:r>
          </a:p>
          <a:p>
            <a:pPr marL="457200" indent="-457200">
              <a:buNone/>
            </a:pPr>
            <a:r>
              <a:rPr lang="de-DE" sz="1500" dirty="0" err="1"/>
              <a:t>Wartha</a:t>
            </a:r>
            <a:r>
              <a:rPr lang="de-DE" sz="1500" dirty="0"/>
              <a:t>, S. &amp; Schulz, A. (2012). </a:t>
            </a:r>
            <a:r>
              <a:rPr lang="de-DE" sz="1500" i="1" dirty="0"/>
              <a:t>Rechenproblemen vorbeugen </a:t>
            </a:r>
            <a:r>
              <a:rPr lang="de-DE" sz="1500" dirty="0"/>
              <a:t>(Grundvorstellungen aufbauen: Zahlen und Rechnen bis 100; Lehrerbücherei Grundschule). Cornelsen.</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52</a:t>
            </a:fld>
            <a:endParaRPr lang="de-DE"/>
          </a:p>
        </p:txBody>
      </p:sp>
      <p:pic>
        <p:nvPicPr>
          <p:cNvPr id="7" name="Grafik 6"/>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Tree>
    <p:extLst>
      <p:ext uri="{BB962C8B-B14F-4D97-AF65-F5344CB8AC3E}">
        <p14:creationId xmlns:p14="http://schemas.microsoft.com/office/powerpoint/2010/main" val="42007747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BE3936-2853-4D24-B817-0F5DC7C97098}"/>
              </a:ext>
            </a:extLst>
          </p:cNvPr>
          <p:cNvSpPr>
            <a:spLocks noGrp="1"/>
          </p:cNvSpPr>
          <p:nvPr>
            <p:ph type="ctrTitle"/>
          </p:nvPr>
        </p:nvSpPr>
        <p:spPr>
          <a:xfrm>
            <a:off x="300037" y="1306513"/>
            <a:ext cx="10908531" cy="4858791"/>
          </a:xfrm>
        </p:spPr>
        <p:txBody>
          <a:bodyPr/>
          <a:lstStyle/>
          <a:p>
            <a:pPr>
              <a:spcAft>
                <a:spcPts val="600"/>
              </a:spcAft>
            </a:pPr>
            <a:r>
              <a:rPr lang="de-DE" sz="1600" b="0" dirty="0"/>
              <a:t>Das dieser Präsentation zugrunde liegende Vorhaben (</a:t>
            </a:r>
            <a:r>
              <a:rPr lang="de-DE" sz="1600" b="0" i="1" dirty="0"/>
              <a:t>Bi</a:t>
            </a:r>
            <a:r>
              <a:rPr lang="de-DE" sz="1600" b="0" i="1" baseline="30000" dirty="0"/>
              <a:t>professional</a:t>
            </a:r>
            <a:r>
              <a:rPr lang="de-DE" sz="1600" b="0" dirty="0"/>
              <a:t>) wurde im Rahmen der gemeinsamen „Qualitätsoffensive Lehrerbildung“ von Bund und Ländern mit Mitteln des Bundesministeriums für Bildung und Forschung unter dem Förderkennzeichen 01JA1908 gefördert. Die Verantwortung für den Inhalt dieser Veröffentlichung liegt bei den Teilprojektleiterinnen und wissenschaftlichen Mitarbeiterinnen der Teilmaßnahme.</a:t>
            </a:r>
            <a:br>
              <a:rPr lang="de-DE" sz="1600" b="0" dirty="0"/>
            </a:br>
            <a:br>
              <a:rPr lang="de-DE" sz="1600" b="0" dirty="0"/>
            </a:br>
            <a:br>
              <a:rPr lang="de-DE" sz="1600" b="0" dirty="0"/>
            </a:br>
            <a:r>
              <a:rPr lang="de-DE" sz="1600" dirty="0"/>
              <a:t>Teilprojektleiterinnen:</a:t>
            </a:r>
            <a:br>
              <a:rPr lang="de-DE" sz="1600" dirty="0"/>
            </a:br>
            <a:r>
              <a:rPr lang="de-DE" sz="1600" b="0" dirty="0"/>
              <a:t>Prof.in Dr. Elke Wild</a:t>
            </a:r>
            <a:br>
              <a:rPr lang="de-DE" sz="1600" b="0" dirty="0"/>
            </a:br>
            <a:r>
              <a:rPr lang="de-DE" sz="1600" b="0" dirty="0"/>
              <a:t>Prof.in  Dr. Andrea Peter-Koop</a:t>
            </a:r>
            <a:br>
              <a:rPr lang="de-DE" sz="1600" dirty="0"/>
            </a:br>
            <a:br>
              <a:rPr lang="de-DE" sz="1600" dirty="0"/>
            </a:br>
            <a:br>
              <a:rPr lang="de-DE" sz="1400" dirty="0"/>
            </a:br>
            <a:br>
              <a:rPr lang="de-DE" sz="1400" dirty="0"/>
            </a:br>
            <a:br>
              <a:rPr lang="de-DE" sz="1400" dirty="0"/>
            </a:br>
            <a:br>
              <a:rPr lang="de-DE" sz="1400" dirty="0"/>
            </a:br>
            <a:br>
              <a:rPr lang="de-DE" sz="1400" dirty="0"/>
            </a:br>
            <a:br>
              <a:rPr lang="de-DE" sz="1400" dirty="0"/>
            </a:br>
            <a:br>
              <a:rPr lang="de-DE" sz="1400" dirty="0"/>
            </a:br>
            <a:br>
              <a:rPr lang="de-DE" sz="1600" dirty="0"/>
            </a:br>
            <a:r>
              <a:rPr lang="de-DE" sz="1400" b="0" dirty="0"/>
              <a:t>Die Präsentation „Diagnose und Beratungskompetenz im Umgang mit Rechenschwierigkeiten aus interdisziplinärer Sicht </a:t>
            </a:r>
            <a:r>
              <a:rPr lang="de-DE" sz="1400" b="0" dirty="0">
                <a:cs typeface="Calibri"/>
              </a:rPr>
              <a:t>–</a:t>
            </a:r>
            <a:r>
              <a:rPr lang="de-DE" sz="1400" b="0" dirty="0"/>
              <a:t> Tag 3: Förderung“ von Prof.in Dr. Elke Wild und Prof.in Dr. Andrea Peter-Koop (Universität Bielefeld) ist lizensiert unter </a:t>
            </a:r>
            <a:r>
              <a:rPr lang="de-DE" sz="1400" b="0" dirty="0">
                <a:hlinkClick r:id="rId3"/>
              </a:rPr>
              <a:t>CC BY-SA 4.0</a:t>
            </a:r>
            <a:r>
              <a:rPr lang="de-DE" sz="1400" b="0" dirty="0"/>
              <a:t>. Ausgenommen von dieser Lizenz sind die Bildmarken des BMBF, von Bi</a:t>
            </a:r>
            <a:r>
              <a:rPr lang="de-DE" sz="1400" b="0" baseline="30000" dirty="0"/>
              <a:t>professional</a:t>
            </a:r>
            <a:r>
              <a:rPr lang="de-DE" sz="1400" b="0" dirty="0"/>
              <a:t> und der Universität Bielefeld sowie anders gekennzeichnete Elemente (z.B. direkte Zitate).</a:t>
            </a:r>
            <a:br>
              <a:rPr lang="de-DE" sz="1400" dirty="0"/>
            </a:br>
            <a:endParaRPr lang="de-DE" sz="1600" b="0" dirty="0"/>
          </a:p>
        </p:txBody>
      </p:sp>
      <p:grpSp>
        <p:nvGrpSpPr>
          <p:cNvPr id="6" name="Gruppieren 5"/>
          <p:cNvGrpSpPr/>
          <p:nvPr/>
        </p:nvGrpSpPr>
        <p:grpSpPr>
          <a:xfrm>
            <a:off x="6575425" y="5906704"/>
            <a:ext cx="5531375" cy="832048"/>
            <a:chOff x="6575425" y="5906704"/>
            <a:chExt cx="5531375" cy="832048"/>
          </a:xfrm>
        </p:grpSpPr>
        <p:sp>
          <p:nvSpPr>
            <p:cNvPr id="8" name="Textfeld 7"/>
            <p:cNvSpPr txBox="1"/>
            <p:nvPr/>
          </p:nvSpPr>
          <p:spPr>
            <a:xfrm>
              <a:off x="6575425" y="5906704"/>
              <a:ext cx="5531375" cy="832047"/>
            </a:xfrm>
            <a:prstGeom prst="rect">
              <a:avLst/>
            </a:prstGeom>
            <a:solidFill>
              <a:schemeClr val="bg1"/>
            </a:solidFill>
          </p:spPr>
          <p:txBody>
            <a:bodyPr wrap="square" rtlCol="0">
              <a:spAutoFit/>
            </a:bodyPr>
            <a:lstStyle/>
            <a:p>
              <a:pPr algn="l"/>
              <a:endParaRPr lang="de-DE" sz="1500" dirty="0" err="1"/>
            </a:p>
          </p:txBody>
        </p:sp>
        <p:sp>
          <p:nvSpPr>
            <p:cNvPr id="11" name="Rechteck 10"/>
            <p:cNvSpPr/>
            <p:nvPr/>
          </p:nvSpPr>
          <p:spPr>
            <a:xfrm>
              <a:off x="6575425" y="6020944"/>
              <a:ext cx="4489127" cy="717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de-DE" sz="700" dirty="0">
                  <a:solidFill>
                    <a:schemeClr val="tx1"/>
                  </a:solidFill>
                  <a:latin typeface="Arial" panose="020B0604020202020204" pitchFamily="34" charset="0"/>
                  <a:ea typeface="Calibri" panose="020F0502020204030204" pitchFamily="34" charset="0"/>
                </a:rPr>
                <a:t>Bi</a:t>
              </a:r>
              <a:r>
                <a:rPr lang="de-DE" sz="700" baseline="30000" dirty="0">
                  <a:solidFill>
                    <a:schemeClr val="tx1"/>
                  </a:solidFill>
                  <a:latin typeface="Arial" panose="020B0604020202020204" pitchFamily="34" charset="0"/>
                  <a:ea typeface="Calibri" panose="020F0502020204030204" pitchFamily="34" charset="0"/>
                </a:rPr>
                <a:t>professional</a:t>
              </a:r>
              <a:r>
                <a:rPr lang="de-DE" sz="700" dirty="0">
                  <a:solidFill>
                    <a:schemeClr val="tx1"/>
                  </a:solidFill>
                  <a:latin typeface="Arial" panose="020B0604020202020204" pitchFamily="34" charset="0"/>
                  <a:ea typeface="Calibri" panose="020F0502020204030204" pitchFamily="34" charset="0"/>
                </a:rPr>
                <a:t> wird im Rahmen der gemeinsamen „Qualitätsoffensive Lehrerbildung“ von</a:t>
              </a:r>
            </a:p>
            <a:p>
              <a:pPr algn="just">
                <a:spcAft>
                  <a:spcPts val="0"/>
                </a:spcAft>
              </a:pPr>
              <a:r>
                <a:rPr lang="de-DE" sz="700" dirty="0">
                  <a:solidFill>
                    <a:schemeClr val="tx1"/>
                  </a:solidFill>
                  <a:latin typeface="Arial" panose="020B0604020202020204" pitchFamily="34" charset="0"/>
                  <a:ea typeface="Calibri" panose="020F0502020204030204" pitchFamily="34" charset="0"/>
                </a:rPr>
                <a:t>Bund und Ländern aus Mitteln des Bundesministeriums </a:t>
              </a:r>
              <a:r>
                <a:rPr lang="de-DE" sz="700" dirty="0">
                  <a:solidFill>
                    <a:schemeClr val="tx1"/>
                  </a:solidFill>
                  <a:latin typeface="Arial" panose="020B0604020202020204" pitchFamily="34" charset="0"/>
                  <a:ea typeface="Calibri" panose="020F0502020204030204" pitchFamily="34" charset="0"/>
                  <a:cs typeface="Times New Roman" panose="02020603050405020304" pitchFamily="18" charset="0"/>
                </a:rPr>
                <a:t>für Bildung und Forschung </a:t>
              </a:r>
            </a:p>
            <a:p>
              <a:pPr algn="just">
                <a:spcAft>
                  <a:spcPts val="0"/>
                </a:spcAft>
              </a:pPr>
              <a:r>
                <a:rPr lang="de-DE" sz="700" dirty="0">
                  <a:solidFill>
                    <a:schemeClr val="tx1"/>
                  </a:solidFill>
                  <a:ea typeface="Calibri" panose="020F0502020204030204" pitchFamily="34" charset="0"/>
                  <a:cs typeface="Times New Roman" panose="02020603050405020304" pitchFamily="18" charset="0"/>
                </a:rPr>
                <a:t>gefördert (Förderkennzeichen: </a:t>
              </a:r>
              <a:r>
                <a:rPr lang="de-DE" sz="700" dirty="0">
                  <a:solidFill>
                    <a:schemeClr val="tx1"/>
                  </a:solidFill>
                </a:rPr>
                <a:t>01JA1908</a:t>
              </a:r>
              <a:r>
                <a:rPr lang="de-DE" sz="700" dirty="0">
                  <a:solidFill>
                    <a:schemeClr val="tx1"/>
                  </a:solidFill>
                  <a:ea typeface="Calibri" panose="020F0502020204030204" pitchFamily="34" charset="0"/>
                  <a:cs typeface="Times New Roman" panose="02020603050405020304" pitchFamily="18" charset="0"/>
                </a:rPr>
                <a:t>).</a:t>
              </a:r>
            </a:p>
          </p:txBody>
        </p:sp>
        <p:pic>
          <p:nvPicPr>
            <p:cNvPr id="12" name="Grafik 11">
              <a:extLst>
                <a:ext uri="{FF2B5EF4-FFF2-40B4-BE49-F238E27FC236}">
                  <a16:creationId xmlns:a16="http://schemas.microsoft.com/office/drawing/2014/main" id="{D479D594-2888-3445-B9AB-253107C704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2800" y="6021288"/>
              <a:ext cx="1044000" cy="717463"/>
            </a:xfrm>
            <a:prstGeom prst="rect">
              <a:avLst/>
            </a:prstGeom>
          </p:spPr>
        </p:pic>
      </p:grpSp>
      <p:pic>
        <p:nvPicPr>
          <p:cNvPr id="9" name="Grafik 8">
            <a:extLst>
              <a:ext uri="{FF2B5EF4-FFF2-40B4-BE49-F238E27FC236}">
                <a16:creationId xmlns:a16="http://schemas.microsoft.com/office/drawing/2014/main" id="{784C7FCF-E47B-4216-9F23-61FB204BC02E}"/>
              </a:ext>
            </a:extLst>
          </p:cNvPr>
          <p:cNvPicPr>
            <a:picLocks noChangeAspect="1"/>
          </p:cNvPicPr>
          <p:nvPr/>
        </p:nvPicPr>
        <p:blipFill>
          <a:blip r:embed="rId5"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pic>
        <p:nvPicPr>
          <p:cNvPr id="10" name="Grafik 9">
            <a:hlinkClick r:id="rId3"/>
            <a:extLst>
              <a:ext uri="{FF2B5EF4-FFF2-40B4-BE49-F238E27FC236}">
                <a16:creationId xmlns:a16="http://schemas.microsoft.com/office/drawing/2014/main" id="{9F65F9A7-5E32-4D69-81A0-888AEE17BC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036" y="4437112"/>
            <a:ext cx="1599197" cy="559521"/>
          </a:xfrm>
          <a:prstGeom prst="rect">
            <a:avLst/>
          </a:prstGeom>
        </p:spPr>
      </p:pic>
    </p:spTree>
    <p:extLst>
      <p:ext uri="{BB962C8B-B14F-4D97-AF65-F5344CB8AC3E}">
        <p14:creationId xmlns:p14="http://schemas.microsoft.com/office/powerpoint/2010/main" val="3200560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3">
            <a:extLst>
              <a:ext uri="{FF2B5EF4-FFF2-40B4-BE49-F238E27FC236}">
                <a16:creationId xmlns:a16="http://schemas.microsoft.com/office/drawing/2014/main" id="{737D18E0-9AA6-474E-89B4-467F81C11659}"/>
              </a:ext>
            </a:extLst>
          </p:cNvPr>
          <p:cNvPicPr>
            <a:picLocks noChangeAspect="1"/>
          </p:cNvPicPr>
          <p:nvPr/>
        </p:nvPicPr>
        <p:blipFill>
          <a:blip r:embed="rId3">
            <a:clrChange>
              <a:clrFrom>
                <a:srgbClr val="000000">
                  <a:alpha val="0"/>
                </a:srgbClr>
              </a:clrFrom>
              <a:clrTo>
                <a:srgbClr val="000000">
                  <a:alpha val="0"/>
                </a:srgbClr>
              </a:clrTo>
            </a:clrChange>
          </a:blip>
          <a:stretch/>
        </p:blipFill>
        <p:spPr bwMode="auto">
          <a:xfrm>
            <a:off x="10398986" y="260648"/>
            <a:ext cx="1573598" cy="432048"/>
          </a:xfrm>
          <a:prstGeom prst="rect">
            <a:avLst/>
          </a:prstGeom>
          <a:solidFill>
            <a:srgbClr val="F2F2F2"/>
          </a:solidFill>
        </p:spPr>
      </p:pic>
      <p:sp>
        <p:nvSpPr>
          <p:cNvPr id="3" name="Titel 2"/>
          <p:cNvSpPr>
            <a:spLocks noGrp="1"/>
          </p:cNvSpPr>
          <p:nvPr>
            <p:ph type="title"/>
          </p:nvPr>
        </p:nvSpPr>
        <p:spPr/>
        <p:txBody>
          <a:bodyPr/>
          <a:lstStyle/>
          <a:p>
            <a:r>
              <a:rPr lang="de-DE" dirty="0"/>
              <a:t>So nicht!</a:t>
            </a:r>
          </a:p>
        </p:txBody>
      </p:sp>
      <p:sp>
        <p:nvSpPr>
          <p:cNvPr id="4" name="Foliennummernplatzhalter 3"/>
          <p:cNvSpPr>
            <a:spLocks noGrp="1"/>
          </p:cNvSpPr>
          <p:nvPr>
            <p:ph type="sldNum" sz="quarter" idx="12"/>
          </p:nvPr>
        </p:nvSpPr>
        <p:spPr/>
        <p:txBody>
          <a:bodyPr/>
          <a:lstStyle/>
          <a:p>
            <a:pPr>
              <a:defRPr/>
            </a:pPr>
            <a:fld id="{968FC3C1-8B2E-4CF4-97FE-57A4E19AC873}" type="slidenum">
              <a:rPr lang="de-DE" smtClean="0"/>
              <a:t>5</a:t>
            </a:fld>
            <a:endParaRPr lang="de-DE"/>
          </a:p>
        </p:txBody>
      </p:sp>
      <p:pic>
        <p:nvPicPr>
          <p:cNvPr id="10" name="Grafik 9">
            <a:extLst>
              <a:ext uri="{FF2B5EF4-FFF2-40B4-BE49-F238E27FC236}">
                <a16:creationId xmlns:a16="http://schemas.microsoft.com/office/drawing/2014/main" id="{09688DEB-9B77-406C-91A7-496D5BAA7BDB}"/>
              </a:ext>
            </a:extLst>
          </p:cNvPr>
          <p:cNvPicPr>
            <a:picLocks noChangeAspect="1"/>
          </p:cNvPicPr>
          <p:nvPr/>
        </p:nvPicPr>
        <p:blipFill>
          <a:blip r:embed="rId4"/>
          <a:stretch>
            <a:fillRect/>
          </a:stretch>
        </p:blipFill>
        <p:spPr>
          <a:xfrm>
            <a:off x="2639616" y="1276274"/>
            <a:ext cx="7580698" cy="517706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3">
            <a:extLst>
              <a:ext uri="{FF2B5EF4-FFF2-40B4-BE49-F238E27FC236}">
                <a16:creationId xmlns:a16="http://schemas.microsoft.com/office/drawing/2014/main" id="{737D18E0-9AA6-474E-89B4-467F81C11659}"/>
              </a:ext>
            </a:extLst>
          </p:cNvPr>
          <p:cNvPicPr>
            <a:picLocks noChangeAspect="1"/>
          </p:cNvPicPr>
          <p:nvPr/>
        </p:nvPicPr>
        <p:blipFill>
          <a:blip r:embed="rId3">
            <a:clrChange>
              <a:clrFrom>
                <a:srgbClr val="000000">
                  <a:alpha val="0"/>
                </a:srgbClr>
              </a:clrFrom>
              <a:clrTo>
                <a:srgbClr val="000000">
                  <a:alpha val="0"/>
                </a:srgbClr>
              </a:clrTo>
            </a:clrChange>
          </a:blip>
          <a:stretch/>
        </p:blipFill>
        <p:spPr bwMode="auto">
          <a:xfrm>
            <a:off x="10398986" y="260648"/>
            <a:ext cx="1573598" cy="432048"/>
          </a:xfrm>
          <a:prstGeom prst="rect">
            <a:avLst/>
          </a:prstGeom>
          <a:solidFill>
            <a:srgbClr val="F2F2F2"/>
          </a:solidFill>
        </p:spPr>
      </p:pic>
      <p:sp>
        <p:nvSpPr>
          <p:cNvPr id="3" name="Titel 2"/>
          <p:cNvSpPr>
            <a:spLocks noGrp="1"/>
          </p:cNvSpPr>
          <p:nvPr>
            <p:ph type="title"/>
          </p:nvPr>
        </p:nvSpPr>
        <p:spPr/>
        <p:txBody>
          <a:bodyPr/>
          <a:lstStyle/>
          <a:p>
            <a:r>
              <a:rPr lang="de-DE" dirty="0"/>
              <a:t>Wie dann?</a:t>
            </a:r>
          </a:p>
        </p:txBody>
      </p:sp>
      <p:sp>
        <p:nvSpPr>
          <p:cNvPr id="4" name="Foliennummernplatzhalter 3"/>
          <p:cNvSpPr>
            <a:spLocks noGrp="1"/>
          </p:cNvSpPr>
          <p:nvPr>
            <p:ph type="sldNum" sz="quarter" idx="12"/>
          </p:nvPr>
        </p:nvSpPr>
        <p:spPr/>
        <p:txBody>
          <a:bodyPr/>
          <a:lstStyle/>
          <a:p>
            <a:pPr>
              <a:defRPr/>
            </a:pPr>
            <a:fld id="{968FC3C1-8B2E-4CF4-97FE-57A4E19AC873}" type="slidenum">
              <a:rPr lang="de-DE" smtClean="0"/>
              <a:t>6</a:t>
            </a:fld>
            <a:endParaRPr lang="de-DE"/>
          </a:p>
        </p:txBody>
      </p:sp>
      <p:sp>
        <p:nvSpPr>
          <p:cNvPr id="6" name="Textplatzhalter 2">
            <a:extLst>
              <a:ext uri="{FF2B5EF4-FFF2-40B4-BE49-F238E27FC236}">
                <a16:creationId xmlns:a16="http://schemas.microsoft.com/office/drawing/2014/main" id="{6683ECDC-8887-4944-A8EC-831840D453E8}"/>
              </a:ext>
            </a:extLst>
          </p:cNvPr>
          <p:cNvSpPr txBox="1">
            <a:spLocks/>
          </p:cNvSpPr>
          <p:nvPr/>
        </p:nvSpPr>
        <p:spPr>
          <a:xfrm>
            <a:off x="300037" y="2241550"/>
            <a:ext cx="11591924" cy="3995738"/>
          </a:xfrm>
          <a:prstGeom prst="rect">
            <a:avLst/>
          </a:prstGeom>
        </p:spPr>
        <p:txBody>
          <a:bodyPr/>
          <a:lstStyle>
            <a:lvl1pPr marL="176213" indent="-176213" algn="l" defTabSz="914400">
              <a:lnSpc>
                <a:spcPct val="150000"/>
              </a:lnSpc>
              <a:spcBef>
                <a:spcPts val="0"/>
              </a:spcBef>
              <a:buFont typeface="Arial"/>
              <a:buChar char="•"/>
              <a:defRPr sz="2000">
                <a:solidFill>
                  <a:schemeClr val="tx1"/>
                </a:solidFill>
                <a:latin typeface="+mn-lt"/>
                <a:ea typeface="+mn-ea"/>
                <a:cs typeface="+mn-cs"/>
              </a:defRPr>
            </a:lvl1pPr>
            <a:lvl2pPr marL="358775" indent="-182563" algn="l" defTabSz="914400">
              <a:lnSpc>
                <a:spcPct val="150000"/>
              </a:lnSpc>
              <a:spcBef>
                <a:spcPts val="0"/>
              </a:spcBef>
              <a:buFont typeface="Arial"/>
              <a:buChar char="•"/>
              <a:defRPr sz="2000">
                <a:solidFill>
                  <a:schemeClr val="tx1"/>
                </a:solidFill>
                <a:latin typeface="+mn-lt"/>
                <a:ea typeface="+mn-ea"/>
                <a:cs typeface="+mn-cs"/>
              </a:defRPr>
            </a:lvl2pPr>
            <a:lvl3pPr marL="534988" indent="-176213" algn="l" defTabSz="914400">
              <a:lnSpc>
                <a:spcPct val="150000"/>
              </a:lnSpc>
              <a:spcBef>
                <a:spcPts val="0"/>
              </a:spcBef>
              <a:buFont typeface="Arial"/>
              <a:buChar char="•"/>
              <a:defRPr sz="2000">
                <a:solidFill>
                  <a:schemeClr val="tx1"/>
                </a:solidFill>
                <a:latin typeface="+mn-lt"/>
                <a:ea typeface="+mn-ea"/>
                <a:cs typeface="+mn-cs"/>
              </a:defRPr>
            </a:lvl3pPr>
            <a:lvl4pPr marL="717550" indent="-182563" algn="l" defTabSz="914400">
              <a:lnSpc>
                <a:spcPct val="150000"/>
              </a:lnSpc>
              <a:spcBef>
                <a:spcPts val="0"/>
              </a:spcBef>
              <a:buFont typeface="Arial"/>
              <a:buChar char="•"/>
              <a:defRPr sz="2000">
                <a:solidFill>
                  <a:schemeClr val="tx1"/>
                </a:solidFill>
                <a:latin typeface="+mn-lt"/>
                <a:ea typeface="+mn-ea"/>
                <a:cs typeface="+mn-cs"/>
              </a:defRPr>
            </a:lvl4pPr>
            <a:lvl5pPr marL="893763" indent="-176213" algn="l" defTabSz="914400">
              <a:lnSpc>
                <a:spcPct val="150000"/>
              </a:lnSpc>
              <a:spcBef>
                <a:spcPts val="0"/>
              </a:spcBef>
              <a:buFont typeface="Arial"/>
              <a:buChar char="•"/>
              <a:defRPr sz="20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r>
              <a:rPr lang="de-DE" dirty="0"/>
              <a:t>Wie kann ich Kindern eine Diagnose erklären? (So nicht!)</a:t>
            </a:r>
          </a:p>
          <a:p>
            <a:r>
              <a:rPr lang="de-DE" dirty="0"/>
              <a:t>Erklärung für Misserfolg: intraindividuell, variabel, kein sozialer Vergleich </a:t>
            </a:r>
            <a:r>
              <a:rPr lang="de-DE" dirty="0">
                <a:sym typeface="Wingdings" panose="05000000000000000000" pitchFamily="2" charset="2"/>
              </a:rPr>
              <a:t> Motivationsförderung, indem man sich realistische Ziele setzt, erfolgszuversichtliche Ursachenzuschreibungen zeigt (Erfolge eher internal und Misserfolge eher variabel attribuieren, z.B. auf fehlende Anstrengungsbereitschaft anstelle von mangelnden Fähigkeiten hinweisen) und aus Erfolgen mehr positive Selbstbewertungen zieht als negative Selbstbewertungen aus den Misserfolgen (positive Selbstbewertungsbilanz) (vgl. Wild &amp; Möller, 2020, S. 413).</a:t>
            </a:r>
          </a:p>
        </p:txBody>
      </p:sp>
    </p:spTree>
    <p:extLst>
      <p:ext uri="{BB962C8B-B14F-4D97-AF65-F5344CB8AC3E}">
        <p14:creationId xmlns:p14="http://schemas.microsoft.com/office/powerpoint/2010/main" val="255468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3">
            <a:extLst>
              <a:ext uri="{FF2B5EF4-FFF2-40B4-BE49-F238E27FC236}">
                <a16:creationId xmlns:a16="http://schemas.microsoft.com/office/drawing/2014/main" id="{737D18E0-9AA6-474E-89B4-467F81C11659}"/>
              </a:ext>
            </a:extLst>
          </p:cNvPr>
          <p:cNvPicPr>
            <a:picLocks noChangeAspect="1"/>
          </p:cNvPicPr>
          <p:nvPr/>
        </p:nvPicPr>
        <p:blipFill>
          <a:blip r:embed="rId3">
            <a:clrChange>
              <a:clrFrom>
                <a:srgbClr val="000000">
                  <a:alpha val="0"/>
                </a:srgbClr>
              </a:clrFrom>
              <a:clrTo>
                <a:srgbClr val="000000">
                  <a:alpha val="0"/>
                </a:srgbClr>
              </a:clrTo>
            </a:clrChange>
          </a:blip>
          <a:stretch/>
        </p:blipFill>
        <p:spPr bwMode="auto">
          <a:xfrm>
            <a:off x="10398986" y="260648"/>
            <a:ext cx="1573598" cy="432048"/>
          </a:xfrm>
          <a:prstGeom prst="rect">
            <a:avLst/>
          </a:prstGeom>
          <a:solidFill>
            <a:srgbClr val="F2F2F2"/>
          </a:solidFill>
        </p:spPr>
      </p:pic>
      <p:sp>
        <p:nvSpPr>
          <p:cNvPr id="3" name="Titel 2"/>
          <p:cNvSpPr>
            <a:spLocks noGrp="1"/>
          </p:cNvSpPr>
          <p:nvPr>
            <p:ph type="title"/>
          </p:nvPr>
        </p:nvSpPr>
        <p:spPr/>
        <p:txBody>
          <a:bodyPr/>
          <a:lstStyle/>
          <a:p>
            <a:r>
              <a:rPr lang="de-DE" dirty="0"/>
              <a:t>Wie dann?</a:t>
            </a:r>
          </a:p>
        </p:txBody>
      </p:sp>
      <p:sp>
        <p:nvSpPr>
          <p:cNvPr id="4" name="Foliennummernplatzhalter 3"/>
          <p:cNvSpPr>
            <a:spLocks noGrp="1"/>
          </p:cNvSpPr>
          <p:nvPr>
            <p:ph type="sldNum" sz="quarter" idx="12"/>
          </p:nvPr>
        </p:nvSpPr>
        <p:spPr/>
        <p:txBody>
          <a:bodyPr/>
          <a:lstStyle/>
          <a:p>
            <a:pPr>
              <a:defRPr/>
            </a:pPr>
            <a:fld id="{968FC3C1-8B2E-4CF4-97FE-57A4E19AC873}" type="slidenum">
              <a:rPr lang="de-DE" smtClean="0"/>
              <a:t>7</a:t>
            </a:fld>
            <a:endParaRPr lang="de-DE"/>
          </a:p>
        </p:txBody>
      </p:sp>
      <p:sp>
        <p:nvSpPr>
          <p:cNvPr id="6" name="Textplatzhalter 2">
            <a:extLst>
              <a:ext uri="{FF2B5EF4-FFF2-40B4-BE49-F238E27FC236}">
                <a16:creationId xmlns:a16="http://schemas.microsoft.com/office/drawing/2014/main" id="{6683ECDC-8887-4944-A8EC-831840D453E8}"/>
              </a:ext>
            </a:extLst>
          </p:cNvPr>
          <p:cNvSpPr txBox="1">
            <a:spLocks/>
          </p:cNvSpPr>
          <p:nvPr/>
        </p:nvSpPr>
        <p:spPr>
          <a:xfrm>
            <a:off x="300037" y="2241550"/>
            <a:ext cx="11591924" cy="3995738"/>
          </a:xfrm>
          <a:prstGeom prst="rect">
            <a:avLst/>
          </a:prstGeom>
        </p:spPr>
        <p:txBody>
          <a:bodyPr/>
          <a:lstStyle>
            <a:lvl1pPr marL="176213" indent="-176213" algn="l" defTabSz="914400">
              <a:lnSpc>
                <a:spcPct val="150000"/>
              </a:lnSpc>
              <a:spcBef>
                <a:spcPts val="0"/>
              </a:spcBef>
              <a:buFont typeface="Arial"/>
              <a:buChar char="•"/>
              <a:defRPr sz="2000">
                <a:solidFill>
                  <a:schemeClr val="tx1"/>
                </a:solidFill>
                <a:latin typeface="+mn-lt"/>
                <a:ea typeface="+mn-ea"/>
                <a:cs typeface="+mn-cs"/>
              </a:defRPr>
            </a:lvl1pPr>
            <a:lvl2pPr marL="358775" indent="-182563" algn="l" defTabSz="914400">
              <a:lnSpc>
                <a:spcPct val="150000"/>
              </a:lnSpc>
              <a:spcBef>
                <a:spcPts val="0"/>
              </a:spcBef>
              <a:buFont typeface="Arial"/>
              <a:buChar char="•"/>
              <a:defRPr sz="2000">
                <a:solidFill>
                  <a:schemeClr val="tx1"/>
                </a:solidFill>
                <a:latin typeface="+mn-lt"/>
                <a:ea typeface="+mn-ea"/>
                <a:cs typeface="+mn-cs"/>
              </a:defRPr>
            </a:lvl2pPr>
            <a:lvl3pPr marL="534988" indent="-176213" algn="l" defTabSz="914400">
              <a:lnSpc>
                <a:spcPct val="150000"/>
              </a:lnSpc>
              <a:spcBef>
                <a:spcPts val="0"/>
              </a:spcBef>
              <a:buFont typeface="Arial"/>
              <a:buChar char="•"/>
              <a:defRPr sz="2000">
                <a:solidFill>
                  <a:schemeClr val="tx1"/>
                </a:solidFill>
                <a:latin typeface="+mn-lt"/>
                <a:ea typeface="+mn-ea"/>
                <a:cs typeface="+mn-cs"/>
              </a:defRPr>
            </a:lvl3pPr>
            <a:lvl4pPr marL="717550" indent="-182563" algn="l" defTabSz="914400">
              <a:lnSpc>
                <a:spcPct val="150000"/>
              </a:lnSpc>
              <a:spcBef>
                <a:spcPts val="0"/>
              </a:spcBef>
              <a:buFont typeface="Arial"/>
              <a:buChar char="•"/>
              <a:defRPr sz="2000">
                <a:solidFill>
                  <a:schemeClr val="tx1"/>
                </a:solidFill>
                <a:latin typeface="+mn-lt"/>
                <a:ea typeface="+mn-ea"/>
                <a:cs typeface="+mn-cs"/>
              </a:defRPr>
            </a:lvl4pPr>
            <a:lvl5pPr marL="893763" indent="-176213" algn="l" defTabSz="914400">
              <a:lnSpc>
                <a:spcPct val="150000"/>
              </a:lnSpc>
              <a:spcBef>
                <a:spcPts val="0"/>
              </a:spcBef>
              <a:buFont typeface="Arial"/>
              <a:buChar char="•"/>
              <a:defRPr sz="20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r>
              <a:rPr lang="de-DE" dirty="0"/>
              <a:t>Bei Trainings nicht Ergebnis rückmelden, sondern das Arbeitsverhalten, z.B.: „Ich finde es toll, wie gut du mitmachst/dich anstrengst.“</a:t>
            </a:r>
          </a:p>
          <a:p>
            <a:r>
              <a:rPr lang="de-DE" dirty="0"/>
              <a:t>Wenn man Leistung rückmeldet, alle richtig gerechneten Aufgaben erwähnen (Fokus nicht auf Defizite lenken); statt: „Heute hast du nur noch drei Fehler gemacht!“, lieber: „Super, heute hast du 14 Aufgaben richtig gerechnet!“</a:t>
            </a:r>
          </a:p>
          <a:p>
            <a:r>
              <a:rPr lang="de-DE" dirty="0"/>
              <a:t>Das Kind nicht mit anderen Kindern vergleichen, sondern die Fortschritte in Bezug auf die individuelle Entwicklung des Kindes betonen, z.B.: „Schau, wie weit du es schon geschafft hast. Im Vergleich zum letzten Mal hast du schon doppelt so viele Aufgaben geschafft!“</a:t>
            </a:r>
          </a:p>
        </p:txBody>
      </p:sp>
    </p:spTree>
    <p:extLst>
      <p:ext uri="{BB962C8B-B14F-4D97-AF65-F5344CB8AC3E}">
        <p14:creationId xmlns:p14="http://schemas.microsoft.com/office/powerpoint/2010/main" val="329216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pPr algn="ctr" defTabSz="455948">
              <a:defRPr/>
            </a:pPr>
            <a:r>
              <a:rPr lang="de-DE" dirty="0">
                <a:cs typeface="Calibri"/>
              </a:rPr>
              <a:t>Tag 3:</a:t>
            </a:r>
            <a:br>
              <a:rPr lang="de-DE" dirty="0"/>
            </a:br>
            <a:br>
              <a:rPr lang="de-DE" sz="1400" dirty="0">
                <a:cs typeface="Calibri"/>
              </a:rPr>
            </a:br>
            <a:r>
              <a:rPr lang="de-DE" dirty="0">
                <a:cs typeface="Calibri"/>
              </a:rPr>
              <a:t>Standardisierte Förderprogramme oder adaptive Förderung?!</a:t>
            </a:r>
            <a:br>
              <a:rPr lang="de-DE" dirty="0"/>
            </a:br>
            <a:br>
              <a:rPr lang="de-DE" dirty="0"/>
            </a:br>
            <a:r>
              <a:rPr lang="de-DE" dirty="0">
                <a:solidFill>
                  <a:srgbClr val="0A6496"/>
                </a:solidFill>
                <a:ea typeface="ＭＳ Ｐゴシック"/>
                <a:cs typeface="Calibri"/>
              </a:rPr>
              <a:t>Das Förderprogramm „MARKO-T“</a:t>
            </a:r>
            <a:endParaRPr lang="de-DE" dirty="0">
              <a:solidFill>
                <a:srgbClr val="0A6496"/>
              </a:solidFill>
              <a:ea typeface="ＭＳ Ｐゴシック"/>
            </a:endParaRP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8</a:t>
            </a:fld>
            <a:endParaRPr lang="de-DE"/>
          </a:p>
        </p:txBody>
      </p:sp>
      <p:pic>
        <p:nvPicPr>
          <p:cNvPr id="7" name="Grafik 6"/>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398986" y="260648"/>
            <a:ext cx="1573598" cy="432048"/>
          </a:xfrm>
          <a:prstGeom prst="rect">
            <a:avLst/>
          </a:prstGeom>
          <a:solidFill>
            <a:srgbClr val="F2F2F2"/>
          </a:solidFill>
        </p:spPr>
      </p:pic>
    </p:spTree>
    <p:extLst>
      <p:ext uri="{BB962C8B-B14F-4D97-AF65-F5344CB8AC3E}">
        <p14:creationId xmlns:p14="http://schemas.microsoft.com/office/powerpoint/2010/main" val="692420154"/>
      </p:ext>
    </p:extLst>
  </p:cSld>
  <p:clrMapOvr>
    <a:masterClrMapping/>
  </p:clrMapOvr>
</p:sld>
</file>

<file path=ppt/theme/theme1.xml><?xml version="1.0" encoding="utf-8"?>
<a:theme xmlns:a="http://schemas.openxmlformats.org/drawingml/2006/main" name="Universität Bielefeld">
  <a:themeElements>
    <a:clrScheme name="Benutzerdefiniert 131">
      <a:dk1>
        <a:sysClr val="windowText" lastClr="000000"/>
      </a:dk1>
      <a:lt1>
        <a:sysClr val="window" lastClr="FFFFFF"/>
      </a:lt1>
      <a:dk2>
        <a:srgbClr val="7F7F7F"/>
      </a:dk2>
      <a:lt2>
        <a:srgbClr val="F2F2F2"/>
      </a:lt2>
      <a:accent1>
        <a:srgbClr val="000000"/>
      </a:accent1>
      <a:accent2>
        <a:srgbClr val="7F7F7F"/>
      </a:accent2>
      <a:accent3>
        <a:srgbClr val="A5A5A5"/>
      </a:accent3>
      <a:accent4>
        <a:srgbClr val="BFBFBF"/>
      </a:accent4>
      <a:accent5>
        <a:srgbClr val="D8D8D8"/>
      </a:accent5>
      <a:accent6>
        <a:srgbClr val="F2F2F2"/>
      </a:accent6>
      <a:hlink>
        <a:srgbClr val="000000"/>
      </a:hlink>
      <a:folHlink>
        <a:srgbClr val="000000"/>
      </a:folHlink>
    </a:clrScheme>
    <a:fontScheme name="_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solidFill>
          <a:schemeClr val="accent1"/>
        </a:solidFill>
        <a:ln>
          <a:noFill/>
        </a:ln>
      </a:spPr>
      <a:bodyPr/>
      <a:lstStyle/>
      <a:style>
        <a:lnRef idx="2">
          <a:schemeClr val="accent1">
            <a:shade val="50000"/>
          </a:schemeClr>
        </a:lnRef>
        <a:fillRef idx="1">
          <a:schemeClr val="accent1"/>
        </a:fillRef>
        <a:effectRef idx="0">
          <a:schemeClr val="accent1"/>
        </a:effectRef>
        <a:fontRef idx="minor">
          <a:schemeClr val="lt1"/>
        </a:fontRef>
      </a:style>
    </a:spDef>
    <a:txDef>
      <a:spPr bwMode="auto">
        <a:prstGeom prst="rect">
          <a:avLst/>
        </a:prstGeom>
        <a:noFill/>
      </a:spPr>
      <a:bodyPr/>
      <a:lstStyle/>
    </a:tx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UBF_PowerPoint_de_Mathematik</Template>
  <TotalTime>0</TotalTime>
  <Words>5007</Words>
  <Application>Microsoft Office PowerPoint</Application>
  <DocSecurity>0</DocSecurity>
  <PresentationFormat>Breitbild</PresentationFormat>
  <Paragraphs>507</Paragraphs>
  <Slides>54</Slides>
  <Notes>49</Notes>
  <HiddenSlides>4</HiddenSlides>
  <MMClips>5</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54</vt:i4>
      </vt:variant>
    </vt:vector>
  </HeadingPairs>
  <TitlesOfParts>
    <vt:vector size="61" baseType="lpstr">
      <vt:lpstr>ＭＳ Ｐゴシック</vt:lpstr>
      <vt:lpstr>Arial</vt:lpstr>
      <vt:lpstr>Calibri</vt:lpstr>
      <vt:lpstr>Tahoma</vt:lpstr>
      <vt:lpstr>Times New Roman</vt:lpstr>
      <vt:lpstr>Wingdings</vt:lpstr>
      <vt:lpstr>Universität Bielefeld</vt:lpstr>
      <vt:lpstr>PowerPoint-Präsentation</vt:lpstr>
      <vt:lpstr>PowerPoint-Präsentation</vt:lpstr>
      <vt:lpstr>Seminarübersicht</vt:lpstr>
      <vt:lpstr>Tag 3:  Standardisierte Förderprogramme oder adaptive Förderung?! </vt:lpstr>
      <vt:lpstr>Tag 3: Ziele und Inhalte</vt:lpstr>
      <vt:lpstr>So nicht!</vt:lpstr>
      <vt:lpstr>Wie dann?</vt:lpstr>
      <vt:lpstr>Wie dann?</vt:lpstr>
      <vt:lpstr>Tag 3:  Standardisierte Förderprogramme oder adaptive Förderung?!  Das Förderprogramm „MARKO-T“</vt:lpstr>
      <vt:lpstr>Was hilft bei Rechenschwierigkeiten?</vt:lpstr>
      <vt:lpstr>MARKO-T als primärpräventives Trainings-Programm</vt:lpstr>
      <vt:lpstr>Abbildung der fünf sukzessiv aufeinander folgenden Bausteine mit ihren Aufgabenformaten</vt:lpstr>
      <vt:lpstr>Abbildung der fünf sukzessiv aufeinander folgenden Bausteine mit ihren Aufgabenformaten</vt:lpstr>
      <vt:lpstr>MARKO-T: Durchführung</vt:lpstr>
      <vt:lpstr>Leitfragen für die Erprobung in Gruppen</vt:lpstr>
      <vt:lpstr>Stärken des MARKO-T</vt:lpstr>
      <vt:lpstr>Wirksamkeit des Trainings (Gerlach et al., 2013, S. 28–29)</vt:lpstr>
      <vt:lpstr>Tag 3:  Standardisierte Förderprogramme oder adaptive Förderung?!  Adaptive Förderung  in Therapie und Unterricht</vt:lpstr>
      <vt:lpstr>Ziele und Inhalte</vt:lpstr>
      <vt:lpstr>Fördersettings bei Rechenschwierigkeiten</vt:lpstr>
      <vt:lpstr>Ein Blick nach Australien ... (Gervasoni, 2015, S. 8–9)</vt:lpstr>
      <vt:lpstr>Das australische EMU-Programm (Gervasoni, 2015)</vt:lpstr>
      <vt:lpstr>Drei Unterstützungslevel des EMU-Programms </vt:lpstr>
      <vt:lpstr>Typischer Aufbau einer EMU-Förderstunde</vt:lpstr>
      <vt:lpstr>EMU-Paradigma des Mathematiklehrens und -lernens</vt:lpstr>
      <vt:lpstr>PLATZHALTER FOLIE</vt:lpstr>
      <vt:lpstr>... Blick zurück nach OWL</vt:lpstr>
      <vt:lpstr>PReSch zielt darauf ab, Lehrkräfte durch Fortbildung und Begleitung in die Lage zu versetzen,</vt:lpstr>
      <vt:lpstr>PReSch-Zielgruppen</vt:lpstr>
      <vt:lpstr>PowerPoint-Präsentation</vt:lpstr>
      <vt:lpstr>Prävention durch Früherkennung</vt:lpstr>
      <vt:lpstr>Voraussetzungen für das Rechnen (Wiederholung)</vt:lpstr>
      <vt:lpstr>Zwanziger-Stäbe (Bead-Kebabs)</vt:lpstr>
      <vt:lpstr>Zwanziger-Stäbe (Bead-Kebabs)</vt:lpstr>
      <vt:lpstr>Zwanziger-Stäbe (Bead-Kebabs)</vt:lpstr>
      <vt:lpstr>Zwanziger-Stäbe (Bead-Kebabs)</vt:lpstr>
      <vt:lpstr>Zwanziger-Stäbe (Bead-Kebabs)</vt:lpstr>
      <vt:lpstr>Spiel: Tauziehen</vt:lpstr>
      <vt:lpstr>Partnerarbeit: Tauziehen</vt:lpstr>
      <vt:lpstr>Tauziehen – Was wird geübt?</vt:lpstr>
      <vt:lpstr>Spiel: Tauziehen</vt:lpstr>
      <vt:lpstr>Spiel: Tauziehen</vt:lpstr>
      <vt:lpstr>Präventive Ansätze am Schulanfang</vt:lpstr>
      <vt:lpstr>Ablösung vom Material</vt:lpstr>
      <vt:lpstr>Erstüberprüfung Ole</vt:lpstr>
      <vt:lpstr>Ole: Ablösung vom zählenden Rechnen</vt:lpstr>
      <vt:lpstr>Ole: Ablösung vom zählenden Rechnen</vt:lpstr>
      <vt:lpstr>Grundsätze für Therapie und Förderung</vt:lpstr>
      <vt:lpstr>Fazit des heutigen Tages</vt:lpstr>
      <vt:lpstr>Fazit: Ziele und Inhalte des Seminars</vt:lpstr>
      <vt:lpstr>Literatur</vt:lpstr>
      <vt:lpstr>Literatur zur Vertiefung für Interessierte</vt:lpstr>
      <vt:lpstr>Literatur: Trainingsverfahren</vt:lpstr>
      <vt:lpstr>Das dieser Präsentation zugrunde liegende Vorhaben (Biprofessional) wurde im Rahmen der gemeinsamen „Qualitätsoffensive Lehrerbildung“ von Bund und Ländern mit Mitteln des Bundesministeriums für Bildung und Forschung unter dem Förderkennzeichen 01JA1908 gefördert. Die Verantwortung für den Inhalt dieser Veröffentlichung liegt bei den Teilprojektleiterinnen und wissenschaftlichen Mitarbeiterinnen der Teilmaßnahme.   Teilprojektleiterinnen: Prof.in Dr. Elke Wild Prof.in  Dr. Andrea Peter-Koop          Die Präsentation „Diagnose und Beratungskompetenz im Umgang mit Rechenschwierigkeiten aus interdisziplinärer Sicht – Tag 3: Förderung“ von Prof.in Dr. Elke Wild und Prof.in Dr. Andrea Peter-Koop (Universität Bielefeld) ist lizensiert unter CC BY-SA 4.0. Ausgenommen von dieser Lizenz sind die Bildmarken des BMBF, von Biprofessional und der Universität Bielefeld sowie anders gekennzeichnete Elemente (z.B. direkte Zitate). </vt:lpstr>
    </vt:vector>
  </TitlesOfParts>
  <Manager/>
  <Company>Universität Bielefeld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Thema der  Präsentation</dc:title>
  <dc:subject/>
  <dc:creator>Dietz Claudia</dc:creator>
  <cp:keywords/>
  <dc:description/>
  <cp:lastModifiedBy>Schütze, Sylvia Birgit</cp:lastModifiedBy>
  <cp:revision>299</cp:revision>
  <cp:lastPrinted>2023-10-19T13:58:18Z</cp:lastPrinted>
  <dcterms:created xsi:type="dcterms:W3CDTF">2019-06-03T06:15:46Z</dcterms:created>
  <dcterms:modified xsi:type="dcterms:W3CDTF">2023-11-22T16:57:28Z</dcterms:modified>
  <cp:category/>
  <dc:identifier/>
  <cp:contentStatus/>
  <dc:language/>
  <cp:version/>
</cp:coreProperties>
</file>