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43"/>
  </p:notesMasterIdLst>
  <p:sldIdLst>
    <p:sldId id="29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0B0F0A-2C82-3920-3606-D40C2B09ECDB}">
  <a:tblStyle styleId="{3E0B0F0A-2C82-3920-3606-D40C2B09ECDB}"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5940675A-B579-460E-94D1-54222C63F5DA}" styleName="No Style, Table Grid">
    <a:wholeTbl>
      <a:tcTxStyle>
        <a:fontRef idx="minor">
          <a:prstClr val="black"/>
        </a:fontRef>
        <a:schemeClr val="dk1"/>
      </a:tcTxStyle>
      <a:tcStyle>
        <a:tcBdr>
          <a:left>
            <a:ln w="12700">
              <a:solidFill>
                <a:schemeClr val="dk1"/>
              </a:solidFill>
            </a:ln>
          </a:left>
          <a:right>
            <a:ln w="12700">
              <a:solidFill>
                <a:schemeClr val="dk1"/>
              </a:solidFill>
            </a:ln>
          </a:right>
          <a:top>
            <a:ln w="12700">
              <a:solidFill>
                <a:schemeClr val="dk1"/>
              </a:solidFill>
            </a:ln>
          </a:top>
          <a:bottom>
            <a:ln w="12700">
              <a:solidFill>
                <a:schemeClr val="dk1"/>
              </a:solidFill>
            </a:ln>
          </a:bottom>
          <a:insideH>
            <a:ln w="12700">
              <a:solidFill>
                <a:schemeClr val="dk1"/>
              </a:solidFill>
            </a:ln>
          </a:insideH>
          <a:insideV>
            <a:ln w="12700">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2700">
              <a:solidFill>
                <a:schemeClr val="lt1"/>
              </a:solidFill>
            </a:ln>
          </a:top>
        </a:tcBdr>
        <a:fill>
          <a:solidFill>
            <a:schemeClr val="lt1"/>
          </a:solidFill>
        </a:fill>
      </a:tcStyle>
    </a:lastRow>
    <a:seCell>
      <a:tcStyle>
        <a:tcBdr/>
      </a:tcStyle>
    </a:seCell>
    <a:swCell>
      <a:tcStyle>
        <a:tcBdr/>
      </a:tcStyle>
    </a:swCell>
    <a:firstRow>
      <a:tcTxStyle b="on">
        <a:fontRef idx="minor">
          <a:prstClr val="black"/>
        </a:fontRef>
        <a:schemeClr val="dk1"/>
      </a:tcTxStyle>
      <a:tcStyle>
        <a:tcBdr>
          <a:bottom>
            <a:ln w="12700">
              <a:solidFill>
                <a:schemeClr val="dk1"/>
              </a:solidFill>
            </a:ln>
          </a:bottom>
        </a:tcBdr>
        <a:fill>
          <a:solidFill>
            <a:schemeClr val="l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26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962400" cy="344091"/>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5179484" y="0"/>
            <a:ext cx="3962400" cy="344091"/>
          </a:xfrm>
          <a:prstGeom prst="rect">
            <a:avLst/>
          </a:prstGeom>
        </p:spPr>
        <p:txBody>
          <a:bodyPr vert="horz" lIns="91440" tIns="45720" rIns="91440" bIns="45720" rtlCol="0"/>
          <a:lstStyle>
            <a:lvl1pPr algn="r">
              <a:defRPr sz="1200"/>
            </a:lvl1pPr>
          </a:lstStyle>
          <a:p>
            <a:pPr>
              <a:defRPr/>
            </a:pPr>
            <a:fld id="{B1359025-3C63-43C4-8B0E-710151024EA7}" type="datetimeFigureOut">
              <a:rPr lang="de-DE"/>
              <a:t>22.11.2023</a:t>
            </a:fld>
            <a:endParaRPr lang="de-DE"/>
          </a:p>
        </p:txBody>
      </p:sp>
      <p:sp>
        <p:nvSpPr>
          <p:cNvPr id="4" name="Folienbildplatzhalter 3"/>
          <p:cNvSpPr>
            <a:spLocks noGrp="1" noRot="1" noChangeAspect="1"/>
          </p:cNvSpPr>
          <p:nvPr>
            <p:ph type="sldImg" idx="2"/>
          </p:nvPr>
        </p:nvSpPr>
        <p:spPr bwMode="auto">
          <a:xfrm>
            <a:off x="2514600" y="857250"/>
            <a:ext cx="4114800" cy="231457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914400" y="3300412"/>
            <a:ext cx="7315200" cy="2700338"/>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6513909"/>
            <a:ext cx="3962400" cy="34409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5179484" y="6513909"/>
            <a:ext cx="3962400" cy="344090"/>
          </a:xfrm>
          <a:prstGeom prst="rect">
            <a:avLst/>
          </a:prstGeom>
        </p:spPr>
        <p:txBody>
          <a:bodyPr vert="horz" lIns="91440" tIns="45720" rIns="91440" bIns="45720" rtlCol="0" anchor="b"/>
          <a:lstStyle>
            <a:lvl1pPr algn="r">
              <a:defRPr sz="1200"/>
            </a:lvl1pPr>
          </a:lstStyle>
          <a:p>
            <a:pPr>
              <a:defRPr/>
            </a:pPr>
            <a:fld id="{D750CF58-F8AE-4306-91E6-E5B4FBFABC01}"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247718B-2933-4021-AD7A-D5FCECAAFA71}" type="slidenum">
              <a:rPr lang="de-DE" smtClean="0"/>
              <a:t>0</a:t>
            </a:fld>
            <a:endParaRPr lang="de-DE"/>
          </a:p>
        </p:txBody>
      </p:sp>
    </p:spTree>
    <p:extLst>
      <p:ext uri="{BB962C8B-B14F-4D97-AF65-F5344CB8AC3E}">
        <p14:creationId xmlns:p14="http://schemas.microsoft.com/office/powerpoint/2010/main" val="1415576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Eine wesentliche räumliche Beziehung ist die Reihenfolge. Ohne diesbezügliches Verständnis fehlt die strukturelle Basis für schriftliche Rechenverfahren. Die Kinder wissen nicht in welche Reihenfolge und Richtung welche Ziffern verrechnet werden müssen.</a:t>
            </a:r>
            <a:endParaRPr/>
          </a:p>
          <a:p>
            <a:pPr>
              <a:defRPr/>
            </a:pPr>
            <a:endParaRPr lang="de-DE" sz="1200">
              <a:solidFill>
                <a:srgbClr val="0070C0"/>
              </a:solidFill>
            </a:endParaRPr>
          </a:p>
          <a:p>
            <a:pPr>
              <a:defRPr/>
            </a:pPr>
            <a:r>
              <a:rPr lang="de-DE" sz="1200">
                <a:solidFill>
                  <a:srgbClr val="0070C0"/>
                </a:solidFill>
              </a:rPr>
              <a:t>Probleme zeigen sich meist auch bei der Sprechweise von mehrstelligen Zahlen, die in der richtigen (d.h. stellenwertgerechten) Reihenfolge erfasst und gesprochen werden müssen.</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12</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Beim Abzeichnen müssen die Kinder die Merkmale einer Zeichnung, einer Figur oder eines Symbols erkennen und diese von einer Vorlage abzeichnen. </a:t>
            </a:r>
            <a:endParaRPr/>
          </a:p>
          <a:p>
            <a:pPr>
              <a:defRPr/>
            </a:pPr>
            <a:endParaRPr lang="de-DE" sz="1200">
              <a:solidFill>
                <a:srgbClr val="0070C0"/>
              </a:solidFill>
            </a:endParaRPr>
          </a:p>
          <a:p>
            <a:pPr>
              <a:defRPr/>
            </a:pPr>
            <a:r>
              <a:rPr lang="de-DE" sz="1200">
                <a:solidFill>
                  <a:srgbClr val="0070C0"/>
                </a:solidFill>
              </a:rPr>
              <a:t>Die Fähigkeit ist i.A. besonders wichtig beim Schreiben der Zahlsymbole und dem Notieren von Aufgaben in Symbolschreibweise.</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13</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M</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14</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M</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15</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M</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16</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Kindern wurde kurz dieses Bild gezeigt.  Schwerstes der 14 Items!</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17</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Erst anmalen – dauerte bis zu 5 Minuten, dann Kreuze auf Luftballon (völlig realitätsfern), schließlich einfach durchstreichen, man kann leicht die Striche zählen</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18</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Kindern wurde kurz dies Bild gezeigt.</a:t>
            </a:r>
            <a:endParaRPr/>
          </a:p>
          <a:p>
            <a:pPr>
              <a:defRPr/>
            </a:pPr>
            <a:endParaRPr lang="de-DE" sz="1200">
              <a:solidFill>
                <a:srgbClr val="0070C0"/>
              </a:solidFill>
            </a:endParaRPr>
          </a:p>
          <a:p>
            <a:pPr>
              <a:defRPr/>
            </a:pPr>
            <a:r>
              <a:rPr lang="de-DE" sz="1200">
                <a:solidFill>
                  <a:srgbClr val="0070C0"/>
                </a:solidFill>
              </a:rPr>
              <a:t>Ab 5 Elementen wird visuell strukturiert – das zeigt die aktuelle Forschung mit der Methode „eye-tracking“.</a:t>
            </a:r>
            <a:endParaRPr/>
          </a:p>
          <a:p>
            <a:pPr>
              <a:defRPr/>
            </a:pPr>
            <a:endParaRPr lang="de-DE"/>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19</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bewusst mit Abzählmöglichkeit, Subtraktion war sogar noch etwas leichter (allerdings statistisch nicht signifikant).</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20</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M</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21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Herzlich Willkommen</a:t>
            </a: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1</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Rund 70 % der Kinder haben </a:t>
            </a:r>
            <a:r>
              <a:rPr lang="de-DE" sz="1200" b="1">
                <a:solidFill>
                  <a:srgbClr val="0070C0"/>
                </a:solidFill>
              </a:rPr>
              <a:t>12 bis 14 Punkte</a:t>
            </a:r>
            <a:r>
              <a:rPr lang="de-DE" sz="1200">
                <a:solidFill>
                  <a:srgbClr val="0070C0"/>
                </a:solidFill>
              </a:rPr>
              <a:t> erreicht. Diese Gruppe ist hinsichtlich ihrer Voraussetzungen für das schulische Mathematiklernen unauffällig. </a:t>
            </a:r>
            <a:endParaRPr/>
          </a:p>
          <a:p>
            <a:pPr>
              <a:defRPr/>
            </a:pPr>
            <a:r>
              <a:rPr lang="de-DE" sz="1200">
                <a:solidFill>
                  <a:srgbClr val="0070C0"/>
                </a:solidFill>
              </a:rPr>
              <a:t>Die verhältnismäßig hohen Punktzahlen suggerieren aber nicht grundsätzlich besonders mathematisches Leistungspotenzial, weil das Screening bewusst nur im unteren aber nicht im oberen Leistungsbereich differenziert </a:t>
            </a:r>
            <a:r>
              <a:rPr lang="de-DE" sz="1200"/>
              <a:t>(es wird keine Gaußsche Normalverteilung angenommen!).</a:t>
            </a:r>
            <a:r>
              <a:rPr lang="de-DE" sz="1200">
                <a:solidFill>
                  <a:srgbClr val="0070C0"/>
                </a:solidFill>
              </a:rPr>
              <a:t> Mit anderen Worten, hohe Punktzahlen bei der weit überwiegenden Mehrheit der Kinder sind erwartet und erwünscht, deuten aber gerade nicht auf besondere Begabungen und Stärken hin.</a:t>
            </a:r>
            <a:endParaRPr/>
          </a:p>
          <a:p>
            <a:pPr>
              <a:defRPr/>
            </a:pPr>
            <a:endParaRPr lang="de-DE" sz="1200">
              <a:solidFill>
                <a:srgbClr val="0070C0"/>
              </a:solidFill>
            </a:endParaRPr>
          </a:p>
          <a:p>
            <a:pPr>
              <a:defRPr/>
            </a:pPr>
            <a:r>
              <a:rPr lang="de-DE" sz="1200">
                <a:solidFill>
                  <a:srgbClr val="0070C0"/>
                </a:solidFill>
              </a:rPr>
              <a:t>Kinder mit </a:t>
            </a:r>
            <a:r>
              <a:rPr lang="de-DE" sz="1200" b="1">
                <a:solidFill>
                  <a:srgbClr val="0070C0"/>
                </a:solidFill>
              </a:rPr>
              <a:t>10 und 11 Punkten</a:t>
            </a:r>
            <a:r>
              <a:rPr lang="de-DE" sz="1200">
                <a:solidFill>
                  <a:srgbClr val="0070C0"/>
                </a:solidFill>
              </a:rPr>
              <a:t> belegen die Prozentränge 13 bis 29. Sie fallen aufgrund der gezeigten Leistungen im Screening noch nicht in den Risikobereich, haben aber im Vergleich zu den Kindern am Schulanfang noch einige Lücken, die im Screening auffällig und somit mit Blick auf die weitere Entwicklung gut beobachtbar sind.</a:t>
            </a:r>
            <a:endParaRPr/>
          </a:p>
          <a:p>
            <a:pPr>
              <a:defRPr/>
            </a:pPr>
            <a:endParaRPr lang="de-DE" sz="1200">
              <a:solidFill>
                <a:srgbClr val="0070C0"/>
              </a:solidFill>
            </a:endParaRPr>
          </a:p>
          <a:p>
            <a:pPr>
              <a:defRPr/>
            </a:pPr>
            <a:r>
              <a:rPr lang="de-DE" sz="1200">
                <a:solidFill>
                  <a:srgbClr val="0070C0"/>
                </a:solidFill>
              </a:rPr>
              <a:t>Kinder mit </a:t>
            </a:r>
            <a:r>
              <a:rPr lang="de-DE" sz="1200" b="1">
                <a:solidFill>
                  <a:srgbClr val="0070C0"/>
                </a:solidFill>
              </a:rPr>
              <a:t>0 bis 9 Punkten</a:t>
            </a:r>
            <a:r>
              <a:rPr lang="de-DE" sz="1200">
                <a:solidFill>
                  <a:srgbClr val="0070C0"/>
                </a:solidFill>
              </a:rPr>
              <a:t> gehören in die Gruppe der schwächsten 12 %. Diese Kinder sind hinsichtlich ihrer Voraussetzungen für das schulische Mathematiklernen hoch auffällig und sollten von Anfang an schulisch besonders gefördert werden. Kinder mit </a:t>
            </a:r>
            <a:r>
              <a:rPr lang="de-DE" sz="1200" b="1">
                <a:solidFill>
                  <a:srgbClr val="0070C0"/>
                </a:solidFill>
              </a:rPr>
              <a:t>7 Punkten oder weniger </a:t>
            </a:r>
            <a:r>
              <a:rPr lang="de-DE" sz="1200">
                <a:solidFill>
                  <a:srgbClr val="0070C0"/>
                </a:solidFill>
              </a:rPr>
              <a:t>gehören zu den schwächsten 5 % und brauchen unmittelbare und umfassende Unterstützung.</a:t>
            </a:r>
            <a:endParaRPr/>
          </a:p>
          <a:p>
            <a:pPr>
              <a:defRPr/>
            </a:pPr>
            <a:endParaRPr lang="de-DE"/>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22</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Weitere Befunde</a:t>
            </a:r>
            <a:endParaRPr/>
          </a:p>
          <a:p>
            <a:pPr>
              <a:defRPr/>
            </a:pPr>
            <a:endParaRPr lang="de-DE" sz="1200">
              <a:solidFill>
                <a:srgbClr val="0070C0"/>
              </a:solidFill>
            </a:endParaRPr>
          </a:p>
          <a:p>
            <a:pPr>
              <a:defRPr/>
            </a:pPr>
            <a:r>
              <a:rPr lang="de-DE" sz="1200">
                <a:solidFill>
                  <a:srgbClr val="0070C0"/>
                </a:solidFill>
              </a:rPr>
              <a:t>Bei der statistischen Auswertung der Daten konnten keine </a:t>
            </a:r>
            <a:r>
              <a:rPr lang="de-DE" sz="1200" b="1">
                <a:solidFill>
                  <a:srgbClr val="0070C0"/>
                </a:solidFill>
              </a:rPr>
              <a:t>Geschlechterunterschiede</a:t>
            </a:r>
            <a:r>
              <a:rPr lang="de-DE" sz="1200">
                <a:solidFill>
                  <a:srgbClr val="0070C0"/>
                </a:solidFill>
              </a:rPr>
              <a:t> gefunden werden. Mädchen und Jungen kommen offenbar mit gleich guten Vorkenntnissen in die Schule. Das ist erfreulich, zumal (inter-)nationale Leistungsstudien häufig ein anderes Bild zugunsten der Jungen zeigen. </a:t>
            </a:r>
            <a:endParaRPr/>
          </a:p>
          <a:p>
            <a:pPr>
              <a:defRPr/>
            </a:pPr>
            <a:endParaRPr lang="de-DE" sz="1200">
              <a:solidFill>
                <a:srgbClr val="0070C0"/>
              </a:solidFill>
            </a:endParaRPr>
          </a:p>
          <a:p>
            <a:pPr>
              <a:defRPr/>
            </a:pPr>
            <a:r>
              <a:rPr lang="de-DE" sz="1200">
                <a:solidFill>
                  <a:srgbClr val="0070C0"/>
                </a:solidFill>
              </a:rPr>
              <a:t>Auch das </a:t>
            </a:r>
            <a:r>
              <a:rPr lang="de-DE" sz="1200" b="1">
                <a:solidFill>
                  <a:srgbClr val="0070C0"/>
                </a:solidFill>
              </a:rPr>
              <a:t>Testalter</a:t>
            </a:r>
            <a:r>
              <a:rPr lang="de-DE" sz="1200">
                <a:solidFill>
                  <a:srgbClr val="0070C0"/>
                </a:solidFill>
              </a:rPr>
              <a:t> (das jüngste Kind war 5 ½ Jahre alt, das älteste Kind 8 ½ Jahre) hat nur einen sehr geringen Einfluss auf die Leistung. </a:t>
            </a:r>
            <a:endParaRPr/>
          </a:p>
          <a:p>
            <a:pPr>
              <a:defRPr/>
            </a:pPr>
            <a:endParaRPr lang="de-DE" sz="1200">
              <a:solidFill>
                <a:srgbClr val="0070C0"/>
              </a:solidFill>
            </a:endParaRPr>
          </a:p>
          <a:p>
            <a:pPr>
              <a:defRPr/>
            </a:pPr>
            <a:r>
              <a:rPr lang="de-DE" sz="1200">
                <a:solidFill>
                  <a:srgbClr val="0070C0"/>
                </a:solidFill>
              </a:rPr>
              <a:t>Zudem ist der Leistungsunterschied zwischen der </a:t>
            </a:r>
            <a:r>
              <a:rPr lang="de-DE" sz="1200" b="1">
                <a:solidFill>
                  <a:srgbClr val="0070C0"/>
                </a:solidFill>
              </a:rPr>
              <a:t>A- und der B-V</a:t>
            </a:r>
            <a:r>
              <a:rPr lang="de-DE" sz="1200">
                <a:solidFill>
                  <a:srgbClr val="0070C0"/>
                </a:solidFill>
              </a:rPr>
              <a:t>ersion so gering, dass er mit der Durchführung des Tests nicht darstellbar ist.</a:t>
            </a:r>
            <a:endParaRPr/>
          </a:p>
          <a:p>
            <a:pPr>
              <a:defRPr/>
            </a:pPr>
            <a:endParaRPr lang="de-DE" sz="1200">
              <a:solidFill>
                <a:srgbClr val="0070C0"/>
              </a:solidFill>
            </a:endParaRPr>
          </a:p>
          <a:p>
            <a:pPr>
              <a:defRPr/>
            </a:pPr>
            <a:r>
              <a:rPr lang="de-DE" sz="1200">
                <a:solidFill>
                  <a:srgbClr val="0070C0"/>
                </a:solidFill>
              </a:rPr>
              <a:t>Hingegen ist der Leistungsunterschied zwischen Kindern, die Deutsch als Muttersprache sprechen, und solchen, die Deutsch als Zweitsprache erlernen, mit fast 2 Punkten erheblich. </a:t>
            </a:r>
            <a:r>
              <a:rPr lang="de-DE" sz="1200" b="1">
                <a:solidFill>
                  <a:srgbClr val="0070C0"/>
                </a:solidFill>
              </a:rPr>
              <a:t>Damit kann DaZ als Risikofaktor für mathematisches Lernen gelten. </a:t>
            </a:r>
            <a:endParaRPr/>
          </a:p>
          <a:p>
            <a:pPr>
              <a:defRPr/>
            </a:pPr>
            <a:endParaRPr lang="de-DE" sz="1200">
              <a:solidFill>
                <a:srgbClr val="0070C0"/>
              </a:solidFill>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23</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Mit Hilfe der Mittelwerte der Gesamtstichprobe (siehe mittlere Spalte) können hinsichtlich des Schwierigkeitsgrads drei Aufgabengruppen identifiziert werden:</a:t>
            </a:r>
            <a:endParaRPr/>
          </a:p>
          <a:p>
            <a:pPr>
              <a:defRPr/>
            </a:pPr>
            <a:r>
              <a:rPr lang="de-DE" sz="1200">
                <a:solidFill>
                  <a:srgbClr val="0070C0"/>
                </a:solidFill>
              </a:rPr>
              <a:t>-      die Aufgabengruppe </a:t>
            </a:r>
            <a:r>
              <a:rPr lang="de-DE" sz="1200" b="1">
                <a:solidFill>
                  <a:srgbClr val="0070C0"/>
                </a:solidFill>
              </a:rPr>
              <a:t>leicht (</a:t>
            </a:r>
            <a:r>
              <a:rPr lang="de-DE" sz="1200" b="1">
                <a:solidFill>
                  <a:srgbClr val="00B050"/>
                </a:solidFill>
              </a:rPr>
              <a:t>grün</a:t>
            </a:r>
            <a:r>
              <a:rPr lang="de-DE" sz="1200" b="1">
                <a:solidFill>
                  <a:srgbClr val="0070C0"/>
                </a:solidFill>
              </a:rPr>
              <a:t>)</a:t>
            </a:r>
            <a:r>
              <a:rPr lang="de-DE" sz="1200">
                <a:solidFill>
                  <a:srgbClr val="0070C0"/>
                </a:solidFill>
              </a:rPr>
              <a:t> mit Lösungsraten größer gleich 90 %, </a:t>
            </a:r>
            <a:endParaRPr/>
          </a:p>
          <a:p>
            <a:pPr marL="285750" indent="-285750">
              <a:buFontTx/>
              <a:buChar char="-"/>
              <a:defRPr/>
            </a:pPr>
            <a:r>
              <a:rPr lang="de-DE" sz="1200">
                <a:solidFill>
                  <a:srgbClr val="0070C0"/>
                </a:solidFill>
              </a:rPr>
              <a:t>die Aufgabengruppe </a:t>
            </a:r>
            <a:r>
              <a:rPr lang="de-DE" sz="1200" b="1">
                <a:solidFill>
                  <a:srgbClr val="0070C0"/>
                </a:solidFill>
              </a:rPr>
              <a:t>mittel</a:t>
            </a:r>
            <a:r>
              <a:rPr lang="de-DE" sz="1200">
                <a:solidFill>
                  <a:srgbClr val="0070C0"/>
                </a:solidFill>
              </a:rPr>
              <a:t> (</a:t>
            </a:r>
            <a:r>
              <a:rPr lang="de-DE" sz="1200" b="1">
                <a:solidFill>
                  <a:schemeClr val="accent1">
                    <a:lumMod val="75000"/>
                  </a:schemeClr>
                </a:solidFill>
              </a:rPr>
              <a:t>blau</a:t>
            </a:r>
            <a:r>
              <a:rPr lang="de-DE" sz="1200">
                <a:solidFill>
                  <a:srgbClr val="0070C0"/>
                </a:solidFill>
              </a:rPr>
              <a:t>) mit Lösungsraten zwischen 81 und 89 % und </a:t>
            </a:r>
            <a:endParaRPr/>
          </a:p>
          <a:p>
            <a:pPr marL="285750" indent="-285750">
              <a:buFontTx/>
              <a:buChar char="-"/>
              <a:defRPr/>
            </a:pPr>
            <a:r>
              <a:rPr lang="de-DE" sz="1200">
                <a:solidFill>
                  <a:srgbClr val="0070C0"/>
                </a:solidFill>
              </a:rPr>
              <a:t>die Aufgabengruppe </a:t>
            </a:r>
            <a:r>
              <a:rPr lang="de-DE" sz="1200" b="1">
                <a:solidFill>
                  <a:srgbClr val="0070C0"/>
                </a:solidFill>
              </a:rPr>
              <a:t>schwer</a:t>
            </a:r>
            <a:r>
              <a:rPr lang="de-DE" sz="1200">
                <a:solidFill>
                  <a:srgbClr val="0070C0"/>
                </a:solidFill>
              </a:rPr>
              <a:t> (</a:t>
            </a:r>
            <a:r>
              <a:rPr lang="de-DE" sz="1200" b="1">
                <a:solidFill>
                  <a:srgbClr val="E30A29"/>
                </a:solidFill>
              </a:rPr>
              <a:t>rot</a:t>
            </a:r>
            <a:r>
              <a:rPr lang="de-DE" sz="1200">
                <a:solidFill>
                  <a:srgbClr val="0070C0"/>
                </a:solidFill>
              </a:rPr>
              <a:t>) mit Lösungsraten kleiner gleich 80 %. </a:t>
            </a:r>
            <a:endParaRPr/>
          </a:p>
          <a:p>
            <a:pPr>
              <a:defRPr/>
            </a:pPr>
            <a:endParaRPr lang="de-DE" sz="700">
              <a:solidFill>
                <a:srgbClr val="0070C0"/>
              </a:solidFill>
            </a:endParaRPr>
          </a:p>
          <a:p>
            <a:pPr>
              <a:defRPr/>
            </a:pPr>
            <a:r>
              <a:rPr lang="de-DE" sz="1200">
                <a:solidFill>
                  <a:srgbClr val="0070C0"/>
                </a:solidFill>
              </a:rPr>
              <a:t>Natürlich sind auch die Aufgaben aus der „schweren“ Aufgabengruppe für die allermeisten Kinder tatsächlich leicht zu lösen, denn zwischen 75 und 80 % der Kinder lösen diese Aufgaben ja korrekt. Die Lösungsraten der leichtesten (Figur-Grund-Wahrnehmung) und der schwersten Aufgabe (Simultane Mengenerfassung) liegen nur 20 Prozentpunkte auseinander.</a:t>
            </a:r>
            <a:endParaRPr/>
          </a:p>
          <a:p>
            <a:pPr>
              <a:defRPr/>
            </a:pPr>
            <a:endParaRPr lang="de-DE" sz="700">
              <a:solidFill>
                <a:srgbClr val="0070C0"/>
              </a:solidFill>
            </a:endParaRPr>
          </a:p>
          <a:p>
            <a:pPr>
              <a:defRPr/>
            </a:pPr>
            <a:r>
              <a:rPr lang="de-DE" sz="1200">
                <a:solidFill>
                  <a:srgbClr val="0070C0"/>
                </a:solidFill>
              </a:rPr>
              <a:t>Wenn man lediglich die schwächsten 20 % der untersuchten Stichprobe betrachtet, bleibt die Gruppierung „leicht-mittel-schwer“ der Aufgaben weitgehend gültig (siehe Spalte ganz rechts). Allerdings liegen die Lösungsraten mit 43 Prozentpunkten Unterschied erheblich weiter auseinander. Die schweren Aufgaben sind für das schwächste Fünftel der Kinder also wirklich schwer und werden von weniger als der Hälfte dieser Kinder bewältigt. </a:t>
            </a:r>
            <a:endParaRPr/>
          </a:p>
          <a:p>
            <a:pPr>
              <a:defRPr/>
            </a:pPr>
            <a:endParaRPr lang="de-DE" sz="700">
              <a:solidFill>
                <a:srgbClr val="0070C0"/>
              </a:solidFill>
            </a:endParaRPr>
          </a:p>
          <a:p>
            <a:pPr>
              <a:defRPr/>
            </a:pPr>
            <a:r>
              <a:rPr lang="de-DE" sz="1200">
                <a:solidFill>
                  <a:srgbClr val="0070C0"/>
                </a:solidFill>
              </a:rPr>
              <a:t>Von ganz besonderer Bedeutung sind die drei leichtesten Aufgaben (</a:t>
            </a:r>
            <a:r>
              <a:rPr lang="de-DE" sz="1200" b="1">
                <a:solidFill>
                  <a:srgbClr val="E30A29"/>
                </a:solidFill>
              </a:rPr>
              <a:t>Alarm-Item</a:t>
            </a:r>
            <a:r>
              <a:rPr lang="de-DE" sz="1200" b="1">
                <a:solidFill>
                  <a:srgbClr val="0070C0"/>
                </a:solidFill>
              </a:rPr>
              <a:t>s</a:t>
            </a:r>
            <a:r>
              <a:rPr lang="de-DE" sz="1200">
                <a:solidFill>
                  <a:srgbClr val="0070C0"/>
                </a:solidFill>
              </a:rPr>
              <a:t>): </a:t>
            </a:r>
            <a:r>
              <a:rPr lang="de-DE" sz="1200" b="1">
                <a:solidFill>
                  <a:srgbClr val="0070C0"/>
                </a:solidFill>
              </a:rPr>
              <a:t>Figur-Grund-Wahrnehmung</a:t>
            </a:r>
            <a:r>
              <a:rPr lang="de-DE" sz="1200">
                <a:solidFill>
                  <a:srgbClr val="0070C0"/>
                </a:solidFill>
              </a:rPr>
              <a:t> (1), </a:t>
            </a:r>
            <a:r>
              <a:rPr lang="de-DE" sz="1200" b="1">
                <a:solidFill>
                  <a:srgbClr val="0070C0"/>
                </a:solidFill>
              </a:rPr>
              <a:t>Abzeichnen</a:t>
            </a:r>
            <a:r>
              <a:rPr lang="de-DE" sz="1200">
                <a:solidFill>
                  <a:srgbClr val="0070C0"/>
                </a:solidFill>
              </a:rPr>
              <a:t> (6) und </a:t>
            </a:r>
            <a:r>
              <a:rPr lang="de-DE" sz="1200" b="1">
                <a:solidFill>
                  <a:srgbClr val="0070C0"/>
                </a:solidFill>
              </a:rPr>
              <a:t>Mengenvergleich</a:t>
            </a:r>
            <a:r>
              <a:rPr lang="de-DE" sz="1200">
                <a:solidFill>
                  <a:srgbClr val="0070C0"/>
                </a:solidFill>
              </a:rPr>
              <a:t> (7). Diese Aufgaben werden auch vom schwächsten Fünftel der Kinder mit Lösungsraten um immerhin 80 % korrekt gelöst. Kinder mit 0 bis 9 Punkten, die diese drei Aufgaben nicht bewältigen, bedürfen daher umgehender Förderung und besonderer Sorge.</a:t>
            </a:r>
            <a:endParaRPr/>
          </a:p>
          <a:p>
            <a:pPr>
              <a:defRPr/>
            </a:pPr>
            <a:endParaRPr lang="de-DE" sz="700">
              <a:solidFill>
                <a:srgbClr val="0070C0"/>
              </a:solidFill>
            </a:endParaRPr>
          </a:p>
          <a:p>
            <a:pPr>
              <a:defRPr/>
            </a:pPr>
            <a:r>
              <a:rPr lang="de-DE" sz="1200" b="1">
                <a:solidFill>
                  <a:srgbClr val="0070C0"/>
                </a:solidFill>
              </a:rPr>
              <a:t>Was folgt nun daraus?</a:t>
            </a:r>
            <a:endParaRPr/>
          </a:p>
          <a:p>
            <a:pPr>
              <a:defRPr/>
            </a:pPr>
            <a:endParaRPr lang="de-DE"/>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24</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dirty="0"/>
              <a:t>M</a:t>
            </a:r>
            <a:endParaRPr dirty="0"/>
          </a:p>
          <a:p>
            <a:pPr>
              <a:defRPr/>
            </a:pPr>
            <a:r>
              <a:rPr lang="de-DE" sz="1200" dirty="0"/>
              <a:t>Lorenz hat bereits 2004 unmissverständlich festgestellt:</a:t>
            </a:r>
            <a:endParaRPr lang="de-DE" dirty="0"/>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25</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M</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26</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de-DE" dirty="0"/>
              <a:t>M</a:t>
            </a:r>
            <a:endParaRPr dirty="0"/>
          </a:p>
          <a:p>
            <a:pPr marL="0" marR="0" indent="0" algn="l" defTabSz="914400">
              <a:lnSpc>
                <a:spcPct val="100000"/>
              </a:lnSpc>
              <a:spcBef>
                <a:spcPts val="0"/>
              </a:spcBef>
              <a:spcAft>
                <a:spcPts val="0"/>
              </a:spcAft>
              <a:buClrTx/>
              <a:buSzTx/>
              <a:buFontTx/>
              <a:buNone/>
              <a:defRPr/>
            </a:pPr>
            <a:r>
              <a:rPr lang="de-DE" dirty="0"/>
              <a:t>Im engeren Sinn: die Ergebnisse eines Tests/eine Diagnose</a:t>
            </a:r>
            <a:endParaRPr dirty="0"/>
          </a:p>
          <a:p>
            <a:pPr marL="0" marR="0" indent="0" algn="l" defTabSz="914400">
              <a:lnSpc>
                <a:spcPct val="100000"/>
              </a:lnSpc>
              <a:spcBef>
                <a:spcPts val="0"/>
              </a:spcBef>
              <a:spcAft>
                <a:spcPts val="0"/>
              </a:spcAft>
              <a:buClrTx/>
              <a:buSzTx/>
              <a:buFontTx/>
              <a:buNone/>
              <a:defRPr/>
            </a:pPr>
            <a:r>
              <a:rPr lang="de-DE" dirty="0"/>
              <a:t>Im weiteren Sinn: die gesamte Anamnese (Schullaufbahn, Geburt, frühkindliche Entwicklung)</a:t>
            </a: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27</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M</a:t>
            </a:r>
            <a:endParaRPr/>
          </a:p>
          <a:p>
            <a:pPr>
              <a:defRPr/>
            </a:pPr>
            <a:r>
              <a:rPr lang="de-DE"/>
              <a:t>Nach der Diagnostik gilt es eine Indikationsstellung vorzunehmen (ist eine „gezielte“ Förderung angezeigt?) und den Eltern zu unterbreiten.</a:t>
            </a:r>
            <a:endParaRPr/>
          </a:p>
          <a:p>
            <a:pPr>
              <a:defRPr/>
            </a:pPr>
            <a:endParaRPr lang="de-DE"/>
          </a:p>
          <a:p>
            <a:pPr>
              <a:defRPr/>
            </a:pPr>
            <a:r>
              <a:rPr lang="de-DE"/>
              <a:t>Mithilfe standardisierter Tests lässt sich, wie erläutert, feststellen, in welchem Grad die individuellen mathematischen Fähigkeiten von den durchschnittlichen (!) Fähigkeiten Gleichaltriger abweichen. Daraus lässt sich ableiten, ob eine „besondere/zusätzliche“ Förderung notwendig ist und wie intensiv sie sein sollte. </a:t>
            </a:r>
            <a:endParaRPr/>
          </a:p>
          <a:p>
            <a:pPr>
              <a:defRPr/>
            </a:pPr>
            <a:endParaRPr lang="de-DE"/>
          </a:p>
          <a:p>
            <a:pPr>
              <a:defRPr/>
            </a:pPr>
            <a:r>
              <a:rPr lang="de-DE"/>
              <a:t>Für die Ableitung zu empfehlender Fördermaßnahmen sind – nicht zuletzt - weitere Kenntnisse (etwa über die Qualität der schulischen und in der Region verfügbaren Förderangebote, die Effektstärke von standardisierten Programmen und vieles mehr) von Nöten.</a:t>
            </a:r>
            <a:endParaRPr/>
          </a:p>
          <a:p>
            <a:pPr>
              <a:defRPr/>
            </a:pPr>
            <a:endParaRPr lang="de-DE"/>
          </a:p>
          <a:p>
            <a:pPr>
              <a:defRPr/>
            </a:pPr>
            <a:endParaRPr lang="de-DE"/>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28</a:t>
            </a:fld>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M</a:t>
            </a:r>
            <a:endParaRPr dirty="0"/>
          </a:p>
          <a:p>
            <a:pPr>
              <a:defRPr/>
            </a:pPr>
            <a:r>
              <a:rPr lang="de-DE" dirty="0"/>
              <a:t>Diese Fragen werden nur vorgestellt und nicht diskutiert. Sie dienen der Nachbereitung der Studierenden. </a:t>
            </a:r>
            <a:endParaRPr dirty="0"/>
          </a:p>
          <a:p>
            <a:pPr>
              <a:defRPr/>
            </a:pPr>
            <a:r>
              <a:rPr lang="de-DE" dirty="0"/>
              <a:t>Eltern ersuchen eine standarisierte Abklärung von (Rechen-)</a:t>
            </a:r>
            <a:r>
              <a:rPr lang="de-DE" dirty="0" err="1"/>
              <a:t>problemen</a:t>
            </a:r>
            <a:r>
              <a:rPr lang="de-DE" dirty="0"/>
              <a:t> häufig im Kontext anstehender Entscheidungen. Auf der Folie sind einige zentrale aufgeführt.</a:t>
            </a:r>
            <a:endParaRPr dirty="0"/>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29</a:t>
            </a:fld>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P</a:t>
            </a:r>
            <a:endParaRPr/>
          </a:p>
          <a:p>
            <a:pPr>
              <a:defRPr/>
            </a:pPr>
            <a:r>
              <a:rPr lang="de-DE"/>
              <a:t>Die Personen, die das Elternteil spielen, bekommen die verschiedenen Szenarien (siehe Materialübersicht) als Grundlage ausgeteilt. Die Berater*innen sind in die Szenarien nicht eingeweiht, werden also „ins kalte Wasser geworfen“.</a:t>
            </a:r>
            <a:endParaRPr/>
          </a:p>
          <a:p>
            <a:pPr>
              <a:defRPr/>
            </a:pPr>
            <a:r>
              <a:rPr lang="de-DE"/>
              <a:t>Aus Erfahrung funktionieren die Rückmeldegespräche beim ersten Versuch schlecht und verbessern sich nach der Veranschaulichung des guten Rückmeldegesprächs per Video sehr.</a:t>
            </a:r>
            <a:endParaRPr/>
          </a:p>
          <a:p>
            <a:pPr>
              <a:defRPr/>
            </a:pPr>
            <a:endParaRPr lang="de-DE"/>
          </a:p>
          <a:p>
            <a:pPr marL="0" marR="0" indent="0" algn="l" defTabSz="914400">
              <a:lnSpc>
                <a:spcPct val="100000"/>
              </a:lnSpc>
              <a:spcBef>
                <a:spcPts val="0"/>
              </a:spcBef>
              <a:spcAft>
                <a:spcPts val="0"/>
              </a:spcAft>
              <a:buClrTx/>
              <a:buSzTx/>
              <a:buFontTx/>
              <a:buNone/>
              <a:defRPr/>
            </a:pPr>
            <a:r>
              <a:rPr lang="de-DE" sz="1200">
                <a:solidFill>
                  <a:schemeClr val="tx1"/>
                </a:solidFill>
                <a:latin typeface="Calibri"/>
                <a:ea typeface="Arial"/>
                <a:cs typeface="Arial"/>
              </a:rPr>
              <a:t>Die Berater*innen sollen/müssen </a:t>
            </a:r>
            <a:r>
              <a:rPr lang="de-DE" sz="1200" u="none">
                <a:solidFill>
                  <a:schemeClr val="tx1"/>
                </a:solidFill>
                <a:latin typeface="Calibri"/>
                <a:ea typeface="Arial"/>
                <a:cs typeface="Arial"/>
              </a:rPr>
              <a:t>nicht auf die einzelnen Testergebnisse </a:t>
            </a:r>
            <a:r>
              <a:rPr lang="de-DE" sz="1200">
                <a:solidFill>
                  <a:schemeClr val="tx1"/>
                </a:solidFill>
                <a:latin typeface="Calibri"/>
                <a:ea typeface="Arial"/>
                <a:cs typeface="Arial"/>
              </a:rPr>
              <a:t>eingehen, sondern sollen den Eltern die Diagnose vermitteln und mögliche Handlungsoptionen herausstellen.</a:t>
            </a:r>
            <a:endParaRPr/>
          </a:p>
          <a:p>
            <a:pPr>
              <a:defRPr/>
            </a:pPr>
            <a:endParaRPr lang="de-DE"/>
          </a:p>
          <a:p>
            <a:pPr marL="0" marR="0" lvl="0" indent="0" algn="l" defTabSz="914400">
              <a:lnSpc>
                <a:spcPct val="100000"/>
              </a:lnSpc>
              <a:spcBef>
                <a:spcPts val="0"/>
              </a:spcBef>
              <a:spcAft>
                <a:spcPts val="0"/>
              </a:spcAft>
              <a:buClrTx/>
              <a:buSzTx/>
              <a:buFontTx/>
              <a:buNone/>
              <a:defRPr/>
            </a:pPr>
            <a:r>
              <a:rPr lang="de-DE"/>
              <a:t>Während der Gruppenarbeit sollte die*der Dozent*in herumgehen und Gesprächsfetzen aufschnappen, um einen Eindruck der Qualität der Rückmeldegespräche zu erhalten.</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30</a:t>
            </a:fld>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P</a:t>
            </a:r>
            <a:endParaRPr/>
          </a:p>
          <a:p>
            <a:pPr>
              <a:defRPr/>
            </a:pPr>
            <a:r>
              <a:rPr lang="de-DE"/>
              <a:t>Im Plenum</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31</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M</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5</a:t>
            </a:fld>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P</a:t>
            </a:r>
            <a:endParaRPr/>
          </a:p>
          <a:p>
            <a:pPr marL="0" marR="0" lvl="0" indent="0" algn="l" defTabSz="914400">
              <a:lnSpc>
                <a:spcPct val="100000"/>
              </a:lnSpc>
              <a:spcBef>
                <a:spcPts val="0"/>
              </a:spcBef>
              <a:spcAft>
                <a:spcPts val="0"/>
              </a:spcAft>
              <a:buClrTx/>
              <a:buSzTx/>
              <a:buFontTx/>
              <a:buNone/>
              <a:defRPr/>
            </a:pPr>
            <a:r>
              <a:rPr lang="de-DE" b="1"/>
              <a:t>!</a:t>
            </a:r>
            <a:r>
              <a:rPr lang="de-DE"/>
              <a:t> </a:t>
            </a:r>
            <a:r>
              <a:rPr lang="de-DE" sz="1200">
                <a:solidFill>
                  <a:schemeClr val="tx1"/>
                </a:solidFill>
                <a:latin typeface="Calibri"/>
                <a:ea typeface="Arial"/>
                <a:cs typeface="Arial"/>
              </a:rPr>
              <a:t>Im Video werden noch die alten Testergebnisse rückgemeldet! Die Testergebnisse zum Fall Maja wurden aktualisiert, daher unterscheiden sich die Ergebnisse leicht von denen im Video. Das muss angemerkt werden, bevor das Video gezeigt wird.</a:t>
            </a:r>
            <a:endParaRPr/>
          </a:p>
          <a:p>
            <a:pPr marL="0" marR="0" lvl="0" indent="0" algn="l" defTabSz="914400">
              <a:lnSpc>
                <a:spcPct val="100000"/>
              </a:lnSpc>
              <a:spcBef>
                <a:spcPts val="0"/>
              </a:spcBef>
              <a:spcAft>
                <a:spcPts val="0"/>
              </a:spcAft>
              <a:buClrTx/>
              <a:buSzTx/>
              <a:buFontTx/>
              <a:buNone/>
              <a:defRPr/>
            </a:pPr>
            <a:r>
              <a:rPr lang="de-DE" sz="1200" i="1">
                <a:solidFill>
                  <a:schemeClr val="tx1"/>
                </a:solidFill>
                <a:latin typeface="Calibri"/>
                <a:ea typeface="Arial"/>
                <a:cs typeface="Arial"/>
              </a:rPr>
              <a:t>(auf Pause drücken und kleinschrittig besprechen)</a:t>
            </a:r>
            <a:endParaRPr lang="de-DE" sz="1200">
              <a:solidFill>
                <a:schemeClr val="tx1"/>
              </a:solidFill>
              <a:latin typeface="Calibri"/>
              <a:ea typeface="Arial"/>
              <a:cs typeface="Arial"/>
            </a:endParaRPr>
          </a:p>
          <a:p>
            <a:pPr>
              <a:defRPr/>
            </a:pPr>
            <a:endParaRPr lang="de-DE"/>
          </a:p>
          <a:p>
            <a:pPr>
              <a:defRPr/>
            </a:pPr>
            <a:endParaRPr lang="de-DE"/>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32</a:t>
            </a:fld>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P</a:t>
            </a:r>
            <a:endParaRPr/>
          </a:p>
          <a:p>
            <a:pPr>
              <a:defRPr/>
            </a:pPr>
            <a:r>
              <a:rPr lang="de-DE"/>
              <a:t>Zuerst werden die Studierenden gefragt: Was hat die Beraterin gut gemacht? Was sollte man machen? (an der Tafel sammeln). Dann wird diese Zusammenfassung gezeigt und vorherige Notizen ergänzt</a:t>
            </a:r>
          </a:p>
          <a:p>
            <a:pPr>
              <a:defRPr/>
            </a:pPr>
            <a:endParaRPr lang="de-DE"/>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33</a:t>
            </a:fld>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P</a:t>
            </a:r>
            <a:endParaRPr dirty="0"/>
          </a:p>
          <a:p>
            <a:pPr>
              <a:defRPr/>
            </a:pPr>
            <a:r>
              <a:rPr lang="de-DE" dirty="0"/>
              <a:t>Diese Folie bezieht sich speziell auf die Lage in NRW. Wenn Sie dieses Seminar in einem anderen Bundesland durchführen, können Sie hier Ihre länderspezifischen Rahmenbedingungen eintragen.</a:t>
            </a:r>
            <a:endParaRPr dirty="0"/>
          </a:p>
          <a:p>
            <a:pPr>
              <a:defRPr/>
            </a:pPr>
            <a:endParaRPr lang="de-DE" dirty="0"/>
          </a:p>
          <a:p>
            <a:pPr>
              <a:defRPr/>
            </a:pPr>
            <a:r>
              <a:rPr lang="de-DE" dirty="0"/>
              <a:t>Zu Lerntherapie kann ergänzt werden, dass es sich dabei nicht um einen geschützten Begriff handelt und die Beziehung zwischen Lerntherapeut*in und Kind relevant ist.</a:t>
            </a: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34</a:t>
            </a:fld>
            <a:endParaRPr 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455613">
              <a:lnSpc>
                <a:spcPct val="100000"/>
              </a:lnSpc>
              <a:spcBef>
                <a:spcPts val="0"/>
              </a:spcBef>
              <a:spcAft>
                <a:spcPts val="0"/>
              </a:spcAft>
              <a:buClrTx/>
              <a:buSzTx/>
              <a:buFontTx/>
              <a:buNone/>
              <a:defRPr/>
            </a:pPr>
            <a:r>
              <a:rPr lang="de-DE"/>
              <a:t>P</a:t>
            </a:r>
            <a:endParaRPr/>
          </a:p>
          <a:p>
            <a:pPr marL="0" marR="0" lvl="0" indent="0" algn="l" defTabSz="455613">
              <a:lnSpc>
                <a:spcPct val="100000"/>
              </a:lnSpc>
              <a:spcBef>
                <a:spcPts val="0"/>
              </a:spcBef>
              <a:spcAft>
                <a:spcPts val="0"/>
              </a:spcAft>
              <a:buClrTx/>
              <a:buSzTx/>
              <a:buFontTx/>
              <a:buNone/>
              <a:defRPr/>
            </a:pPr>
            <a:r>
              <a:rPr lang="de-DE"/>
              <a:t>Die Aufgabe für die Beobachter*innen ist bewusst allgemein gestellt. Sie sollen beurteilen, ob erkannte Schwächen im ersten Durchlauf im zweiten Rollenspiel schon „behoben“ werden konnten – und ob gleichzeitig treffliche Bemühungen im ersten Durchgang beibehalten werden!</a:t>
            </a:r>
            <a:endParaRPr/>
          </a:p>
          <a:p>
            <a:pPr marL="0" marR="0" lvl="0" indent="0" algn="l" defTabSz="455613">
              <a:lnSpc>
                <a:spcPct val="100000"/>
              </a:lnSpc>
              <a:spcBef>
                <a:spcPts val="0"/>
              </a:spcBef>
              <a:spcAft>
                <a:spcPts val="0"/>
              </a:spcAft>
              <a:buClrTx/>
              <a:buSzTx/>
              <a:buFontTx/>
              <a:buNone/>
              <a:defRPr/>
            </a:pPr>
            <a:endParaRPr lang="de-DE"/>
          </a:p>
          <a:p>
            <a:pPr marL="0" marR="0" lvl="0" indent="0" algn="l" defTabSz="455613">
              <a:lnSpc>
                <a:spcPct val="100000"/>
              </a:lnSpc>
              <a:spcBef>
                <a:spcPts val="0"/>
              </a:spcBef>
              <a:spcAft>
                <a:spcPts val="0"/>
              </a:spcAft>
              <a:buClrTx/>
              <a:buSzTx/>
              <a:buFontTx/>
              <a:buNone/>
              <a:defRPr/>
            </a:pPr>
            <a:r>
              <a:rPr lang="de-DE"/>
              <a:t>Während der Gruppenarbeit sollte die*der Dozent*in herumgehen und Gesprächsfetzen aufschnappen, um einen Eindruck der Qualität der Rückmeldegespräche zu erhalten.</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35</a:t>
            </a:fld>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455613">
              <a:lnSpc>
                <a:spcPct val="100000"/>
              </a:lnSpc>
              <a:spcBef>
                <a:spcPts val="0"/>
              </a:spcBef>
              <a:spcAft>
                <a:spcPts val="0"/>
              </a:spcAft>
              <a:buClrTx/>
              <a:buSzTx/>
              <a:buFontTx/>
              <a:buNone/>
              <a:defRPr/>
            </a:pPr>
            <a:r>
              <a:rPr lang="de-DE" b="0"/>
              <a:t>P</a:t>
            </a:r>
            <a:endParaRPr/>
          </a:p>
          <a:p>
            <a:pPr marL="0" marR="0" lvl="0" indent="0" algn="l" defTabSz="455613">
              <a:lnSpc>
                <a:spcPct val="100000"/>
              </a:lnSpc>
              <a:spcBef>
                <a:spcPts val="0"/>
              </a:spcBef>
              <a:spcAft>
                <a:spcPts val="0"/>
              </a:spcAft>
              <a:buClrTx/>
              <a:buSzTx/>
              <a:buFontTx/>
              <a:buNone/>
              <a:defRPr/>
            </a:pPr>
            <a:r>
              <a:rPr lang="de-DE" b="0"/>
              <a:t>Ziel: Jenseits der Anbahnung von Beratungskompetenz soll den Studierenden mit dieser Übung bewusst werden, dass</a:t>
            </a:r>
            <a:endParaRPr/>
          </a:p>
          <a:p>
            <a:pPr marL="228600" marR="0" lvl="0" indent="-228600" algn="l" defTabSz="455613">
              <a:lnSpc>
                <a:spcPct val="100000"/>
              </a:lnSpc>
              <a:spcBef>
                <a:spcPts val="0"/>
              </a:spcBef>
              <a:spcAft>
                <a:spcPts val="0"/>
              </a:spcAft>
              <a:buClrTx/>
              <a:buSzTx/>
              <a:buFontTx/>
              <a:buAutoNum type="alphaLcParenR"/>
              <a:defRPr/>
            </a:pPr>
            <a:r>
              <a:rPr lang="de-DE" b="0"/>
              <a:t>bereits punktuelle Beobachtungen höchst subjektiv sind und stark divergieren können sofern kein verbindliches (theoriegeleitetes, teilstandardisiertes) „Beobachtungsraster“ vorliegt.</a:t>
            </a:r>
            <a:endParaRPr/>
          </a:p>
          <a:p>
            <a:pPr marL="228600" marR="0" lvl="0" indent="-228600" algn="l" defTabSz="455613">
              <a:lnSpc>
                <a:spcPct val="100000"/>
              </a:lnSpc>
              <a:spcBef>
                <a:spcPts val="0"/>
              </a:spcBef>
              <a:spcAft>
                <a:spcPts val="0"/>
              </a:spcAft>
              <a:buClrTx/>
              <a:buSzTx/>
              <a:buFontTx/>
              <a:buAutoNum type="alphaLcParenR"/>
              <a:defRPr/>
            </a:pPr>
            <a:r>
              <a:rPr lang="de-DE" b="0"/>
              <a:t>die Beobachtung/Einschätzung von Veränderungen somit noch mal komplexer und „doppelt fehleranfällig“ ist.</a:t>
            </a:r>
            <a:endParaRPr/>
          </a:p>
          <a:p>
            <a:pPr marL="0" marR="0" lvl="0" indent="0" algn="l" defTabSz="455613">
              <a:lnSpc>
                <a:spcPct val="100000"/>
              </a:lnSpc>
              <a:spcBef>
                <a:spcPts val="0"/>
              </a:spcBef>
              <a:spcAft>
                <a:spcPts val="0"/>
              </a:spcAft>
              <a:buClrTx/>
              <a:buSzTx/>
              <a:buFontTx/>
              <a:buNone/>
              <a:defRPr/>
            </a:pPr>
            <a:r>
              <a:rPr lang="de-DE" b="0"/>
              <a:t>Diese Einsicht ist auch im Zusammenhang von Diagnostik und Evaluation höchst bedeutsam - und </a:t>
            </a:r>
            <a:r>
              <a:rPr lang="de-DE" b="1"/>
              <a:t>rekapitulierend herauszuarbeiten</a:t>
            </a:r>
            <a:r>
              <a:rPr lang="de-DE" b="0"/>
              <a:t>!</a:t>
            </a:r>
            <a:endParaRPr/>
          </a:p>
          <a:p>
            <a:pPr marL="0" marR="0" lvl="0" indent="0" algn="l" defTabSz="455613">
              <a:lnSpc>
                <a:spcPct val="100000"/>
              </a:lnSpc>
              <a:spcBef>
                <a:spcPts val="0"/>
              </a:spcBef>
              <a:spcAft>
                <a:spcPts val="0"/>
              </a:spcAft>
              <a:buClrTx/>
              <a:buSzTx/>
              <a:buFontTx/>
              <a:buNone/>
              <a:defRPr/>
            </a:pPr>
            <a:endParaRPr lang="de-DE" b="0"/>
          </a:p>
          <a:p>
            <a:pPr marL="0" marR="0" lvl="0" indent="0" algn="l" defTabSz="455613">
              <a:lnSpc>
                <a:spcPct val="100000"/>
              </a:lnSpc>
              <a:spcBef>
                <a:spcPts val="0"/>
              </a:spcBef>
              <a:spcAft>
                <a:spcPts val="0"/>
              </a:spcAft>
              <a:buClrTx/>
              <a:buSzTx/>
              <a:buFontTx/>
              <a:buNone/>
              <a:defRPr/>
            </a:pPr>
            <a:r>
              <a:rPr lang="de-DE" b="0"/>
              <a:t>Psychologische Tests und Evaluationsdesigns sehen diverse methodische Vorkehrungen vor, um subjektive Urteilsverzerrungen und „doppelten Fehleinschätzungen“ möglichst auszuschließen bzw. um den Grad der Absicherung von Beobachtungen auszuweisen (bei Testergebnissen: Konfidenzintervall und Normen; bei Evaluationen: zufallskritischer Vergleich von Lernzuwächsen in der EG in Relation zu dem in der WKG).</a:t>
            </a:r>
            <a:endParaRPr/>
          </a:p>
          <a:p>
            <a:pPr marL="0" marR="0" lvl="0" indent="0" algn="l" defTabSz="455613">
              <a:lnSpc>
                <a:spcPct val="100000"/>
              </a:lnSpc>
              <a:spcBef>
                <a:spcPts val="0"/>
              </a:spcBef>
              <a:spcAft>
                <a:spcPts val="0"/>
              </a:spcAft>
              <a:buClrTx/>
              <a:buSzTx/>
              <a:buFontTx/>
              <a:buNone/>
              <a:defRPr/>
            </a:pPr>
            <a:r>
              <a:rPr lang="de-DE" b="0"/>
              <a:t>Vergleichbare Anstrengungen stehen für die „integrierende“ Förderdiagnostik aus. </a:t>
            </a:r>
            <a:endParaRPr/>
          </a:p>
          <a:p>
            <a:pPr marL="0" marR="0" lvl="0" indent="0" algn="l" defTabSz="455613">
              <a:lnSpc>
                <a:spcPct val="100000"/>
              </a:lnSpc>
              <a:spcBef>
                <a:spcPts val="0"/>
              </a:spcBef>
              <a:spcAft>
                <a:spcPts val="0"/>
              </a:spcAft>
              <a:buClrTx/>
              <a:buSzTx/>
              <a:buFontTx/>
              <a:buNone/>
              <a:defRPr/>
            </a:pPr>
            <a:endParaRPr lang="de-DE" b="1"/>
          </a:p>
          <a:p>
            <a:pPr marL="0" marR="0" lvl="0" indent="0" algn="l" defTabSz="455613">
              <a:lnSpc>
                <a:spcPct val="100000"/>
              </a:lnSpc>
              <a:spcBef>
                <a:spcPts val="0"/>
              </a:spcBef>
              <a:spcAft>
                <a:spcPts val="0"/>
              </a:spcAft>
              <a:buClrTx/>
              <a:buSzTx/>
              <a:buFontTx/>
              <a:buNone/>
              <a:defRPr/>
            </a:pPr>
            <a:r>
              <a:rPr lang="de-DE"/>
              <a:t>In der Besprechung des zweiten Rollenspiels sollte betont werden, dass die Aneignung produktiver Gesprächstechniken viel Übung braucht, weil die menschliche Informationsverarbeitungskapazität begrenzt ist und man als „Noviz*in“ nur schwer alle relevanten Aspekt gleichzeitig im Blick behalten kann (eine kurze Unterweisung und eine einmalige Übung ist insofern ein guter Einstieg zur Schaffung eines Problembewusstseins, aber auch nicht mehr).</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36</a:t>
            </a:fld>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Hiernach können verschiedene Tests zur Verfügung gestellt werden, die von den Studierenden frei erkundet werden können. Die Dozierenden stehen bei Fragen zur Verfügung und können ggf. Tipps und Hinweise geben</a:t>
            </a:r>
          </a:p>
        </p:txBody>
      </p:sp>
      <p:sp>
        <p:nvSpPr>
          <p:cNvPr id="4" name="Foliennummernplatzhalter 3"/>
          <p:cNvSpPr>
            <a:spLocks noGrp="1"/>
          </p:cNvSpPr>
          <p:nvPr>
            <p:ph type="sldNum" sz="quarter" idx="5"/>
          </p:nvPr>
        </p:nvSpPr>
        <p:spPr bwMode="auto"/>
        <p:txBody>
          <a:bodyPr/>
          <a:lstStyle/>
          <a:p>
            <a:pPr>
              <a:defRPr/>
            </a:pPr>
            <a:fld id="{D750CF58-F8AE-4306-91E6-E5B4FBFABC01}" type="slidenum">
              <a:rPr lang="de-DE"/>
              <a:t>37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M</a:t>
            </a:r>
            <a:endParaRPr/>
          </a:p>
        </p:txBody>
      </p:sp>
      <p:sp>
        <p:nvSpPr>
          <p:cNvPr id="4" name="Foliennummernplatzhalter 3"/>
          <p:cNvSpPr>
            <a:spLocks noGrp="1"/>
          </p:cNvSpPr>
          <p:nvPr>
            <p:ph type="sldNum" sz="quarter" idx="10"/>
          </p:nvPr>
        </p:nvSpPr>
        <p:spPr bwMode="auto"/>
        <p:txBody>
          <a:bodyPr/>
          <a:lstStyle/>
          <a:p>
            <a:pPr>
              <a:defRPr/>
            </a:pPr>
            <a:fld id="{B1C7A53C-5B10-4E91-83AC-5B48A076E3FF}" type="slidenum">
              <a:rPr lang="de-DE"/>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Die 14 Testaufgaben werden jeweils über eine Musteraufgabe vorgestellt, die gemeinsam besprochen wird, bevor die Kinder jeweils die zugehörige Testaufgabe bearbeiten.</a:t>
            </a:r>
            <a:endParaRPr/>
          </a:p>
          <a:p>
            <a:pPr>
              <a:defRPr/>
            </a:pPr>
            <a:r>
              <a:rPr lang="de-DE" sz="1200">
                <a:solidFill>
                  <a:srgbClr val="0070C0"/>
                </a:solidFill>
              </a:rPr>
              <a:t>Die Musteraufgabe ist immer deutlich leichter, so dass der Inhalt keine Hürde ist. Es geht vielmehr darum zu kommunizieren, wie die Kinder jeweils antworten sollen (anmalen, einkreisen etc.)</a:t>
            </a:r>
            <a:endParaRPr/>
          </a:p>
          <a:p>
            <a:pPr>
              <a:defRPr/>
            </a:pPr>
            <a:endParaRPr lang="de-DE" sz="1200">
              <a:solidFill>
                <a:srgbClr val="0070C0"/>
              </a:solidFill>
            </a:endParaRPr>
          </a:p>
          <a:p>
            <a:pPr>
              <a:defRPr/>
            </a:pPr>
            <a:r>
              <a:rPr lang="de-DE" sz="1200">
                <a:solidFill>
                  <a:srgbClr val="0070C0"/>
                </a:solidFill>
              </a:rPr>
              <a:t>Zahline (oranger Drachen) macht die Musteraufgaben vor – Zahlix (grüner Drachen) illustriert die Testaufgaben</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F-G-W ist eine zentrale Fähigkeit zur selektiven Aufmerksamkeit. Dies ist die Voraussetzung für jegliche Form von Wahrnehmung.</a:t>
            </a:r>
            <a:endParaRPr/>
          </a:p>
          <a:p>
            <a:pPr>
              <a:defRPr/>
            </a:pPr>
            <a:r>
              <a:rPr lang="de-DE" sz="1200">
                <a:solidFill>
                  <a:srgbClr val="0070C0"/>
                </a:solidFill>
              </a:rPr>
              <a:t>F-G-W wird in der Arithmetik zum Beispiel beansprucht beim Erkennen von Ziffern in der Anordnung mehrstelliger Zahlen oder bei Stellenwerten.</a:t>
            </a:r>
            <a:endParaRPr/>
          </a:p>
          <a:p>
            <a:pPr>
              <a:defRPr/>
            </a:pPr>
            <a:endParaRPr lang="de-DE" sz="1200">
              <a:solidFill>
                <a:srgbClr val="0070C0"/>
              </a:solidFill>
            </a:endParaRPr>
          </a:p>
          <a:p>
            <a:pPr>
              <a:defRPr/>
            </a:pPr>
            <a:r>
              <a:rPr lang="de-DE" sz="1200" b="0">
                <a:solidFill>
                  <a:srgbClr val="0070C0"/>
                </a:solidFill>
              </a:rPr>
              <a:t>Hinweis auf die Musteraufgabe</a:t>
            </a:r>
            <a:endParaRPr/>
          </a:p>
          <a:p>
            <a:pPr>
              <a:defRPr/>
            </a:pPr>
            <a:endParaRPr lang="de-DE" sz="1200" b="1">
              <a:solidFill>
                <a:srgbClr val="0070C0"/>
              </a:solidFill>
            </a:endParaRPr>
          </a:p>
          <a:p>
            <a:pPr>
              <a:defRPr/>
            </a:pPr>
            <a:r>
              <a:rPr lang="de-DE" sz="1200" b="1">
                <a:solidFill>
                  <a:srgbClr val="0070C0"/>
                </a:solidFill>
              </a:rPr>
              <a:t>Prozentzahlen oben rechts:</a:t>
            </a:r>
            <a:endParaRPr/>
          </a:p>
          <a:p>
            <a:pPr>
              <a:defRPr/>
            </a:pPr>
            <a:r>
              <a:rPr lang="de-DE" sz="1200" b="1">
                <a:solidFill>
                  <a:srgbClr val="0070C0"/>
                </a:solidFill>
              </a:rPr>
              <a:t>Links: Lösungsrate der Gesamtstichprobe (n-1757)</a:t>
            </a:r>
            <a:endParaRPr/>
          </a:p>
          <a:p>
            <a:pPr>
              <a:defRPr/>
            </a:pPr>
            <a:r>
              <a:rPr lang="de-DE" sz="1200" b="1">
                <a:solidFill>
                  <a:srgbClr val="0070C0"/>
                </a:solidFill>
              </a:rPr>
              <a:t>Rechts: Lösungsrate des schwächsten Fünftels /schwächste 20 % der Kohorte der untersuchten Schulanfänger</a:t>
            </a:r>
            <a:endParaRPr/>
          </a:p>
          <a:p>
            <a:pPr>
              <a:defRPr/>
            </a:pPr>
            <a:endParaRPr lang="de-DE" sz="1200" b="1">
              <a:solidFill>
                <a:srgbClr val="0070C0"/>
              </a:solidFill>
            </a:endParaRPr>
          </a:p>
          <a:p>
            <a:pPr marL="0" marR="0" indent="0" algn="l" defTabSz="914400">
              <a:lnSpc>
                <a:spcPct val="100000"/>
              </a:lnSpc>
              <a:spcBef>
                <a:spcPts val="0"/>
              </a:spcBef>
              <a:spcAft>
                <a:spcPts val="0"/>
              </a:spcAft>
              <a:buClrTx/>
              <a:buSzTx/>
              <a:buFontTx/>
              <a:buNone/>
              <a:defRPr/>
            </a:pPr>
            <a:r>
              <a:rPr lang="de-DE" sz="1200" b="0">
                <a:solidFill>
                  <a:srgbClr val="0070C0"/>
                </a:solidFill>
              </a:rPr>
              <a:t>Hier ist es möglich, die Studierenden die Prozentzahlen schätzen zu lassen, bevor man sie aufdeckt. So wird die Vorstellung interaktiver gestaltet und die Studierenden lernen einzuschätzen, welche Aufgaben schwieriger sind als andere.</a:t>
            </a: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Das Handeln in Koordination von Auge und Hand vermittelt dem Kind eine Vorstellung von dem, was es tut – ein mentales Bild.</a:t>
            </a:r>
            <a:endParaRPr/>
          </a:p>
          <a:p>
            <a:pPr>
              <a:defRPr/>
            </a:pPr>
            <a:r>
              <a:rPr lang="de-DE" sz="1200">
                <a:solidFill>
                  <a:srgbClr val="0070C0"/>
                </a:solidFill>
              </a:rPr>
              <a:t>Dieses Vorstellungsbild ist wichtig für das Rechnen, denn nur wenn eine Vorstellung existiert, kann das Kind auch rein mental manipulieren und operieren, wie es beim Rechnen notwendig ist, d.h. mental etwas dazutun, wegnehmen, vervielfachen oder teilen.</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9</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Hat ein Kind durch Bewegung und Wahrnehmung die Richtungen (oben, unten, rechts, links, vorne, hinten) und ihre sprachliche Bezeichnung erlernt, dann hat es feste Bezugsgrößen für die Lage im Raum.</a:t>
            </a:r>
            <a:endParaRPr/>
          </a:p>
          <a:p>
            <a:pPr>
              <a:defRPr/>
            </a:pPr>
            <a:endParaRPr lang="de-DE" sz="1200">
              <a:solidFill>
                <a:srgbClr val="0070C0"/>
              </a:solidFill>
            </a:endParaRPr>
          </a:p>
          <a:p>
            <a:pPr>
              <a:defRPr/>
            </a:pPr>
            <a:r>
              <a:rPr lang="de-DE" sz="1200">
                <a:solidFill>
                  <a:srgbClr val="0070C0"/>
                </a:solidFill>
              </a:rPr>
              <a:t>Auch im Zahlenraum ist die sichere Orientierung unverzichtbar, u.a. bei der Arbeit mit Veranschaulichungen wie Zahlenstrahl, 20er- und 100er-Feld. Ohne Verständnis der lagebezeichnenden Präpositionen gelingt es z.B. nicht, ab Hunderterfeld die Zahl über der 56 zu bestimmen.</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10</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0070C0"/>
                </a:solidFill>
              </a:rPr>
              <a:t>M</a:t>
            </a:r>
            <a:endParaRPr/>
          </a:p>
          <a:p>
            <a:pPr>
              <a:defRPr/>
            </a:pPr>
            <a:r>
              <a:rPr lang="de-DE" sz="1200">
                <a:solidFill>
                  <a:srgbClr val="0070C0"/>
                </a:solidFill>
              </a:rPr>
              <a:t>Ein Kind, das noch keine integrierte Form aufbauen kann, reagiert in seinem Verhalten eher auf einzelne Elemente und nicht auf die Gesamtheit einer Situation.</a:t>
            </a:r>
            <a:endParaRPr/>
          </a:p>
          <a:p>
            <a:pPr>
              <a:defRPr/>
            </a:pPr>
            <a:endParaRPr lang="de-DE" sz="1200">
              <a:solidFill>
                <a:srgbClr val="0070C0"/>
              </a:solidFill>
            </a:endParaRPr>
          </a:p>
          <a:p>
            <a:pPr>
              <a:defRPr/>
            </a:pPr>
            <a:r>
              <a:rPr lang="de-DE" sz="1200">
                <a:solidFill>
                  <a:srgbClr val="0070C0"/>
                </a:solidFill>
              </a:rPr>
              <a:t>Das Erkennen von Zusammenhängen wie 3 + 4 = 7 ist schwierig, weil das zugrunde liegende Zusammenfügen der beiden Teilmengen nicht erfasst wird.</a:t>
            </a:r>
            <a:endParaRPr/>
          </a:p>
        </p:txBody>
      </p:sp>
      <p:sp>
        <p:nvSpPr>
          <p:cNvPr id="4" name="Foliennummernplatzhalter 3"/>
          <p:cNvSpPr>
            <a:spLocks noGrp="1"/>
          </p:cNvSpPr>
          <p:nvPr>
            <p:ph type="sldNum" sz="quarter" idx="10"/>
          </p:nvPr>
        </p:nvSpPr>
        <p:spPr bwMode="auto"/>
        <p:txBody>
          <a:bodyPr/>
          <a:lstStyle/>
          <a:p>
            <a:pPr>
              <a:defRPr/>
            </a:pPr>
            <a:fld id="{D750CF58-F8AE-4306-91E6-E5B4FBFABC01}" type="slidenum">
              <a:rPr lang="de-DE"/>
              <a:t>11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300038" y="1268412"/>
            <a:ext cx="5976000" cy="3656515"/>
          </a:xfrm>
        </p:spPr>
        <p:txBody>
          <a:bodyPr anchor="t"/>
          <a:lstStyle>
            <a:lvl1pPr algn="l">
              <a:defRPr sz="6000"/>
            </a:lvl1pPr>
          </a:lstStyle>
          <a:p>
            <a:pPr>
              <a:defRPr/>
            </a:pPr>
            <a:r>
              <a:rPr lang="de-DE"/>
              <a:t>Titelmasterformat durch Klicken bearbeiten</a:t>
            </a:r>
            <a:endParaRPr/>
          </a:p>
        </p:txBody>
      </p:sp>
      <p:sp>
        <p:nvSpPr>
          <p:cNvPr id="3" name="Untertitel 2"/>
          <p:cNvSpPr>
            <a:spLocks noGrp="1"/>
          </p:cNvSpPr>
          <p:nvPr>
            <p:ph type="subTitle" idx="1"/>
          </p:nvPr>
        </p:nvSpPr>
        <p:spPr bwMode="auto">
          <a:xfrm>
            <a:off x="300037" y="5208436"/>
            <a:ext cx="5975351" cy="1396536"/>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sp>
        <p:nvSpPr>
          <p:cNvPr id="8" name="Bildplatzhalter 9"/>
          <p:cNvSpPr>
            <a:spLocks noGrp="1"/>
          </p:cNvSpPr>
          <p:nvPr>
            <p:ph type="pic" sz="quarter" idx="14"/>
          </p:nvPr>
        </p:nvSpPr>
        <p:spPr bwMode="auto">
          <a:xfrm>
            <a:off x="6575425" y="1268412"/>
            <a:ext cx="5316538" cy="5292936"/>
          </a:xfrm>
          <a:prstGeom prst="rect">
            <a:avLst/>
          </a:prstGeom>
          <a:solidFill>
            <a:schemeClr val="accent4"/>
          </a:solidFill>
        </p:spPr>
        <p:txBody>
          <a:bodyPr anchor="ctr"/>
          <a:lstStyle>
            <a:lvl1pPr marL="0" indent="0" algn="ctr">
              <a:buNone/>
              <a:defRPr/>
            </a:lvl1pPr>
          </a:lstStyle>
          <a:p>
            <a:pPr>
              <a:defRPr/>
            </a:pPr>
            <a:r>
              <a:rPr lang="de-DE"/>
              <a:t>Bild durch Klicken auf Symbol hinzufügen</a:t>
            </a:r>
            <a:endParaRPr/>
          </a:p>
        </p:txBody>
      </p:sp>
      <p:sp>
        <p:nvSpPr>
          <p:cNvPr id="6" name="Textfeld 5"/>
          <p:cNvSpPr txBox="1"/>
          <p:nvPr userDrawn="1"/>
        </p:nvSpPr>
        <p:spPr bwMode="auto">
          <a:xfrm>
            <a:off x="12994105" y="-1459832"/>
            <a:ext cx="184731" cy="323165"/>
          </a:xfrm>
          <a:prstGeom prst="rect">
            <a:avLst/>
          </a:prstGeom>
          <a:solidFill>
            <a:schemeClr val="bg1"/>
          </a:solidFill>
        </p:spPr>
        <p:txBody>
          <a:bodyPr wrap="none" rtlCol="0">
            <a:spAutoFit/>
          </a:bodyPr>
          <a:lstStyle/>
          <a:p>
            <a:pPr algn="l">
              <a:defRPr/>
            </a:pPr>
            <a:endParaRPr lang="de-DE" sz="15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Nur Bild (breit)">
    <p:spTree>
      <p:nvGrpSpPr>
        <p:cNvPr id="1" name=""/>
        <p:cNvGrpSpPr/>
        <p:nvPr/>
      </p:nvGrpSpPr>
      <p:grpSpPr bwMode="auto">
        <a:xfrm>
          <a:off x="0" y="0"/>
          <a:ext cx="0" cy="0"/>
          <a:chOff x="0" y="0"/>
          <a:chExt cx="0" cy="0"/>
        </a:xfrm>
      </p:grpSpPr>
      <p:sp>
        <p:nvSpPr>
          <p:cNvPr id="3" name="Datumsplatzhalter 2"/>
          <p:cNvSpPr>
            <a:spLocks noGrp="1"/>
          </p:cNvSpPr>
          <p:nvPr>
            <p:ph type="dt" sz="half" idx="10"/>
          </p:nvPr>
        </p:nvSpPr>
        <p:spPr bwMode="auto"/>
        <p:txBody>
          <a:bodyPr/>
          <a:lstStyle/>
          <a:p>
            <a:pPr>
              <a:defRPr/>
            </a:pPr>
            <a:endParaRPr/>
          </a:p>
        </p:txBody>
      </p:sp>
      <p:sp>
        <p:nvSpPr>
          <p:cNvPr id="4" name="Fußzeilenplatzhalter 3"/>
          <p:cNvSpPr>
            <a:spLocks noGrp="1"/>
          </p:cNvSpPr>
          <p:nvPr>
            <p:ph type="ftr" sz="quarter" idx="11"/>
          </p:nvPr>
        </p:nvSpPr>
        <p:spPr bwMode="auto"/>
        <p:txBody>
          <a:bodyPr/>
          <a:lstStyle/>
          <a:p>
            <a:pPr>
              <a:defRPr/>
            </a:pPr>
            <a:r>
              <a:rPr lang="de-DE"/>
              <a:t>©Universität Bielefeld, Prof. Dr. Andrea Peter-Koop und Prof. Dr. Elke Wild</a:t>
            </a:r>
            <a:endParaRPr/>
          </a:p>
        </p:txBody>
      </p:sp>
      <p:sp>
        <p:nvSpPr>
          <p:cNvPr id="5" name="Foliennummernplatzhalter 4"/>
          <p:cNvSpPr>
            <a:spLocks noGrp="1"/>
          </p:cNvSpPr>
          <p:nvPr>
            <p:ph type="sldNum" sz="quarter" idx="12"/>
          </p:nvPr>
        </p:nvSpPr>
        <p:spPr bwMode="auto"/>
        <p:txBody>
          <a:bodyPr/>
          <a:lstStyle/>
          <a:p>
            <a:pPr>
              <a:defRPr/>
            </a:pPr>
            <a:fld id="{968FC3C1-8B2E-4CF4-97FE-57A4E19AC873}" type="slidenum">
              <a:rPr lang="de-DE"/>
              <a:t>‹Nr.›</a:t>
            </a:fld>
            <a:endParaRPr lang="de-DE"/>
          </a:p>
        </p:txBody>
      </p:sp>
      <p:sp>
        <p:nvSpPr>
          <p:cNvPr id="9" name="Bildplatzhalter 9"/>
          <p:cNvSpPr>
            <a:spLocks noGrp="1"/>
          </p:cNvSpPr>
          <p:nvPr>
            <p:ph type="pic" sz="quarter" idx="15"/>
          </p:nvPr>
        </p:nvSpPr>
        <p:spPr bwMode="auto">
          <a:xfrm>
            <a:off x="300038" y="1268412"/>
            <a:ext cx="11591923" cy="4968875"/>
          </a:xfrm>
          <a:prstGeom prst="rect">
            <a:avLst/>
          </a:prstGeom>
          <a:solidFill>
            <a:schemeClr val="accent4"/>
          </a:solidFill>
        </p:spPr>
        <p:txBody>
          <a:bodyPr anchor="ctr"/>
          <a:lstStyle>
            <a:lvl1pPr marL="0" indent="0" algn="ctr">
              <a:buNone/>
              <a:defRPr/>
            </a:lvl1pPr>
          </a:lstStyle>
          <a:p>
            <a:pPr>
              <a:defRPr/>
            </a:pPr>
            <a:r>
              <a:rPr lang="de-DE"/>
              <a:t>Bild durch Klicken auf Symbol hinzufügen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ollbild">
    <p:spTree>
      <p:nvGrpSpPr>
        <p:cNvPr id="1" name=""/>
        <p:cNvGrpSpPr/>
        <p:nvPr/>
      </p:nvGrpSpPr>
      <p:grpSpPr bwMode="auto">
        <a:xfrm>
          <a:off x="0" y="0"/>
          <a:ext cx="0" cy="0"/>
          <a:chOff x="0" y="0"/>
          <a:chExt cx="0" cy="0"/>
        </a:xfrm>
      </p:grpSpPr>
      <p:sp>
        <p:nvSpPr>
          <p:cNvPr id="9" name="Bildplatzhalter 9"/>
          <p:cNvSpPr>
            <a:spLocks noGrp="1"/>
          </p:cNvSpPr>
          <p:nvPr>
            <p:ph type="pic" sz="quarter" idx="15"/>
          </p:nvPr>
        </p:nvSpPr>
        <p:spPr bwMode="auto">
          <a:xfrm>
            <a:off x="0" y="0"/>
            <a:ext cx="12192000" cy="6858000"/>
          </a:xfrm>
          <a:prstGeom prst="rect">
            <a:avLst/>
          </a:prstGeom>
          <a:solidFill>
            <a:schemeClr val="accent4"/>
          </a:solidFill>
        </p:spPr>
        <p:txBody>
          <a:bodyPr anchor="ctr"/>
          <a:lstStyle>
            <a:lvl1pPr marL="0" indent="0" algn="ctr">
              <a:buNone/>
              <a:defRPr/>
            </a:lvl1pPr>
          </a:lstStyle>
          <a:p>
            <a:pPr>
              <a:defRPr/>
            </a:pPr>
            <a:r>
              <a:rPr lang="de-DE"/>
              <a:t>Bild durch Klicken auf Symbol hinzufügen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p:txBody>
          <a:bodyPr/>
          <a:lstStyle>
            <a:lvl1pPr>
              <a:defRPr/>
            </a:lvl1pPr>
          </a:lstStyle>
          <a:p>
            <a:pPr>
              <a:defRPr/>
            </a:pPr>
            <a:r>
              <a:rPr lang="de-DE"/>
              <a:t>Titel</a:t>
            </a:r>
            <a:endParaRPr/>
          </a:p>
        </p:txBody>
      </p:sp>
      <p:sp>
        <p:nvSpPr>
          <p:cNvPr id="3" name="Datumsplatzhalter 2"/>
          <p:cNvSpPr>
            <a:spLocks noGrp="1"/>
          </p:cNvSpPr>
          <p:nvPr>
            <p:ph type="dt" sz="half" idx="10"/>
          </p:nvPr>
        </p:nvSpPr>
        <p:spPr bwMode="auto"/>
        <p:txBody>
          <a:bodyPr/>
          <a:lstStyle/>
          <a:p>
            <a:pPr>
              <a:defRPr/>
            </a:pPr>
            <a:endParaRPr/>
          </a:p>
        </p:txBody>
      </p:sp>
      <p:sp>
        <p:nvSpPr>
          <p:cNvPr id="4" name="Fußzeilenplatzhalter 3"/>
          <p:cNvSpPr>
            <a:spLocks noGrp="1"/>
          </p:cNvSpPr>
          <p:nvPr>
            <p:ph type="ftr" sz="quarter" idx="11"/>
          </p:nvPr>
        </p:nvSpPr>
        <p:spPr bwMode="auto"/>
        <p:txBody>
          <a:bodyPr/>
          <a:lstStyle/>
          <a:p>
            <a:pPr>
              <a:defRPr/>
            </a:pPr>
            <a:r>
              <a:rPr lang="de-DE"/>
              <a:t>©Universität Bielefeld, Prof. Dr. Andrea Peter-Koop und Prof. Dr. Elke Wild</a:t>
            </a:r>
            <a:endParaRPr/>
          </a:p>
        </p:txBody>
      </p:sp>
      <p:sp>
        <p:nvSpPr>
          <p:cNvPr id="5" name="Foliennummernplatzhalter 4"/>
          <p:cNvSpPr>
            <a:spLocks noGrp="1"/>
          </p:cNvSpPr>
          <p:nvPr>
            <p:ph type="sldNum" sz="quarter" idx="12"/>
          </p:nvPr>
        </p:nvSpPr>
        <p:spPr bwMode="auto"/>
        <p:txBody>
          <a:bodyPr/>
          <a:lstStyle/>
          <a:p>
            <a:pPr>
              <a:defRPr/>
            </a:pPr>
            <a:fld id="{968FC3C1-8B2E-4CF4-97FE-57A4E19AC873}" type="slidenum">
              <a:rPr lang="de-DE"/>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endParaRPr/>
          </a:p>
        </p:txBody>
      </p:sp>
      <p:sp>
        <p:nvSpPr>
          <p:cNvPr id="3" name="Fußzeilenplatzhalter 2"/>
          <p:cNvSpPr>
            <a:spLocks noGrp="1"/>
          </p:cNvSpPr>
          <p:nvPr>
            <p:ph type="ftr" sz="quarter" idx="11"/>
          </p:nvPr>
        </p:nvSpPr>
        <p:spPr bwMode="auto"/>
        <p:txBody>
          <a:bodyPr/>
          <a:lstStyle/>
          <a:p>
            <a:pPr>
              <a:defRPr/>
            </a:pPr>
            <a:r>
              <a:rPr lang="de-DE"/>
              <a:t>©Universität Bielefeld, Prof. Dr. Andrea Peter-Koop und Prof. Dr. Elke Wild</a:t>
            </a:r>
            <a:endParaRPr/>
          </a:p>
        </p:txBody>
      </p:sp>
      <p:sp>
        <p:nvSpPr>
          <p:cNvPr id="4" name="Foliennummernplatzhalter 3"/>
          <p:cNvSpPr>
            <a:spLocks noGrp="1"/>
          </p:cNvSpPr>
          <p:nvPr>
            <p:ph type="sldNum" sz="quarter" idx="12"/>
          </p:nvPr>
        </p:nvSpPr>
        <p:spPr bwMode="auto"/>
        <p:txBody>
          <a:bodyPr/>
          <a:lstStyle/>
          <a:p>
            <a:pPr>
              <a:defRPr/>
            </a:pPr>
            <a:fld id="{968FC3C1-8B2E-4CF4-97FE-57A4E19AC873}" type="slidenum">
              <a:rPr lang="de-DE"/>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End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300037" y="1306513"/>
            <a:ext cx="11593185" cy="1690439"/>
          </a:xfrm>
        </p:spPr>
        <p:txBody>
          <a:bodyPr anchor="t"/>
          <a:lstStyle>
            <a:lvl1pPr algn="l">
              <a:defRPr sz="4000"/>
            </a:lvl1pPr>
          </a:lstStyle>
          <a:p>
            <a:pPr>
              <a:defRPr/>
            </a:pPr>
            <a:r>
              <a:rPr lang="de-DE"/>
              <a:t>Titelmasterformat durch Klicken bearbeiten</a:t>
            </a:r>
            <a:endParaRPr/>
          </a:p>
        </p:txBody>
      </p:sp>
      <p:sp>
        <p:nvSpPr>
          <p:cNvPr id="3" name="Untertitel 2"/>
          <p:cNvSpPr>
            <a:spLocks noGrp="1"/>
          </p:cNvSpPr>
          <p:nvPr>
            <p:ph type="subTitle" idx="1"/>
          </p:nvPr>
        </p:nvSpPr>
        <p:spPr bwMode="auto">
          <a:xfrm>
            <a:off x="300037" y="3248980"/>
            <a:ext cx="11591926" cy="3355992"/>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folie">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00E4F15-9E77-4AF5-9C2A-FBE8394D79C0}"/>
              </a:ext>
            </a:extLst>
          </p:cNvPr>
          <p:cNvSpPr/>
          <p:nvPr userDrawn="1"/>
        </p:nvSpPr>
        <p:spPr>
          <a:xfrm>
            <a:off x="0" y="5948131"/>
            <a:ext cx="12192000" cy="909869"/>
          </a:xfrm>
          <a:prstGeom prst="rect">
            <a:avLst/>
          </a:prstGeom>
          <a:solidFill>
            <a:srgbClr val="602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descr="Logo der Zeitschrift &quot;DiMawe - Die Materialwerkstatt. Zeitschrift für Konzepte und Arbeitsmaterialien für Lehrer*innenbildung und Unterricht&quot;">
            <a:extLst>
              <a:ext uri="{FF2B5EF4-FFF2-40B4-BE49-F238E27FC236}">
                <a16:creationId xmlns:a16="http://schemas.microsoft.com/office/drawing/2014/main" id="{12E758EB-549F-4C74-947A-EF735932D236}"/>
              </a:ext>
            </a:extLst>
          </p:cNvPr>
          <p:cNvPicPr/>
          <p:nvPr userDrawn="1"/>
        </p:nvPicPr>
        <p:blipFill rotWithShape="1">
          <a:blip r:embed="rId2">
            <a:extLst>
              <a:ext uri="{28A0092B-C50C-407E-A947-70E740481C1C}">
                <a14:useLocalDpi xmlns:a14="http://schemas.microsoft.com/office/drawing/2010/main" val="0"/>
              </a:ext>
            </a:extLst>
          </a:blip>
          <a:srcRect l="13039" r="12919"/>
          <a:stretch/>
        </p:blipFill>
        <p:spPr bwMode="auto">
          <a:xfrm>
            <a:off x="319985" y="6020327"/>
            <a:ext cx="5776015" cy="765476"/>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pic>
        <p:nvPicPr>
          <p:cNvPr id="11" name="Bild 3" descr="Logo für CC BY SA (Creative Commons by Share Alike)">
            <a:extLst>
              <a:ext uri="{FF2B5EF4-FFF2-40B4-BE49-F238E27FC236}">
                <a16:creationId xmlns:a16="http://schemas.microsoft.com/office/drawing/2014/main" id="{DA2D7AAA-7549-4975-8458-16760EE1C44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27948" y="6064318"/>
            <a:ext cx="1924752" cy="67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960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Kapitel">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300038" y="1306513"/>
            <a:ext cx="5976000" cy="3642276"/>
          </a:xfrm>
        </p:spPr>
        <p:txBody>
          <a:bodyPr anchor="t"/>
          <a:lstStyle>
            <a:lvl1pPr algn="l">
              <a:defRPr sz="4000"/>
            </a:lvl1pPr>
          </a:lstStyle>
          <a:p>
            <a:pPr>
              <a:defRPr/>
            </a:pPr>
            <a:r>
              <a:rPr lang="de-DE"/>
              <a:t>Titelmasterformat durch Klicken bearbeiten</a:t>
            </a:r>
            <a:endParaRPr/>
          </a:p>
        </p:txBody>
      </p:sp>
      <p:sp>
        <p:nvSpPr>
          <p:cNvPr id="3" name="Untertitel 2"/>
          <p:cNvSpPr>
            <a:spLocks noGrp="1"/>
          </p:cNvSpPr>
          <p:nvPr>
            <p:ph type="subTitle" idx="1"/>
          </p:nvPr>
        </p:nvSpPr>
        <p:spPr bwMode="auto">
          <a:xfrm>
            <a:off x="300037" y="5208436"/>
            <a:ext cx="5975351" cy="1396536"/>
          </a:xfrm>
        </p:spPr>
        <p:txBody>
          <a:bodyPr anchor="b"/>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sp>
        <p:nvSpPr>
          <p:cNvPr id="8" name="Bildplatzhalter 9"/>
          <p:cNvSpPr>
            <a:spLocks noGrp="1"/>
          </p:cNvSpPr>
          <p:nvPr>
            <p:ph type="pic" sz="quarter" idx="14"/>
          </p:nvPr>
        </p:nvSpPr>
        <p:spPr bwMode="auto">
          <a:xfrm>
            <a:off x="6575425" y="1268412"/>
            <a:ext cx="5316538" cy="5292936"/>
          </a:xfrm>
          <a:prstGeom prst="rect">
            <a:avLst/>
          </a:prstGeom>
          <a:solidFill>
            <a:schemeClr val="accent4"/>
          </a:solidFill>
        </p:spPr>
        <p:txBody>
          <a:bodyPr anchor="ctr"/>
          <a:lstStyle>
            <a:lvl1pPr marL="0" indent="0" algn="ctr">
              <a:buNone/>
              <a:defRPr/>
            </a:lvl1pPr>
          </a:lstStyle>
          <a:p>
            <a:pPr>
              <a:defRPr/>
            </a:pPr>
            <a:r>
              <a:rPr lang="de-DE"/>
              <a:t>Bild durch Klicken auf Symbol hinzufügen</a:t>
            </a:r>
            <a:endParaRPr/>
          </a:p>
        </p:txBody>
      </p:sp>
      <p:sp>
        <p:nvSpPr>
          <p:cNvPr id="4" name="Textfeld 3"/>
          <p:cNvSpPr txBox="1"/>
          <p:nvPr userDrawn="1"/>
        </p:nvSpPr>
        <p:spPr bwMode="auto">
          <a:xfrm>
            <a:off x="1106905" y="786063"/>
            <a:ext cx="184731" cy="323165"/>
          </a:xfrm>
          <a:prstGeom prst="rect">
            <a:avLst/>
          </a:prstGeom>
          <a:noFill/>
        </p:spPr>
        <p:txBody>
          <a:bodyPr wrap="none" rtlCol="0">
            <a:spAutoFit/>
          </a:bodyPr>
          <a:lstStyle/>
          <a:p>
            <a:pPr algn="l">
              <a:defRPr/>
            </a:pPr>
            <a:endParaRPr lang="de-DE" sz="15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p:txBody>
          <a:bodyPr/>
          <a:lstStyle>
            <a:lvl1pPr>
              <a:defRPr/>
            </a:lvl1pPr>
          </a:lstStyle>
          <a:p>
            <a:pPr>
              <a:defRPr/>
            </a:pPr>
            <a:r>
              <a:rPr lang="de-DE"/>
              <a:t>Titel</a:t>
            </a:r>
            <a:endParaRPr/>
          </a:p>
        </p:txBody>
      </p:sp>
      <p:sp>
        <p:nvSpPr>
          <p:cNvPr id="3" name="Inhaltsplatzhalter 2"/>
          <p:cNvSpPr>
            <a:spLocks noGrp="1"/>
          </p:cNvSpPr>
          <p:nvPr>
            <p:ph idx="1"/>
          </p:nvPr>
        </p:nvSpPr>
        <p:spPr bwMode="auto"/>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endParaRPr/>
          </a:p>
        </p:txBody>
      </p:sp>
      <p:sp>
        <p:nvSpPr>
          <p:cNvPr id="5" name="Fußzeilenplatzhalter 4"/>
          <p:cNvSpPr>
            <a:spLocks noGrp="1"/>
          </p:cNvSpPr>
          <p:nvPr>
            <p:ph type="ftr" sz="quarter" idx="11"/>
          </p:nvPr>
        </p:nvSpPr>
        <p:spPr bwMode="auto"/>
        <p:txBody>
          <a:bodyPr/>
          <a:lstStyle/>
          <a:p>
            <a:pPr>
              <a:defRPr/>
            </a:pPr>
            <a:r>
              <a:rPr lang="de-DE"/>
              <a:t>©Universität Bielefeld, Prof. Dr. Andrea Peter-Koop und Prof. Dr. Elke Wild</a:t>
            </a:r>
            <a:endParaRPr/>
          </a:p>
        </p:txBody>
      </p:sp>
      <p:sp>
        <p:nvSpPr>
          <p:cNvPr id="6" name="Foliennummernplatzhalter 5"/>
          <p:cNvSpPr>
            <a:spLocks noGrp="1"/>
          </p:cNvSpPr>
          <p:nvPr>
            <p:ph type="sldNum" sz="quarter" idx="12"/>
          </p:nvPr>
        </p:nvSpPr>
        <p:spPr bwMode="auto"/>
        <p:txBody>
          <a:bodyPr/>
          <a:lstStyle/>
          <a:p>
            <a:pPr>
              <a:defRPr/>
            </a:pPr>
            <a:fld id="{968FC3C1-8B2E-4CF4-97FE-57A4E19AC873}" type="slidenum">
              <a:rPr lang="de-DE"/>
              <a:t>‹Nr.›</a:t>
            </a:fld>
            <a:endParaRPr lang="de-DE"/>
          </a:p>
        </p:txBody>
      </p:sp>
      <p:sp>
        <p:nvSpPr>
          <p:cNvPr id="7" name="Textfeld 6"/>
          <p:cNvSpPr txBox="1"/>
          <p:nvPr userDrawn="1"/>
        </p:nvSpPr>
        <p:spPr bwMode="auto">
          <a:xfrm>
            <a:off x="1203158" y="866274"/>
            <a:ext cx="184731" cy="323165"/>
          </a:xfrm>
          <a:prstGeom prst="rect">
            <a:avLst/>
          </a:prstGeom>
          <a:noFill/>
        </p:spPr>
        <p:txBody>
          <a:bodyPr wrap="none" rtlCol="0">
            <a:spAutoFit/>
          </a:bodyPr>
          <a:lstStyle/>
          <a:p>
            <a:pPr algn="l">
              <a:defRPr/>
            </a:pPr>
            <a:endParaRPr lang="de-DE" sz="15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el und Tex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p:txBody>
          <a:bodyPr/>
          <a:lstStyle>
            <a:lvl1pPr>
              <a:defRPr/>
            </a:lvl1pPr>
          </a:lstStyle>
          <a:p>
            <a:pPr>
              <a:defRPr/>
            </a:pPr>
            <a:r>
              <a:rPr lang="de-DE"/>
              <a:t>Titel</a:t>
            </a:r>
            <a:endParaRPr/>
          </a:p>
        </p:txBody>
      </p:sp>
      <p:sp>
        <p:nvSpPr>
          <p:cNvPr id="3" name="Datumsplatzhalter 2"/>
          <p:cNvSpPr>
            <a:spLocks noGrp="1"/>
          </p:cNvSpPr>
          <p:nvPr>
            <p:ph type="dt" sz="half" idx="10"/>
          </p:nvPr>
        </p:nvSpPr>
        <p:spPr bwMode="auto"/>
        <p:txBody>
          <a:bodyPr/>
          <a:lstStyle/>
          <a:p>
            <a:pPr>
              <a:defRPr/>
            </a:pPr>
            <a:endParaRPr/>
          </a:p>
        </p:txBody>
      </p:sp>
      <p:sp>
        <p:nvSpPr>
          <p:cNvPr id="4" name="Fußzeilenplatzhalter 3"/>
          <p:cNvSpPr>
            <a:spLocks noGrp="1"/>
          </p:cNvSpPr>
          <p:nvPr>
            <p:ph type="ftr" sz="quarter" idx="11"/>
          </p:nvPr>
        </p:nvSpPr>
        <p:spPr bwMode="auto"/>
        <p:txBody>
          <a:bodyPr/>
          <a:lstStyle/>
          <a:p>
            <a:pPr>
              <a:defRPr/>
            </a:pPr>
            <a:r>
              <a:rPr lang="de-DE"/>
              <a:t>©Universität Bielefeld, Prof. Dr. Andrea Peter-Koop und Prof. Dr. Elke Wild</a:t>
            </a:r>
            <a:endParaRPr/>
          </a:p>
        </p:txBody>
      </p:sp>
      <p:sp>
        <p:nvSpPr>
          <p:cNvPr id="5" name="Foliennummernplatzhalter 4"/>
          <p:cNvSpPr>
            <a:spLocks noGrp="1"/>
          </p:cNvSpPr>
          <p:nvPr>
            <p:ph type="sldNum" sz="quarter" idx="12"/>
          </p:nvPr>
        </p:nvSpPr>
        <p:spPr bwMode="auto"/>
        <p:txBody>
          <a:bodyPr/>
          <a:lstStyle/>
          <a:p>
            <a:pPr>
              <a:defRPr/>
            </a:pPr>
            <a:fld id="{968FC3C1-8B2E-4CF4-97FE-57A4E19AC873}" type="slidenum">
              <a:rPr lang="de-DE"/>
              <a:t>‹Nr.›</a:t>
            </a:fld>
            <a:endParaRPr lang="de-DE"/>
          </a:p>
        </p:txBody>
      </p:sp>
      <p:sp>
        <p:nvSpPr>
          <p:cNvPr id="7" name="Textplatzhalter 6"/>
          <p:cNvSpPr>
            <a:spLocks noGrp="1"/>
          </p:cNvSpPr>
          <p:nvPr>
            <p:ph type="body" sz="quarter" idx="13"/>
          </p:nvPr>
        </p:nvSpPr>
        <p:spPr bwMode="auto">
          <a:xfrm>
            <a:off x="300037" y="2241550"/>
            <a:ext cx="11591924" cy="39957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el, Text und Bild (schmal)">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300038" y="1324895"/>
            <a:ext cx="5975982" cy="688899"/>
          </a:xfrm>
        </p:spPr>
        <p:txBody>
          <a:bodyPr/>
          <a:lstStyle>
            <a:lvl1pPr>
              <a:defRPr/>
            </a:lvl1pPr>
          </a:lstStyle>
          <a:p>
            <a:pPr>
              <a:defRPr/>
            </a:pPr>
            <a:r>
              <a:rPr lang="de-DE"/>
              <a:t>Titel</a:t>
            </a:r>
            <a:endParaRPr/>
          </a:p>
        </p:txBody>
      </p:sp>
      <p:sp>
        <p:nvSpPr>
          <p:cNvPr id="3" name="Datumsplatzhalter 2"/>
          <p:cNvSpPr>
            <a:spLocks noGrp="1"/>
          </p:cNvSpPr>
          <p:nvPr>
            <p:ph type="dt" sz="half" idx="10"/>
          </p:nvPr>
        </p:nvSpPr>
        <p:spPr bwMode="auto"/>
        <p:txBody>
          <a:bodyPr/>
          <a:lstStyle/>
          <a:p>
            <a:pPr>
              <a:defRPr/>
            </a:pPr>
            <a:endParaRPr/>
          </a:p>
        </p:txBody>
      </p:sp>
      <p:sp>
        <p:nvSpPr>
          <p:cNvPr id="4" name="Fußzeilenplatzhalter 3"/>
          <p:cNvSpPr>
            <a:spLocks noGrp="1"/>
          </p:cNvSpPr>
          <p:nvPr>
            <p:ph type="ftr" sz="quarter" idx="11"/>
          </p:nvPr>
        </p:nvSpPr>
        <p:spPr bwMode="auto"/>
        <p:txBody>
          <a:bodyPr/>
          <a:lstStyle/>
          <a:p>
            <a:pPr>
              <a:defRPr/>
            </a:pPr>
            <a:r>
              <a:rPr lang="de-DE"/>
              <a:t>©Universität Bielefeld, Prof. Dr. Andrea Peter-Koop und Prof. Dr. Elke Wild</a:t>
            </a:r>
            <a:endParaRPr/>
          </a:p>
        </p:txBody>
      </p:sp>
      <p:sp>
        <p:nvSpPr>
          <p:cNvPr id="5" name="Foliennummernplatzhalter 4"/>
          <p:cNvSpPr>
            <a:spLocks noGrp="1"/>
          </p:cNvSpPr>
          <p:nvPr>
            <p:ph type="sldNum" sz="quarter" idx="12"/>
          </p:nvPr>
        </p:nvSpPr>
        <p:spPr bwMode="auto"/>
        <p:txBody>
          <a:bodyPr/>
          <a:lstStyle/>
          <a:p>
            <a:pPr>
              <a:defRPr/>
            </a:pPr>
            <a:fld id="{968FC3C1-8B2E-4CF4-97FE-57A4E19AC873}" type="slidenum">
              <a:rPr lang="de-DE"/>
              <a:t>‹Nr.›</a:t>
            </a:fld>
            <a:endParaRPr lang="de-DE"/>
          </a:p>
        </p:txBody>
      </p:sp>
      <p:sp>
        <p:nvSpPr>
          <p:cNvPr id="7" name="Textplatzhalter 6"/>
          <p:cNvSpPr>
            <a:spLocks noGrp="1"/>
          </p:cNvSpPr>
          <p:nvPr>
            <p:ph type="body" sz="quarter" idx="13"/>
          </p:nvPr>
        </p:nvSpPr>
        <p:spPr bwMode="auto">
          <a:xfrm>
            <a:off x="300038" y="2241550"/>
            <a:ext cx="5975982" cy="39957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0" name="Bildplatzhalter 9"/>
          <p:cNvSpPr>
            <a:spLocks noGrp="1"/>
          </p:cNvSpPr>
          <p:nvPr>
            <p:ph type="pic" sz="quarter" idx="14"/>
          </p:nvPr>
        </p:nvSpPr>
        <p:spPr bwMode="auto">
          <a:xfrm>
            <a:off x="6575425" y="1268412"/>
            <a:ext cx="5316538" cy="4968875"/>
          </a:xfrm>
          <a:prstGeom prst="rect">
            <a:avLst/>
          </a:prstGeom>
          <a:solidFill>
            <a:schemeClr val="accent4"/>
          </a:solidFill>
        </p:spPr>
        <p:txBody>
          <a:bodyPr anchor="ctr"/>
          <a:lstStyle>
            <a:lvl1pPr marL="0" indent="0" algn="ctr">
              <a:buNone/>
              <a:defRPr/>
            </a:lvl1pPr>
          </a:lstStyle>
          <a:p>
            <a:pPr>
              <a:defRPr/>
            </a:pPr>
            <a:r>
              <a:rPr lang="de-DE"/>
              <a:t>Bild durch Klicken auf Symbol hinzufügen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 Text und Bild (brei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300038" y="1324895"/>
            <a:ext cx="3659721" cy="688899"/>
          </a:xfrm>
        </p:spPr>
        <p:txBody>
          <a:bodyPr/>
          <a:lstStyle>
            <a:lvl1pPr>
              <a:defRPr/>
            </a:lvl1pPr>
          </a:lstStyle>
          <a:p>
            <a:pPr>
              <a:defRPr/>
            </a:pPr>
            <a:r>
              <a:rPr lang="de-DE"/>
              <a:t>Titel</a:t>
            </a:r>
            <a:endParaRPr/>
          </a:p>
        </p:txBody>
      </p:sp>
      <p:sp>
        <p:nvSpPr>
          <p:cNvPr id="3" name="Datumsplatzhalter 2"/>
          <p:cNvSpPr>
            <a:spLocks noGrp="1"/>
          </p:cNvSpPr>
          <p:nvPr>
            <p:ph type="dt" sz="half" idx="10"/>
          </p:nvPr>
        </p:nvSpPr>
        <p:spPr bwMode="auto"/>
        <p:txBody>
          <a:bodyPr/>
          <a:lstStyle/>
          <a:p>
            <a:pPr>
              <a:defRPr/>
            </a:pPr>
            <a:endParaRPr/>
          </a:p>
        </p:txBody>
      </p:sp>
      <p:sp>
        <p:nvSpPr>
          <p:cNvPr id="4" name="Fußzeilenplatzhalter 3"/>
          <p:cNvSpPr>
            <a:spLocks noGrp="1"/>
          </p:cNvSpPr>
          <p:nvPr>
            <p:ph type="ftr" sz="quarter" idx="11"/>
          </p:nvPr>
        </p:nvSpPr>
        <p:spPr bwMode="auto"/>
        <p:txBody>
          <a:bodyPr/>
          <a:lstStyle/>
          <a:p>
            <a:pPr>
              <a:defRPr/>
            </a:pPr>
            <a:r>
              <a:rPr lang="de-DE"/>
              <a:t>©Universität Bielefeld, Prof. Dr. Andrea Peter-Koop und Prof. Dr. Elke Wild</a:t>
            </a:r>
            <a:endParaRPr/>
          </a:p>
        </p:txBody>
      </p:sp>
      <p:sp>
        <p:nvSpPr>
          <p:cNvPr id="5" name="Foliennummernplatzhalter 4"/>
          <p:cNvSpPr>
            <a:spLocks noGrp="1"/>
          </p:cNvSpPr>
          <p:nvPr>
            <p:ph type="sldNum" sz="quarter" idx="12"/>
          </p:nvPr>
        </p:nvSpPr>
        <p:spPr bwMode="auto"/>
        <p:txBody>
          <a:bodyPr/>
          <a:lstStyle/>
          <a:p>
            <a:pPr>
              <a:defRPr/>
            </a:pPr>
            <a:fld id="{968FC3C1-8B2E-4CF4-97FE-57A4E19AC873}" type="slidenum">
              <a:rPr lang="de-DE"/>
              <a:t>‹Nr.›</a:t>
            </a:fld>
            <a:endParaRPr lang="de-DE"/>
          </a:p>
        </p:txBody>
      </p:sp>
      <p:sp>
        <p:nvSpPr>
          <p:cNvPr id="7" name="Textplatzhalter 6"/>
          <p:cNvSpPr>
            <a:spLocks noGrp="1"/>
          </p:cNvSpPr>
          <p:nvPr>
            <p:ph type="body" sz="quarter" idx="13"/>
          </p:nvPr>
        </p:nvSpPr>
        <p:spPr bwMode="auto">
          <a:xfrm>
            <a:off x="300038" y="2241550"/>
            <a:ext cx="3659721" cy="39957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0" name="Bildplatzhalter 9"/>
          <p:cNvSpPr>
            <a:spLocks noGrp="1"/>
          </p:cNvSpPr>
          <p:nvPr>
            <p:ph type="pic" sz="quarter" idx="14"/>
          </p:nvPr>
        </p:nvSpPr>
        <p:spPr bwMode="auto">
          <a:xfrm>
            <a:off x="4259796" y="1268412"/>
            <a:ext cx="7632167" cy="4968875"/>
          </a:xfrm>
          <a:prstGeom prst="rect">
            <a:avLst/>
          </a:prstGeom>
          <a:solidFill>
            <a:schemeClr val="accent4"/>
          </a:solidFill>
        </p:spPr>
        <p:txBody>
          <a:bodyPr anchor="ctr"/>
          <a:lstStyle>
            <a:lvl1pPr marL="0" indent="0" algn="ctr">
              <a:buNone/>
              <a:defRPr/>
            </a:lvl1pPr>
          </a:lstStyle>
          <a:p>
            <a:pPr>
              <a:defRPr/>
            </a:pPr>
            <a:r>
              <a:rPr lang="de-DE"/>
              <a:t>Bild durch Klicken auf Symbol hinzufügen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itel, Text und 2 Bilder">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300039" y="1324895"/>
            <a:ext cx="3156346" cy="688899"/>
          </a:xfrm>
        </p:spPr>
        <p:txBody>
          <a:bodyPr/>
          <a:lstStyle>
            <a:lvl1pPr>
              <a:defRPr/>
            </a:lvl1pPr>
          </a:lstStyle>
          <a:p>
            <a:pPr>
              <a:defRPr/>
            </a:pPr>
            <a:r>
              <a:rPr lang="de-DE"/>
              <a:t>Titel</a:t>
            </a:r>
            <a:endParaRPr/>
          </a:p>
        </p:txBody>
      </p:sp>
      <p:sp>
        <p:nvSpPr>
          <p:cNvPr id="3" name="Datumsplatzhalter 2"/>
          <p:cNvSpPr>
            <a:spLocks noGrp="1"/>
          </p:cNvSpPr>
          <p:nvPr>
            <p:ph type="dt" sz="half" idx="10"/>
          </p:nvPr>
        </p:nvSpPr>
        <p:spPr bwMode="auto"/>
        <p:txBody>
          <a:bodyPr/>
          <a:lstStyle/>
          <a:p>
            <a:pPr>
              <a:defRPr/>
            </a:pPr>
            <a:endParaRPr/>
          </a:p>
        </p:txBody>
      </p:sp>
      <p:sp>
        <p:nvSpPr>
          <p:cNvPr id="4" name="Fußzeilenplatzhalter 3"/>
          <p:cNvSpPr>
            <a:spLocks noGrp="1"/>
          </p:cNvSpPr>
          <p:nvPr>
            <p:ph type="ftr" sz="quarter" idx="11"/>
          </p:nvPr>
        </p:nvSpPr>
        <p:spPr bwMode="auto"/>
        <p:txBody>
          <a:bodyPr/>
          <a:lstStyle/>
          <a:p>
            <a:pPr>
              <a:defRPr/>
            </a:pPr>
            <a:r>
              <a:rPr lang="de-DE"/>
              <a:t>©Universität Bielefeld, Prof. Dr. Andrea Peter-Koop und Prof. Dr. Elke Wild</a:t>
            </a:r>
            <a:endParaRPr/>
          </a:p>
        </p:txBody>
      </p:sp>
      <p:sp>
        <p:nvSpPr>
          <p:cNvPr id="5" name="Foliennummernplatzhalter 4"/>
          <p:cNvSpPr>
            <a:spLocks noGrp="1"/>
          </p:cNvSpPr>
          <p:nvPr>
            <p:ph type="sldNum" sz="quarter" idx="12"/>
          </p:nvPr>
        </p:nvSpPr>
        <p:spPr bwMode="auto"/>
        <p:txBody>
          <a:bodyPr/>
          <a:lstStyle/>
          <a:p>
            <a:pPr>
              <a:defRPr/>
            </a:pPr>
            <a:fld id="{968FC3C1-8B2E-4CF4-97FE-57A4E19AC873}" type="slidenum">
              <a:rPr lang="de-DE"/>
              <a:t>‹Nr.›</a:t>
            </a:fld>
            <a:endParaRPr lang="de-DE"/>
          </a:p>
        </p:txBody>
      </p:sp>
      <p:sp>
        <p:nvSpPr>
          <p:cNvPr id="7" name="Textplatzhalter 6"/>
          <p:cNvSpPr>
            <a:spLocks noGrp="1"/>
          </p:cNvSpPr>
          <p:nvPr>
            <p:ph type="body" sz="quarter" idx="13"/>
          </p:nvPr>
        </p:nvSpPr>
        <p:spPr bwMode="auto">
          <a:xfrm>
            <a:off x="300039" y="2241550"/>
            <a:ext cx="3156346" cy="3995738"/>
          </a:xfrm>
        </p:spPr>
        <p:txBody>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0" name="Bildplatzhalter 9"/>
          <p:cNvSpPr>
            <a:spLocks noGrp="1"/>
          </p:cNvSpPr>
          <p:nvPr>
            <p:ph type="pic" sz="quarter" idx="14"/>
          </p:nvPr>
        </p:nvSpPr>
        <p:spPr bwMode="auto">
          <a:xfrm>
            <a:off x="7968208" y="1268412"/>
            <a:ext cx="3923755" cy="4968875"/>
          </a:xfrm>
          <a:prstGeom prst="rect">
            <a:avLst/>
          </a:prstGeom>
          <a:solidFill>
            <a:schemeClr val="accent4"/>
          </a:solidFill>
        </p:spPr>
        <p:txBody>
          <a:bodyPr anchor="ctr"/>
          <a:lstStyle>
            <a:lvl1pPr marL="0" indent="0" algn="ctr">
              <a:buNone/>
              <a:defRPr/>
            </a:lvl1pPr>
          </a:lstStyle>
          <a:p>
            <a:pPr>
              <a:defRPr/>
            </a:pPr>
            <a:r>
              <a:rPr lang="de-DE"/>
              <a:t>Bild durch Klicken auf Symbol hinzufügen</a:t>
            </a:r>
            <a:endParaRPr/>
          </a:p>
        </p:txBody>
      </p:sp>
      <p:sp>
        <p:nvSpPr>
          <p:cNvPr id="9" name="Bildplatzhalter 9"/>
          <p:cNvSpPr>
            <a:spLocks noGrp="1"/>
          </p:cNvSpPr>
          <p:nvPr>
            <p:ph type="pic" sz="quarter" idx="15"/>
          </p:nvPr>
        </p:nvSpPr>
        <p:spPr bwMode="auto">
          <a:xfrm>
            <a:off x="3756421" y="1268412"/>
            <a:ext cx="3923755" cy="4968875"/>
          </a:xfrm>
          <a:prstGeom prst="rect">
            <a:avLst/>
          </a:prstGeom>
          <a:solidFill>
            <a:schemeClr val="accent4"/>
          </a:solidFill>
        </p:spPr>
        <p:txBody>
          <a:bodyPr anchor="ctr"/>
          <a:lstStyle>
            <a:lvl1pPr marL="0" indent="0" algn="ctr">
              <a:buNone/>
              <a:defRPr/>
            </a:lvl1pPr>
          </a:lstStyle>
          <a:p>
            <a:pPr>
              <a:defRPr/>
            </a:pPr>
            <a:r>
              <a:rPr lang="de-DE"/>
              <a:t>Bild durch Klicken auf Symbol hinzufügen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4 Bilder und Text">
    <p:spTree>
      <p:nvGrpSpPr>
        <p:cNvPr id="1" name=""/>
        <p:cNvGrpSpPr/>
        <p:nvPr/>
      </p:nvGrpSpPr>
      <p:grpSpPr bwMode="auto">
        <a:xfrm>
          <a:off x="0" y="0"/>
          <a:ext cx="0" cy="0"/>
          <a:chOff x="0" y="0"/>
          <a:chExt cx="0" cy="0"/>
        </a:xfrm>
      </p:grpSpPr>
      <p:sp>
        <p:nvSpPr>
          <p:cNvPr id="3" name="Datumsplatzhalter 2"/>
          <p:cNvSpPr>
            <a:spLocks noGrp="1"/>
          </p:cNvSpPr>
          <p:nvPr>
            <p:ph type="dt" sz="half" idx="10"/>
          </p:nvPr>
        </p:nvSpPr>
        <p:spPr bwMode="auto"/>
        <p:txBody>
          <a:bodyPr/>
          <a:lstStyle/>
          <a:p>
            <a:pPr>
              <a:defRPr/>
            </a:pPr>
            <a:endParaRPr/>
          </a:p>
        </p:txBody>
      </p:sp>
      <p:sp>
        <p:nvSpPr>
          <p:cNvPr id="4" name="Fußzeilenplatzhalter 3"/>
          <p:cNvSpPr>
            <a:spLocks noGrp="1"/>
          </p:cNvSpPr>
          <p:nvPr>
            <p:ph type="ftr" sz="quarter" idx="11"/>
          </p:nvPr>
        </p:nvSpPr>
        <p:spPr bwMode="auto"/>
        <p:txBody>
          <a:bodyPr/>
          <a:lstStyle/>
          <a:p>
            <a:pPr>
              <a:defRPr/>
            </a:pPr>
            <a:r>
              <a:rPr lang="de-DE"/>
              <a:t>©Universität Bielefeld, Prof. Dr. Andrea Peter-Koop und Prof. Dr. Elke Wild</a:t>
            </a:r>
            <a:endParaRPr/>
          </a:p>
        </p:txBody>
      </p:sp>
      <p:sp>
        <p:nvSpPr>
          <p:cNvPr id="5" name="Foliennummernplatzhalter 4"/>
          <p:cNvSpPr>
            <a:spLocks noGrp="1"/>
          </p:cNvSpPr>
          <p:nvPr>
            <p:ph type="sldNum" sz="quarter" idx="12"/>
          </p:nvPr>
        </p:nvSpPr>
        <p:spPr bwMode="auto"/>
        <p:txBody>
          <a:bodyPr/>
          <a:lstStyle/>
          <a:p>
            <a:pPr>
              <a:defRPr/>
            </a:pPr>
            <a:fld id="{968FC3C1-8B2E-4CF4-97FE-57A4E19AC873}" type="slidenum">
              <a:rPr lang="de-DE"/>
              <a:t>‹Nr.›</a:t>
            </a:fld>
            <a:endParaRPr lang="de-DE"/>
          </a:p>
        </p:txBody>
      </p:sp>
      <p:sp>
        <p:nvSpPr>
          <p:cNvPr id="7" name="Textplatzhalter 6"/>
          <p:cNvSpPr>
            <a:spLocks noGrp="1"/>
          </p:cNvSpPr>
          <p:nvPr>
            <p:ph type="body" sz="quarter" idx="13"/>
          </p:nvPr>
        </p:nvSpPr>
        <p:spPr bwMode="auto">
          <a:xfrm>
            <a:off x="300039"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Bildplatzhalter 9"/>
          <p:cNvSpPr>
            <a:spLocks noGrp="1"/>
          </p:cNvSpPr>
          <p:nvPr>
            <p:ph type="pic" sz="quarter" idx="15"/>
          </p:nvPr>
        </p:nvSpPr>
        <p:spPr bwMode="auto">
          <a:xfrm>
            <a:off x="300039" y="1268413"/>
            <a:ext cx="2303573" cy="2232596"/>
          </a:xfrm>
          <a:prstGeom prst="rect">
            <a:avLst/>
          </a:prstGeom>
          <a:solidFill>
            <a:schemeClr val="accent4"/>
          </a:solidFill>
        </p:spPr>
        <p:txBody>
          <a:bodyPr anchor="ctr"/>
          <a:lstStyle>
            <a:lvl1pPr marL="0" indent="0" algn="ctr">
              <a:buNone/>
              <a:defRPr/>
            </a:lvl1pPr>
          </a:lstStyle>
          <a:p>
            <a:pPr>
              <a:defRPr/>
            </a:pPr>
            <a:r>
              <a:rPr lang="de-DE"/>
              <a:t>Bild durch Klicken auf Symbol hinzufügen</a:t>
            </a:r>
            <a:endParaRPr/>
          </a:p>
        </p:txBody>
      </p:sp>
      <p:sp>
        <p:nvSpPr>
          <p:cNvPr id="12" name="Textplatzhalter 6"/>
          <p:cNvSpPr>
            <a:spLocks noGrp="1"/>
          </p:cNvSpPr>
          <p:nvPr>
            <p:ph type="body" sz="quarter" idx="16"/>
          </p:nvPr>
        </p:nvSpPr>
        <p:spPr bwMode="auto">
          <a:xfrm>
            <a:off x="2928331"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3" name="Bildplatzhalter 9"/>
          <p:cNvSpPr>
            <a:spLocks noGrp="1"/>
          </p:cNvSpPr>
          <p:nvPr>
            <p:ph type="pic" sz="quarter" idx="17"/>
          </p:nvPr>
        </p:nvSpPr>
        <p:spPr bwMode="auto">
          <a:xfrm>
            <a:off x="2928331" y="1268413"/>
            <a:ext cx="2303573" cy="2232596"/>
          </a:xfrm>
          <a:prstGeom prst="rect">
            <a:avLst/>
          </a:prstGeom>
          <a:solidFill>
            <a:schemeClr val="accent4"/>
          </a:solidFill>
        </p:spPr>
        <p:txBody>
          <a:bodyPr anchor="ctr"/>
          <a:lstStyle>
            <a:lvl1pPr marL="0" indent="0" algn="ctr">
              <a:buNone/>
              <a:defRPr/>
            </a:lvl1pPr>
          </a:lstStyle>
          <a:p>
            <a:pPr>
              <a:defRPr/>
            </a:pPr>
            <a:r>
              <a:rPr lang="de-DE"/>
              <a:t>Bild durch Klicken auf Symbol hinzufügen</a:t>
            </a:r>
            <a:endParaRPr/>
          </a:p>
        </p:txBody>
      </p:sp>
      <p:sp>
        <p:nvSpPr>
          <p:cNvPr id="14" name="Textplatzhalter 6"/>
          <p:cNvSpPr>
            <a:spLocks noGrp="1"/>
          </p:cNvSpPr>
          <p:nvPr>
            <p:ph type="body" sz="quarter" idx="18"/>
          </p:nvPr>
        </p:nvSpPr>
        <p:spPr bwMode="auto">
          <a:xfrm>
            <a:off x="5556623"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5" name="Bildplatzhalter 9"/>
          <p:cNvSpPr>
            <a:spLocks noGrp="1"/>
          </p:cNvSpPr>
          <p:nvPr>
            <p:ph type="pic" sz="quarter" idx="19"/>
          </p:nvPr>
        </p:nvSpPr>
        <p:spPr bwMode="auto">
          <a:xfrm>
            <a:off x="5556623" y="1268413"/>
            <a:ext cx="2303573" cy="2232596"/>
          </a:xfrm>
          <a:prstGeom prst="rect">
            <a:avLst/>
          </a:prstGeom>
          <a:solidFill>
            <a:schemeClr val="accent4"/>
          </a:solidFill>
        </p:spPr>
        <p:txBody>
          <a:bodyPr anchor="ctr"/>
          <a:lstStyle>
            <a:lvl1pPr marL="0" indent="0" algn="ctr">
              <a:buNone/>
              <a:defRPr/>
            </a:lvl1pPr>
          </a:lstStyle>
          <a:p>
            <a:pPr>
              <a:defRPr/>
            </a:pPr>
            <a:r>
              <a:rPr lang="de-DE"/>
              <a:t>Bild durch Klicken auf Symbol hinzufügen</a:t>
            </a:r>
            <a:endParaRPr/>
          </a:p>
        </p:txBody>
      </p:sp>
      <p:sp>
        <p:nvSpPr>
          <p:cNvPr id="16" name="Textplatzhalter 6"/>
          <p:cNvSpPr>
            <a:spLocks noGrp="1"/>
          </p:cNvSpPr>
          <p:nvPr>
            <p:ph type="body" sz="quarter" idx="20"/>
          </p:nvPr>
        </p:nvSpPr>
        <p:spPr bwMode="auto">
          <a:xfrm>
            <a:off x="8184914" y="3609020"/>
            <a:ext cx="2303573" cy="2628268"/>
          </a:xfrm>
        </p:spPr>
        <p:txBody>
          <a:bodyPr/>
          <a:lstStyle>
            <a:lvl1pPr marL="92075" indent="-92075">
              <a:defRPr sz="900"/>
            </a:lvl1pPr>
            <a:lvl2pPr marL="182563" indent="-90488">
              <a:defRPr sz="900"/>
            </a:lvl2pPr>
            <a:lvl3pPr marL="266700" indent="-84138">
              <a:defRPr sz="900"/>
            </a:lvl3pPr>
            <a:lvl4pPr marL="358775" indent="-92075">
              <a:defRPr sz="900"/>
            </a:lvl4pPr>
            <a:lvl5pPr marL="449263" indent="-90488">
              <a:defRPr sz="900"/>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7" name="Bildplatzhalter 9"/>
          <p:cNvSpPr>
            <a:spLocks noGrp="1"/>
          </p:cNvSpPr>
          <p:nvPr>
            <p:ph type="pic" sz="quarter" idx="21"/>
          </p:nvPr>
        </p:nvSpPr>
        <p:spPr bwMode="auto">
          <a:xfrm>
            <a:off x="8184914" y="1268413"/>
            <a:ext cx="2303573" cy="2232596"/>
          </a:xfrm>
          <a:prstGeom prst="rect">
            <a:avLst/>
          </a:prstGeom>
          <a:solidFill>
            <a:schemeClr val="accent4"/>
          </a:solidFill>
        </p:spPr>
        <p:txBody>
          <a:bodyPr anchor="ctr"/>
          <a:lstStyle>
            <a:lvl1pPr marL="0" indent="0" algn="ctr">
              <a:buNone/>
              <a:defRPr/>
            </a:lvl1pPr>
          </a:lstStyle>
          <a:p>
            <a:pPr>
              <a:defRPr/>
            </a:pPr>
            <a:r>
              <a:rPr lang="de-DE"/>
              <a:t>Bild durch Klicken auf Symbol hinzufügen</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Nur Bild (schmal)">
    <p:spTree>
      <p:nvGrpSpPr>
        <p:cNvPr id="1" name=""/>
        <p:cNvGrpSpPr/>
        <p:nvPr/>
      </p:nvGrpSpPr>
      <p:grpSpPr bwMode="auto">
        <a:xfrm>
          <a:off x="0" y="0"/>
          <a:ext cx="0" cy="0"/>
          <a:chOff x="0" y="0"/>
          <a:chExt cx="0" cy="0"/>
        </a:xfrm>
      </p:grpSpPr>
      <p:sp>
        <p:nvSpPr>
          <p:cNvPr id="3" name="Datumsplatzhalter 2"/>
          <p:cNvSpPr>
            <a:spLocks noGrp="1"/>
          </p:cNvSpPr>
          <p:nvPr>
            <p:ph type="dt" sz="half" idx="10"/>
          </p:nvPr>
        </p:nvSpPr>
        <p:spPr bwMode="auto"/>
        <p:txBody>
          <a:bodyPr/>
          <a:lstStyle/>
          <a:p>
            <a:pPr>
              <a:defRPr/>
            </a:pPr>
            <a:endParaRPr/>
          </a:p>
        </p:txBody>
      </p:sp>
      <p:sp>
        <p:nvSpPr>
          <p:cNvPr id="4" name="Fußzeilenplatzhalter 3"/>
          <p:cNvSpPr>
            <a:spLocks noGrp="1"/>
          </p:cNvSpPr>
          <p:nvPr>
            <p:ph type="ftr" sz="quarter" idx="11"/>
          </p:nvPr>
        </p:nvSpPr>
        <p:spPr bwMode="auto"/>
        <p:txBody>
          <a:bodyPr/>
          <a:lstStyle/>
          <a:p>
            <a:pPr>
              <a:defRPr/>
            </a:pPr>
            <a:r>
              <a:rPr lang="de-DE"/>
              <a:t>©Universität Bielefeld, Prof. Dr. Andrea Peter-Koop und Prof. Dr. Elke Wild</a:t>
            </a:r>
            <a:endParaRPr/>
          </a:p>
        </p:txBody>
      </p:sp>
      <p:sp>
        <p:nvSpPr>
          <p:cNvPr id="5" name="Foliennummernplatzhalter 4"/>
          <p:cNvSpPr>
            <a:spLocks noGrp="1"/>
          </p:cNvSpPr>
          <p:nvPr>
            <p:ph type="sldNum" sz="quarter" idx="12"/>
          </p:nvPr>
        </p:nvSpPr>
        <p:spPr bwMode="auto"/>
        <p:txBody>
          <a:bodyPr/>
          <a:lstStyle/>
          <a:p>
            <a:pPr>
              <a:defRPr/>
            </a:pPr>
            <a:fld id="{968FC3C1-8B2E-4CF4-97FE-57A4E19AC873}" type="slidenum">
              <a:rPr lang="de-DE"/>
              <a:t>‹Nr.›</a:t>
            </a:fld>
            <a:endParaRPr lang="de-DE"/>
          </a:p>
        </p:txBody>
      </p:sp>
      <p:sp>
        <p:nvSpPr>
          <p:cNvPr id="9" name="Bildplatzhalter 9"/>
          <p:cNvSpPr>
            <a:spLocks noGrp="1"/>
          </p:cNvSpPr>
          <p:nvPr>
            <p:ph type="pic" sz="quarter" idx="15"/>
          </p:nvPr>
        </p:nvSpPr>
        <p:spPr bwMode="auto">
          <a:xfrm>
            <a:off x="300039" y="1268412"/>
            <a:ext cx="7380138" cy="4968875"/>
          </a:xfrm>
          <a:prstGeom prst="rect">
            <a:avLst/>
          </a:prstGeom>
          <a:solidFill>
            <a:schemeClr val="accent4"/>
          </a:solidFill>
        </p:spPr>
        <p:txBody>
          <a:bodyPr anchor="ctr"/>
          <a:lstStyle>
            <a:lvl1pPr marL="0" indent="0" algn="ctr">
              <a:buNone/>
              <a:defRPr/>
            </a:lvl1pPr>
          </a:lstStyle>
          <a:p>
            <a:pPr>
              <a:defRPr/>
            </a:pPr>
            <a:r>
              <a:rPr lang="de-DE"/>
              <a:t>Bild durch Klicken auf Symbol hinzufügen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300038" y="1324895"/>
            <a:ext cx="11591924" cy="688899"/>
          </a:xfrm>
          <a:prstGeom prst="rect">
            <a:avLst/>
          </a:prstGeom>
        </p:spPr>
        <p:txBody>
          <a:bodyPr vert="horz" lIns="0" tIns="0" rIns="0" bIns="0" rtlCol="0" anchor="t" anchorCtr="0">
            <a:noAutofit/>
          </a:bodyPr>
          <a:lstStyle/>
          <a:p>
            <a:pPr>
              <a:defRPr/>
            </a:pPr>
            <a:r>
              <a:rPr lang="de-DE"/>
              <a:t>Titel</a:t>
            </a:r>
            <a:endParaRPr/>
          </a:p>
        </p:txBody>
      </p:sp>
      <p:sp>
        <p:nvSpPr>
          <p:cNvPr id="3" name="Textplatzhalter 2"/>
          <p:cNvSpPr>
            <a:spLocks noGrp="1"/>
          </p:cNvSpPr>
          <p:nvPr>
            <p:ph type="body" idx="1"/>
          </p:nvPr>
        </p:nvSpPr>
        <p:spPr bwMode="auto">
          <a:xfrm>
            <a:off x="300037" y="2241550"/>
            <a:ext cx="11591924" cy="3995738"/>
          </a:xfrm>
          <a:prstGeom prst="rect">
            <a:avLst/>
          </a:prstGeom>
        </p:spPr>
        <p:txBody>
          <a:bodyPr vert="horz" lIns="0" tIns="0" rIns="0" bIns="0" rtlCol="0" anchor="t" anchorCtr="0">
            <a:no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10680514" y="6471135"/>
            <a:ext cx="780082" cy="204998"/>
          </a:xfrm>
          <a:prstGeom prst="rect">
            <a:avLst/>
          </a:prstGeom>
        </p:spPr>
        <p:txBody>
          <a:bodyPr vert="horz" wrap="none" lIns="0" tIns="0" rIns="0" bIns="0" rtlCol="0" anchor="t" anchorCtr="0">
            <a:noAutofit/>
          </a:bodyPr>
          <a:lstStyle>
            <a:lvl1pPr algn="r">
              <a:defRPr sz="900">
                <a:solidFill>
                  <a:schemeClr val="tx1"/>
                </a:solidFill>
              </a:defRPr>
            </a:lvl1pPr>
          </a:lstStyle>
          <a:p>
            <a:pPr>
              <a:defRPr/>
            </a:pPr>
            <a:endParaRPr lang="de-DE"/>
          </a:p>
        </p:txBody>
      </p:sp>
      <p:sp>
        <p:nvSpPr>
          <p:cNvPr id="5" name="Fußzeilenplatzhalter 4"/>
          <p:cNvSpPr>
            <a:spLocks noGrp="1"/>
          </p:cNvSpPr>
          <p:nvPr>
            <p:ph type="ftr" sz="quarter" idx="3"/>
          </p:nvPr>
        </p:nvSpPr>
        <p:spPr bwMode="auto">
          <a:xfrm>
            <a:off x="300038" y="6471135"/>
            <a:ext cx="10308468" cy="204998"/>
          </a:xfrm>
          <a:prstGeom prst="rect">
            <a:avLst/>
          </a:prstGeom>
        </p:spPr>
        <p:txBody>
          <a:bodyPr vert="horz" lIns="0" tIns="0" rIns="0" bIns="0" rtlCol="0" anchor="t" anchorCtr="0">
            <a:noAutofit/>
          </a:bodyPr>
          <a:lstStyle>
            <a:lvl1pPr algn="l">
              <a:defRPr sz="900">
                <a:solidFill>
                  <a:schemeClr val="tx1"/>
                </a:solidFill>
              </a:defRPr>
            </a:lvl1pPr>
          </a:lstStyle>
          <a:p>
            <a:pPr>
              <a:defRPr/>
            </a:pPr>
            <a:r>
              <a:rPr lang="de-DE"/>
              <a:t>©Universität Bielefeld, Prof. Dr. Andrea Peter-Koop und Prof. Dr. Elke Wild</a:t>
            </a:r>
            <a:endParaRPr/>
          </a:p>
        </p:txBody>
      </p:sp>
      <p:sp>
        <p:nvSpPr>
          <p:cNvPr id="6" name="Foliennummernplatzhalter 5"/>
          <p:cNvSpPr>
            <a:spLocks noGrp="1"/>
          </p:cNvSpPr>
          <p:nvPr>
            <p:ph type="sldNum" sz="quarter" idx="4"/>
          </p:nvPr>
        </p:nvSpPr>
        <p:spPr bwMode="auto">
          <a:xfrm>
            <a:off x="11532604" y="6471135"/>
            <a:ext cx="359358" cy="204998"/>
          </a:xfrm>
          <a:prstGeom prst="rect">
            <a:avLst/>
          </a:prstGeom>
        </p:spPr>
        <p:txBody>
          <a:bodyPr vert="horz" wrap="none" lIns="0" tIns="0" rIns="0" bIns="0" rtlCol="0" anchor="t" anchorCtr="0">
            <a:noAutofit/>
          </a:bodyPr>
          <a:lstStyle>
            <a:lvl1pPr algn="r">
              <a:defRPr sz="900">
                <a:solidFill>
                  <a:schemeClr val="tx1"/>
                </a:solidFill>
              </a:defRPr>
            </a:lvl1pPr>
          </a:lstStyle>
          <a:p>
            <a:pPr>
              <a:defRPr/>
            </a:pPr>
            <a:fld id="{968FC3C1-8B2E-4CF4-97FE-57A4E19AC873}" type="slidenum">
              <a:rPr lang="de-DE"/>
              <a:t>‹Nr.›</a:t>
            </a:fld>
            <a:endParaRPr lang="de-DE"/>
          </a:p>
        </p:txBody>
      </p:sp>
      <p:pic>
        <p:nvPicPr>
          <p:cNvPr id="9" name="Grafik 9"/>
          <p:cNvPicPr>
            <a:picLocks noChangeAspect="1"/>
          </p:cNvPicPr>
          <p:nvPr userDrawn="1"/>
        </p:nvPicPr>
        <p:blipFill>
          <a:blip r:embed="rId17"/>
          <a:stretch/>
        </p:blipFill>
        <p:spPr bwMode="auto">
          <a:xfrm>
            <a:off x="258590" y="126208"/>
            <a:ext cx="1867867" cy="107718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l" defTabSz="914400">
        <a:lnSpc>
          <a:spcPct val="90000"/>
        </a:lnSpc>
        <a:spcBef>
          <a:spcPts val="0"/>
        </a:spcBef>
        <a:buNone/>
        <a:defRPr sz="4000" b="1">
          <a:solidFill>
            <a:schemeClr val="tx1"/>
          </a:solidFill>
          <a:latin typeface="+mj-lt"/>
          <a:ea typeface="+mj-ea"/>
          <a:cs typeface="+mj-cs"/>
        </a:defRPr>
      </a:lvl1pPr>
    </p:titleStyle>
    <p:bodyStyle>
      <a:lvl1pPr marL="176213" indent="-176213" algn="l" defTabSz="914400">
        <a:lnSpc>
          <a:spcPct val="150000"/>
        </a:lnSpc>
        <a:spcBef>
          <a:spcPts val="0"/>
        </a:spcBef>
        <a:buFont typeface="Arial"/>
        <a:buChar char="•"/>
        <a:defRPr sz="2000">
          <a:solidFill>
            <a:schemeClr val="tx1"/>
          </a:solidFill>
          <a:latin typeface="+mn-lt"/>
          <a:ea typeface="+mn-ea"/>
          <a:cs typeface="+mn-cs"/>
        </a:defRPr>
      </a:lvl1pPr>
      <a:lvl2pPr marL="358775" indent="-182563" algn="l" defTabSz="914400">
        <a:lnSpc>
          <a:spcPct val="150000"/>
        </a:lnSpc>
        <a:spcBef>
          <a:spcPts val="0"/>
        </a:spcBef>
        <a:buFont typeface="Arial"/>
        <a:buChar char="•"/>
        <a:defRPr sz="2000">
          <a:solidFill>
            <a:schemeClr val="tx1"/>
          </a:solidFill>
          <a:latin typeface="+mn-lt"/>
          <a:ea typeface="+mn-ea"/>
          <a:cs typeface="+mn-cs"/>
        </a:defRPr>
      </a:lvl2pPr>
      <a:lvl3pPr marL="534988" indent="-176213" algn="l" defTabSz="914400">
        <a:lnSpc>
          <a:spcPct val="150000"/>
        </a:lnSpc>
        <a:spcBef>
          <a:spcPts val="0"/>
        </a:spcBef>
        <a:buFont typeface="Arial"/>
        <a:buChar char="•"/>
        <a:defRPr sz="2000">
          <a:solidFill>
            <a:schemeClr val="tx1"/>
          </a:solidFill>
          <a:latin typeface="+mn-lt"/>
          <a:ea typeface="+mn-ea"/>
          <a:cs typeface="+mn-cs"/>
        </a:defRPr>
      </a:lvl3pPr>
      <a:lvl4pPr marL="717550" indent="-182563" algn="l" defTabSz="914400">
        <a:lnSpc>
          <a:spcPct val="150000"/>
        </a:lnSpc>
        <a:spcBef>
          <a:spcPts val="0"/>
        </a:spcBef>
        <a:buFont typeface="Arial"/>
        <a:buChar char="•"/>
        <a:defRPr sz="2000">
          <a:solidFill>
            <a:schemeClr val="tx1"/>
          </a:solidFill>
          <a:latin typeface="+mn-lt"/>
          <a:ea typeface="+mn-ea"/>
          <a:cs typeface="+mn-cs"/>
        </a:defRPr>
      </a:lvl4pPr>
      <a:lvl5pPr marL="893763" indent="-176213" algn="l" defTabSz="914400">
        <a:lnSpc>
          <a:spcPct val="150000"/>
        </a:lnSpc>
        <a:spcBef>
          <a:spcPts val="0"/>
        </a:spcBef>
        <a:buFont typeface="Arial"/>
        <a:buChar char="•"/>
        <a:defRPr sz="2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ke.wild@uni-bielefeld.de"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hyperlink" Target="mailto:andrea.peter-koop@uni-bielefeld.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024/1010-0652/a000291" TargetMode="External"/><Relationship Id="rId2" Type="http://schemas.openxmlformats.org/officeDocument/2006/relationships/hyperlink" Target="https://doi.org/10.1026/0942-5403/a000083"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creativecommons.org/licenses/by-sa/4.0/deed.de" TargetMode="Externa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FB09E1A-CC77-4E1E-BB0D-A9D7E6FA1827}"/>
              </a:ext>
            </a:extLst>
          </p:cNvPr>
          <p:cNvSpPr txBox="1"/>
          <p:nvPr/>
        </p:nvSpPr>
        <p:spPr>
          <a:xfrm>
            <a:off x="203200" y="409571"/>
            <a:ext cx="6769100" cy="3983753"/>
          </a:xfrm>
          <a:prstGeom prst="rect">
            <a:avLst/>
          </a:prstGeom>
          <a:noFill/>
        </p:spPr>
        <p:txBody>
          <a:bodyPr wrap="square" rtlCol="0">
            <a:noAutofit/>
          </a:bodyPr>
          <a:lstStyle/>
          <a:p>
            <a:pPr algn="ctr">
              <a:spcAft>
                <a:spcPts val="600"/>
              </a:spcAft>
            </a:pPr>
            <a:r>
              <a:rPr lang="de-DE" b="1" dirty="0">
                <a:latin typeface="Times New Roman" panose="02020603050405020304" pitchFamily="18" charset="0"/>
                <a:cs typeface="Times New Roman" panose="02020603050405020304" pitchFamily="18" charset="0"/>
              </a:rPr>
              <a:t>Pädagogisch-psychologische und </a:t>
            </a:r>
            <a:br>
              <a:rPr lang="de-DE" b="1" dirty="0">
                <a:latin typeface="Times New Roman" panose="02020603050405020304" pitchFamily="18" charset="0"/>
                <a:cs typeface="Times New Roman" panose="02020603050405020304" pitchFamily="18" charset="0"/>
              </a:rPr>
            </a:br>
            <a:r>
              <a:rPr lang="de-DE" b="1" dirty="0">
                <a:latin typeface="Times New Roman" panose="02020603050405020304" pitchFamily="18" charset="0"/>
                <a:cs typeface="Times New Roman" panose="02020603050405020304" pitchFamily="18" charset="0"/>
              </a:rPr>
              <a:t>fachdidaktische Beratungskompetenz </a:t>
            </a:r>
          </a:p>
          <a:p>
            <a:pPr algn="ctr">
              <a:spcAft>
                <a:spcPts val="600"/>
              </a:spcAft>
            </a:pPr>
            <a:r>
              <a:rPr lang="de-DE" sz="1400" b="1" dirty="0">
                <a:latin typeface="Times New Roman" panose="02020603050405020304" pitchFamily="18" charset="0"/>
                <a:cs typeface="Times New Roman" panose="02020603050405020304" pitchFamily="18" charset="0"/>
              </a:rPr>
              <a:t>Konzept und Materialien der Maßnahme des Projekts </a:t>
            </a:r>
            <a:r>
              <a:rPr lang="de-DE" sz="1400" b="1">
                <a:latin typeface="Times New Roman" panose="02020603050405020304" pitchFamily="18" charset="0"/>
                <a:cs typeface="Times New Roman" panose="02020603050405020304" pitchFamily="18" charset="0"/>
              </a:rPr>
              <a:t>„BiProfessional</a:t>
            </a:r>
            <a:r>
              <a:rPr lang="de-DE" sz="1400" b="1" dirty="0">
                <a:latin typeface="Times New Roman" panose="02020603050405020304" pitchFamily="18" charset="0"/>
                <a:cs typeface="Times New Roman" panose="02020603050405020304" pitchFamily="18" charset="0"/>
              </a:rPr>
              <a:t>“ im Überblick</a:t>
            </a:r>
          </a:p>
          <a:p>
            <a:pPr algn="ctr">
              <a:spcAft>
                <a:spcPts val="600"/>
              </a:spcAft>
            </a:pPr>
            <a:r>
              <a:rPr lang="de-DE" sz="2400" b="1" dirty="0">
                <a:latin typeface="Times New Roman" panose="02020603050405020304" pitchFamily="18" charset="0"/>
                <a:cs typeface="Times New Roman" panose="02020603050405020304" pitchFamily="18" charset="0"/>
              </a:rPr>
              <a:t> Online-Supplement 3: </a:t>
            </a:r>
            <a:br>
              <a:rPr lang="de-DE" sz="2400" b="1" dirty="0">
                <a:latin typeface="Times New Roman" panose="02020603050405020304" pitchFamily="18" charset="0"/>
                <a:cs typeface="Times New Roman" panose="02020603050405020304" pitchFamily="18" charset="0"/>
              </a:rPr>
            </a:br>
            <a:r>
              <a:rPr lang="de-DE" sz="2400" b="1" dirty="0">
                <a:latin typeface="Times New Roman" panose="02020603050405020304" pitchFamily="18" charset="0"/>
                <a:cs typeface="Times New Roman" panose="02020603050405020304" pitchFamily="18" charset="0"/>
              </a:rPr>
              <a:t>Diagnose- und Beratungskompetenz </a:t>
            </a:r>
            <a:br>
              <a:rPr lang="de-DE" sz="2400" b="1" dirty="0">
                <a:latin typeface="Times New Roman" panose="02020603050405020304" pitchFamily="18" charset="0"/>
                <a:cs typeface="Times New Roman" panose="02020603050405020304" pitchFamily="18" charset="0"/>
              </a:rPr>
            </a:br>
            <a:r>
              <a:rPr lang="de-DE" sz="2400" b="1" dirty="0">
                <a:latin typeface="Times New Roman" panose="02020603050405020304" pitchFamily="18" charset="0"/>
                <a:cs typeface="Times New Roman" panose="02020603050405020304" pitchFamily="18" charset="0"/>
              </a:rPr>
              <a:t>im Umgang mit Rechenschwierigkeiten </a:t>
            </a:r>
            <a:br>
              <a:rPr lang="de-DE" sz="2400" b="1" dirty="0">
                <a:latin typeface="Times New Roman" panose="02020603050405020304" pitchFamily="18" charset="0"/>
                <a:cs typeface="Times New Roman" panose="02020603050405020304" pitchFamily="18" charset="0"/>
              </a:rPr>
            </a:br>
            <a:r>
              <a:rPr lang="de-DE" sz="2400" b="1" dirty="0">
                <a:latin typeface="Times New Roman" panose="02020603050405020304" pitchFamily="18" charset="0"/>
                <a:cs typeface="Times New Roman" panose="02020603050405020304" pitchFamily="18" charset="0"/>
              </a:rPr>
              <a:t>aus interdisziplinärer Sicht, Tag 2: Beratung</a:t>
            </a:r>
          </a:p>
          <a:p>
            <a:pPr algn="ctr"/>
            <a:r>
              <a:rPr lang="de-DE" dirty="0">
                <a:latin typeface="Times New Roman" panose="02020603050405020304" pitchFamily="18" charset="0"/>
                <a:cs typeface="Times New Roman" panose="02020603050405020304" pitchFamily="18" charset="0"/>
              </a:rPr>
              <a:t>Sarah Keil</a:t>
            </a:r>
            <a:r>
              <a:rPr lang="de-DE" baseline="30000" dirty="0">
                <a:latin typeface="Times New Roman" panose="02020603050405020304" pitchFamily="18" charset="0"/>
                <a:cs typeface="Times New Roman" panose="02020603050405020304" pitchFamily="18" charset="0"/>
              </a:rPr>
              <a:t>1</a:t>
            </a:r>
            <a:r>
              <a:rPr lang="de-DE" dirty="0">
                <a:latin typeface="Times New Roman" panose="02020603050405020304" pitchFamily="18" charset="0"/>
                <a:cs typeface="Times New Roman" panose="02020603050405020304" pitchFamily="18" charset="0"/>
              </a:rPr>
              <a:t>, Elke Wild</a:t>
            </a:r>
            <a:r>
              <a:rPr lang="de-DE" baseline="30000" dirty="0">
                <a:latin typeface="Times New Roman" panose="02020603050405020304" pitchFamily="18" charset="0"/>
                <a:cs typeface="Times New Roman" panose="02020603050405020304" pitchFamily="18" charset="0"/>
              </a:rPr>
              <a:t>1,*</a:t>
            </a:r>
            <a:r>
              <a:rPr lang="de-DE" dirty="0">
                <a:latin typeface="Times New Roman" panose="02020603050405020304" pitchFamily="18" charset="0"/>
                <a:cs typeface="Times New Roman" panose="02020603050405020304" pitchFamily="18" charset="0"/>
              </a:rPr>
              <a:t>, Andrea Peter-Koop</a:t>
            </a:r>
            <a:r>
              <a:rPr lang="de-DE" baseline="30000" dirty="0">
                <a:latin typeface="Times New Roman" panose="02020603050405020304" pitchFamily="18" charset="0"/>
                <a:cs typeface="Times New Roman" panose="02020603050405020304" pitchFamily="18" charset="0"/>
              </a:rPr>
              <a:t>1,**</a:t>
            </a:r>
            <a:r>
              <a:rPr lang="de-DE" dirty="0">
                <a:latin typeface="Times New Roman" panose="02020603050405020304" pitchFamily="18" charset="0"/>
                <a:cs typeface="Times New Roman" panose="02020603050405020304" pitchFamily="18" charset="0"/>
              </a:rPr>
              <a:t> &amp; Ann-Christin Faix</a:t>
            </a:r>
            <a:r>
              <a:rPr lang="de-DE" baseline="30000" dirty="0">
                <a:latin typeface="Times New Roman" panose="02020603050405020304" pitchFamily="18" charset="0"/>
                <a:cs typeface="Times New Roman" panose="02020603050405020304" pitchFamily="18" charset="0"/>
              </a:rPr>
              <a:t>1</a:t>
            </a:r>
            <a:br>
              <a:rPr lang="de-DE" baseline="30000" dirty="0">
                <a:latin typeface="Times New Roman" panose="02020603050405020304" pitchFamily="18" charset="0"/>
                <a:cs typeface="Times New Roman" panose="02020603050405020304" pitchFamily="18" charset="0"/>
              </a:rPr>
            </a:br>
            <a:r>
              <a:rPr lang="de-DE" sz="1200" baseline="30000" dirty="0">
                <a:latin typeface="Times New Roman" panose="02020603050405020304" pitchFamily="18" charset="0"/>
                <a:cs typeface="Times New Roman" panose="02020603050405020304" pitchFamily="18" charset="0"/>
              </a:rPr>
              <a:t>1</a:t>
            </a:r>
            <a:r>
              <a:rPr lang="de-DE" sz="1200" i="1" dirty="0">
                <a:latin typeface="Times New Roman" panose="02020603050405020304" pitchFamily="18" charset="0"/>
                <a:cs typeface="Times New Roman" panose="02020603050405020304" pitchFamily="18" charset="0"/>
              </a:rPr>
              <a:t> Universität Bielefeld</a:t>
            </a:r>
          </a:p>
          <a:p>
            <a:pPr algn="ctr"/>
            <a:r>
              <a:rPr lang="de-DE" sz="1200" i="1" baseline="30000" dirty="0">
                <a:latin typeface="Times New Roman" panose="02020603050405020304" pitchFamily="18" charset="0"/>
                <a:cs typeface="Times New Roman" panose="02020603050405020304" pitchFamily="18" charset="0"/>
              </a:rPr>
              <a:t>*</a:t>
            </a:r>
            <a:r>
              <a:rPr lang="de-DE" sz="1200" i="1" dirty="0">
                <a:latin typeface="Times New Roman" panose="02020603050405020304" pitchFamily="18" charset="0"/>
                <a:cs typeface="Times New Roman" panose="02020603050405020304" pitchFamily="18" charset="0"/>
              </a:rPr>
              <a:t> Kontakt: Universität Bielefeld, Fakultät für Mathematik</a:t>
            </a:r>
            <a:br>
              <a:rPr lang="de-DE" sz="1200" i="1" dirty="0">
                <a:latin typeface="Times New Roman" panose="02020603050405020304" pitchFamily="18" charset="0"/>
                <a:cs typeface="Times New Roman" panose="02020603050405020304" pitchFamily="18" charset="0"/>
              </a:rPr>
            </a:br>
            <a:r>
              <a:rPr lang="de-DE" sz="1200" i="1" baseline="30000" dirty="0">
                <a:latin typeface="Times New Roman" panose="02020603050405020304" pitchFamily="18" charset="0"/>
                <a:cs typeface="Times New Roman" panose="02020603050405020304" pitchFamily="18" charset="0"/>
              </a:rPr>
              <a:t>**</a:t>
            </a:r>
            <a:r>
              <a:rPr lang="de-DE" sz="1200" i="1" dirty="0">
                <a:latin typeface="Times New Roman" panose="02020603050405020304" pitchFamily="18" charset="0"/>
                <a:cs typeface="Times New Roman" panose="02020603050405020304" pitchFamily="18" charset="0"/>
              </a:rPr>
              <a:t> Kontakt: Universität Bielefeld, Fakultät für Psychologie und Sportwissenschaft</a:t>
            </a:r>
            <a:br>
              <a:rPr lang="de-DE" sz="1200" i="1" dirty="0">
                <a:latin typeface="Times New Roman" panose="02020603050405020304" pitchFamily="18" charset="0"/>
                <a:cs typeface="Times New Roman" panose="02020603050405020304" pitchFamily="18" charset="0"/>
              </a:rPr>
            </a:br>
            <a:r>
              <a:rPr lang="de-DE" sz="1200" i="1" dirty="0">
                <a:latin typeface="Times New Roman" panose="02020603050405020304" pitchFamily="18" charset="0"/>
                <a:cs typeface="Times New Roman" panose="02020603050405020304" pitchFamily="18" charset="0"/>
              </a:rPr>
              <a:t>Beide: Universitätsstr. 25, 33615 Bielefeld</a:t>
            </a:r>
          </a:p>
          <a:p>
            <a:pPr algn="ctr"/>
            <a:r>
              <a:rPr lang="de-DE" sz="1200" i="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elke.wild@uni-bielefeld.de</a:t>
            </a:r>
            <a:r>
              <a:rPr lang="de-DE" sz="1200" i="1" dirty="0">
                <a:latin typeface="Times New Roman" panose="02020603050405020304" pitchFamily="18" charset="0"/>
                <a:cs typeface="Times New Roman" panose="02020603050405020304" pitchFamily="18" charset="0"/>
              </a:rPr>
              <a:t>;  </a:t>
            </a:r>
            <a:r>
              <a:rPr lang="de-DE" sz="1200" i="1"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andrea.peter-koop@uni-bielefeld.de</a:t>
            </a:r>
            <a:r>
              <a:rPr lang="de-DE" sz="1200" i="1" dirty="0">
                <a:latin typeface="Times New Roman" panose="02020603050405020304" pitchFamily="18" charset="0"/>
                <a:cs typeface="Times New Roman" panose="02020603050405020304" pitchFamily="18" charset="0"/>
              </a:rPr>
              <a:t> </a:t>
            </a:r>
            <a:br>
              <a:rPr lang="de-DE" sz="1200" dirty="0">
                <a:latin typeface="Times New Roman" panose="02020603050405020304" pitchFamily="18" charset="0"/>
                <a:cs typeface="Times New Roman" panose="02020603050405020304" pitchFamily="18" charset="0"/>
              </a:rPr>
            </a:br>
            <a:endParaRPr lang="de-DE" sz="1200"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graphicFrame>
        <p:nvGraphicFramePr>
          <p:cNvPr id="3" name="Tabelle 2">
            <a:extLst>
              <a:ext uri="{FF2B5EF4-FFF2-40B4-BE49-F238E27FC236}">
                <a16:creationId xmlns:a16="http://schemas.microsoft.com/office/drawing/2014/main" id="{5BD4DC25-419B-42CC-8A0D-2D8AB955F761}"/>
              </a:ext>
            </a:extLst>
          </p:cNvPr>
          <p:cNvGraphicFramePr>
            <a:graphicFrameLocks noGrp="1"/>
          </p:cNvGraphicFramePr>
          <p:nvPr>
            <p:extLst>
              <p:ext uri="{D42A27DB-BD31-4B8C-83A1-F6EECF244321}">
                <p14:modId xmlns:p14="http://schemas.microsoft.com/office/powerpoint/2010/main" val="3069232080"/>
              </p:ext>
            </p:extLst>
          </p:nvPr>
        </p:nvGraphicFramePr>
        <p:xfrm>
          <a:off x="203199" y="4136531"/>
          <a:ext cx="6769100" cy="1728644"/>
        </p:xfrm>
        <a:graphic>
          <a:graphicData uri="http://schemas.openxmlformats.org/drawingml/2006/table">
            <a:tbl>
              <a:tblPr firstRow="1" firstCol="1" bandRow="1">
                <a:tableStyleId>{5C22544A-7EE6-4342-B048-85BDC9FD1C3A}</a:tableStyleId>
              </a:tblPr>
              <a:tblGrid>
                <a:gridCol w="6769100">
                  <a:extLst>
                    <a:ext uri="{9D8B030D-6E8A-4147-A177-3AD203B41FA5}">
                      <a16:colId xmlns:a16="http://schemas.microsoft.com/office/drawing/2014/main" val="2964737333"/>
                    </a:ext>
                  </a:extLst>
                </a:gridCol>
              </a:tblGrid>
              <a:tr h="1728644">
                <a:tc>
                  <a:txBody>
                    <a:bodyPr/>
                    <a:lstStyle/>
                    <a:p>
                      <a:pPr marL="0" algn="just">
                        <a:lnSpc>
                          <a:spcPct val="100000"/>
                        </a:lnSpc>
                        <a:spcBef>
                          <a:spcPts val="300"/>
                        </a:spcBef>
                        <a:spcAft>
                          <a:spcPts val="0"/>
                        </a:spcAft>
                      </a:pPr>
                      <a:r>
                        <a:rPr lang="de-DE" sz="1200" dirty="0">
                          <a:solidFill>
                            <a:schemeClr val="tx1"/>
                          </a:solidFill>
                          <a:effectLst/>
                          <a:latin typeface="Times New Roman" panose="02020603050405020304" pitchFamily="18" charset="0"/>
                          <a:cs typeface="Times New Roman" panose="02020603050405020304" pitchFamily="18" charset="0"/>
                        </a:rPr>
                        <a:t>Zitationshinweis:</a:t>
                      </a:r>
                    </a:p>
                    <a:p>
                      <a:pPr algn="just">
                        <a:lnSpc>
                          <a:spcPct val="100000"/>
                        </a:lnSpc>
                        <a:spcBef>
                          <a:spcPts val="300"/>
                        </a:spcBef>
                        <a:spcAft>
                          <a:spcPts val="0"/>
                        </a:spcAft>
                      </a:pPr>
                      <a:r>
                        <a:rPr lang="de-DE" sz="1200" b="0" dirty="0">
                          <a:solidFill>
                            <a:schemeClr val="tx1"/>
                          </a:solidFill>
                          <a:effectLst/>
                          <a:latin typeface="Times New Roman" panose="02020603050405020304" pitchFamily="18" charset="0"/>
                          <a:cs typeface="Times New Roman" panose="02020603050405020304" pitchFamily="18" charset="0"/>
                        </a:rPr>
                        <a:t>Keil, S., Faix, A.-C., Peter-Koop, A. &amp; Wild, E. (2023). Pädagogisch-psychologische und fachdidaktische Beratungskompetenz. Konzept und Materialien der Maßnahme des Projekts „BiProfessional“ im Überblick [Online-Supplement 3: Keil, S., Wild, E., Peter-Koop, A. &amp; Faix, A.-C. (2023). Diagnose- und Beratungskompetenz im Umgang mit Rechenschwierigkeiten aus </a:t>
                      </a:r>
                      <a:r>
                        <a:rPr lang="de-DE" sz="1200" b="0" i="1" dirty="0">
                          <a:solidFill>
                            <a:schemeClr val="tx1"/>
                          </a:solidFill>
                          <a:effectLst/>
                          <a:latin typeface="Times New Roman" panose="02020603050405020304" pitchFamily="18" charset="0"/>
                          <a:cs typeface="Times New Roman" panose="02020603050405020304" pitchFamily="18" charset="0"/>
                        </a:rPr>
                        <a:t>interdisziplinärer</a:t>
                      </a:r>
                      <a:r>
                        <a:rPr lang="de-DE" sz="1200" b="0" dirty="0">
                          <a:solidFill>
                            <a:schemeClr val="tx1"/>
                          </a:solidFill>
                          <a:effectLst/>
                          <a:latin typeface="Times New Roman" panose="02020603050405020304" pitchFamily="18" charset="0"/>
                          <a:cs typeface="Times New Roman" panose="02020603050405020304" pitchFamily="18" charset="0"/>
                        </a:rPr>
                        <a:t> Sicht, Tag 2: Beratung]. </a:t>
                      </a:r>
                      <a:r>
                        <a:rPr lang="de-DE" sz="1200" b="0" i="1" dirty="0">
                          <a:solidFill>
                            <a:schemeClr val="tx1"/>
                          </a:solidFill>
                          <a:effectLst/>
                          <a:latin typeface="Times New Roman" panose="02020603050405020304" pitchFamily="18" charset="0"/>
                          <a:cs typeface="Times New Roman" panose="02020603050405020304" pitchFamily="18" charset="0"/>
                        </a:rPr>
                        <a:t>DiMawe – Die Materialwerkstatt, 5</a:t>
                      </a:r>
                      <a:r>
                        <a:rPr lang="de-DE" sz="1200" b="0" dirty="0">
                          <a:solidFill>
                            <a:schemeClr val="tx1"/>
                          </a:solidFill>
                          <a:effectLst/>
                          <a:latin typeface="Times New Roman" panose="02020603050405020304" pitchFamily="18" charset="0"/>
                          <a:cs typeface="Times New Roman" panose="02020603050405020304" pitchFamily="18" charset="0"/>
                        </a:rPr>
                        <a:t> (4), –. https://doi.org/10.11576/dimawe-6746</a:t>
                      </a:r>
                    </a:p>
                    <a:p>
                      <a:pPr algn="just">
                        <a:lnSpc>
                          <a:spcPct val="100000"/>
                        </a:lnSpc>
                        <a:spcBef>
                          <a:spcPts val="300"/>
                        </a:spcBef>
                        <a:spcAft>
                          <a:spcPts val="0"/>
                        </a:spcAft>
                      </a:pPr>
                      <a:r>
                        <a:rPr lang="de-DE" sz="1200" b="0" dirty="0">
                          <a:solidFill>
                            <a:schemeClr val="tx1"/>
                          </a:solidFill>
                          <a:effectLst/>
                          <a:latin typeface="Times New Roman" panose="02020603050405020304" pitchFamily="18" charset="0"/>
                          <a:cs typeface="Times New Roman" panose="02020603050405020304" pitchFamily="18" charset="0"/>
                        </a:rPr>
                        <a:t>Online verfügbar</a:t>
                      </a:r>
                      <a:r>
                        <a:rPr lang="de-DE" sz="1200" b="0">
                          <a:solidFill>
                            <a:schemeClr val="tx1"/>
                          </a:solidFill>
                          <a:effectLst/>
                          <a:latin typeface="Times New Roman" panose="02020603050405020304" pitchFamily="18" charset="0"/>
                          <a:cs typeface="Times New Roman" panose="02020603050405020304" pitchFamily="18" charset="0"/>
                        </a:rPr>
                        <a:t>: 29.11.2023</a:t>
                      </a:r>
                      <a:endParaRPr lang="de-DE" sz="12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0"/>
                        </a:spcAft>
                      </a:pPr>
                      <a:r>
                        <a:rPr lang="de-DE" sz="1200" dirty="0">
                          <a:solidFill>
                            <a:schemeClr val="tx1"/>
                          </a:solidFill>
                          <a:effectLst/>
                          <a:latin typeface="Times New Roman" panose="02020603050405020304" pitchFamily="18" charset="0"/>
                          <a:cs typeface="Times New Roman" panose="02020603050405020304" pitchFamily="18" charset="0"/>
                        </a:rPr>
                        <a:t>ISSN: </a:t>
                      </a:r>
                      <a:r>
                        <a:rPr lang="de-DE" sz="1200" b="0" dirty="0">
                          <a:solidFill>
                            <a:schemeClr val="tx1"/>
                          </a:solidFill>
                          <a:effectLst/>
                          <a:latin typeface="Times New Roman" panose="02020603050405020304" pitchFamily="18" charset="0"/>
                          <a:cs typeface="Times New Roman" panose="02020603050405020304" pitchFamily="18" charset="0"/>
                        </a:rPr>
                        <a:t>2629–5598</a:t>
                      </a:r>
                      <a:endParaRPr lang="de-DE"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661968"/>
                  </a:ext>
                </a:extLst>
              </a:tr>
            </a:tbl>
          </a:graphicData>
        </a:graphic>
      </p:graphicFrame>
      <p:sp>
        <p:nvSpPr>
          <p:cNvPr id="4" name="Textfeld 3">
            <a:extLst>
              <a:ext uri="{FF2B5EF4-FFF2-40B4-BE49-F238E27FC236}">
                <a16:creationId xmlns:a16="http://schemas.microsoft.com/office/drawing/2014/main" id="{994BF7ED-F859-46DC-8B04-D5FA8C108F3C}"/>
              </a:ext>
            </a:extLst>
          </p:cNvPr>
          <p:cNvSpPr txBox="1"/>
          <p:nvPr/>
        </p:nvSpPr>
        <p:spPr>
          <a:xfrm>
            <a:off x="7338052" y="1710192"/>
            <a:ext cx="4650747" cy="2215991"/>
          </a:xfrm>
          <a:prstGeom prst="rect">
            <a:avLst/>
          </a:prstGeom>
          <a:noFill/>
        </p:spPr>
        <p:txBody>
          <a:bodyPr wrap="square" rtlCol="0">
            <a:spAutoFit/>
          </a:bodyPr>
          <a:lstStyle/>
          <a:p>
            <a:pPr algn="just">
              <a:lnSpc>
                <a:spcPct val="150000"/>
              </a:lnSpc>
            </a:pPr>
            <a:r>
              <a:rPr lang="de-DE" sz="1200" b="1" dirty="0">
                <a:latin typeface="Times New Roman" panose="02020603050405020304" pitchFamily="18" charset="0"/>
                <a:ea typeface="Tahoma" panose="020B0604030504040204" pitchFamily="34" charset="0"/>
                <a:cs typeface="Times New Roman" panose="02020603050405020304" pitchFamily="18" charset="0"/>
              </a:rPr>
              <a:t>Lizenzhinweis</a:t>
            </a:r>
          </a:p>
          <a:p>
            <a:pPr marL="0" indent="0" algn="just"/>
            <a:r>
              <a:rPr lang="de-DE" sz="1200" dirty="0">
                <a:latin typeface="Times New Roman" panose="02020603050405020304" pitchFamily="18" charset="0"/>
                <a:ea typeface="Tahoma" panose="020B0604030504040204" pitchFamily="34" charset="0"/>
                <a:cs typeface="Times New Roman" panose="02020603050405020304" pitchFamily="18" charset="0"/>
              </a:rPr>
              <a:t>Bitte beachten Sie, dass dieses Werk unter der CC-BY-SA 4.0 Lizenz veröffentlicht wurde. Dies bedeutet, dass Sie das Werk frei verwenden, verbreiten und bearbeiten dürfen, solange Sie die Urheber*innen nennen und Änderungen unter der gleichen Lizenz veröffentlichen. </a:t>
            </a:r>
          </a:p>
          <a:p>
            <a:pPr algn="just">
              <a:tabLst>
                <a:tab pos="274638" algn="l"/>
              </a:tabLst>
            </a:pPr>
            <a:r>
              <a:rPr lang="de-DE" sz="1200" dirty="0">
                <a:latin typeface="Times New Roman" panose="02020603050405020304" pitchFamily="18" charset="0"/>
                <a:ea typeface="Tahoma" panose="020B0604030504040204" pitchFamily="34" charset="0"/>
                <a:cs typeface="Times New Roman" panose="02020603050405020304" pitchFamily="18" charset="0"/>
              </a:rPr>
              <a:t>Alle gekennzeichneten Fremdinhalte (z.B. Abbildungen, Fotos, Tabellen, Zitate etc.) sind von der CC-Lizenz ausgenommen. Für deren Wiederverwendung ist es ggf. erforderlich, weitere Nutzungs-genehmigungen bei jeweiligen Rechteinhaber*innen einzuholen. Weitere Informationen finden Sie in den §§ 60a, 51 UrhG und im Leitfaden zur Creative Commons Lizenz CC-BY-SA 4.0. </a:t>
            </a:r>
          </a:p>
        </p:txBody>
      </p:sp>
      <p:sp>
        <p:nvSpPr>
          <p:cNvPr id="5" name="Textfeld 4">
            <a:extLst>
              <a:ext uri="{FF2B5EF4-FFF2-40B4-BE49-F238E27FC236}">
                <a16:creationId xmlns:a16="http://schemas.microsoft.com/office/drawing/2014/main" id="{1BF8DBFD-6749-47BE-9271-A10769ED9A30}"/>
              </a:ext>
            </a:extLst>
          </p:cNvPr>
          <p:cNvSpPr txBox="1"/>
          <p:nvPr/>
        </p:nvSpPr>
        <p:spPr>
          <a:xfrm>
            <a:off x="7338051" y="3926183"/>
            <a:ext cx="4650747" cy="1938992"/>
          </a:xfrm>
          <a:prstGeom prst="rect">
            <a:avLst/>
          </a:prstGeom>
          <a:noFill/>
        </p:spPr>
        <p:txBody>
          <a:bodyPr wrap="square" rtlCol="0">
            <a:spAutoFit/>
          </a:bodyPr>
          <a:lstStyle/>
          <a:p>
            <a:pPr algn="just"/>
            <a:r>
              <a:rPr lang="de-DE" sz="1200" b="1" dirty="0">
                <a:latin typeface="Times New Roman" panose="02020603050405020304" pitchFamily="18" charset="0"/>
                <a:ea typeface="Tahoma" panose="020B0604030504040204" pitchFamily="34" charset="0"/>
                <a:cs typeface="Times New Roman" panose="02020603050405020304" pitchFamily="18" charset="0"/>
              </a:rPr>
              <a:t>Haftungsausschluss</a:t>
            </a:r>
          </a:p>
          <a:p>
            <a:pPr algn="just"/>
            <a:r>
              <a:rPr lang="de-DE" sz="1200" dirty="0">
                <a:latin typeface="Times New Roman" panose="02020603050405020304" pitchFamily="18" charset="0"/>
                <a:cs typeface="Times New Roman" panose="02020603050405020304" pitchFamily="18" charset="0"/>
              </a:rPr>
              <a:t>Dieses Werk steht unter der Lizenz CC-BY-SA 4.0 und enthält ggf. urheberrechtlich geschützte Elemente, die von dieser Lizenz ausgenommen sind. Nachnutzer*innen sind dafür verantwortlich, sicherzustellen, dass die für die Nutzung dieser Elemente erforderlichen Rechte und Genehmigungen von den jeweiligen Rechteinhaber*innen eingeholt wurden. Es wird keine Haftung für etwaige Verstöße von Nachnutzer*innen gegen geltende Urheberrechtsbestimmungen oder andere rechtliche Vorschriften übernommen. Durch die Nutzung dieses Werks akzeptieren Nachnutzer*innen diesen Haftungsausschluss.</a:t>
            </a:r>
            <a:endParaRPr lang="de-DE" sz="1200"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96348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Rechteck 14"/>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pic>
        <p:nvPicPr>
          <p:cNvPr id="8" name="Grafik 7"/>
          <p:cNvPicPr>
            <a:picLocks noChangeAspect="1"/>
          </p:cNvPicPr>
          <p:nvPr/>
        </p:nvPicPr>
        <p:blipFill>
          <a:blip r:embed="rId4"/>
          <a:stretch/>
        </p:blipFill>
        <p:spPr bwMode="auto">
          <a:xfrm>
            <a:off x="1440000" y="720000"/>
            <a:ext cx="7969499" cy="5796000"/>
          </a:xfrm>
          <a:prstGeom prst="rect">
            <a:avLst/>
          </a:prstGeom>
        </p:spPr>
      </p:pic>
      <p:sp>
        <p:nvSpPr>
          <p:cNvPr id="12" name="Textfeld 11"/>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79%</a:t>
            </a:r>
            <a:endParaRPr/>
          </a:p>
        </p:txBody>
      </p:sp>
      <p:sp>
        <p:nvSpPr>
          <p:cNvPr id="13" name="Textfeld 12"/>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56%</a:t>
            </a:r>
            <a:endParaRPr/>
          </a:p>
        </p:txBody>
      </p:sp>
      <p:sp>
        <p:nvSpPr>
          <p:cNvPr id="4" name="Foliennummernplatzhalter 3"/>
          <p:cNvSpPr>
            <a:spLocks noGrp="1"/>
          </p:cNvSpPr>
          <p:nvPr>
            <p:ph type="sldNum" sz="quarter" idx="12"/>
          </p:nvPr>
        </p:nvSpPr>
        <p:spPr bwMode="auto"/>
        <p:txBody>
          <a:bodyPr/>
          <a:lstStyle/>
          <a:p>
            <a:pPr>
              <a:defRPr/>
            </a:pPr>
            <a:fld id="{968FC3C1-8B2E-4CF4-97FE-57A4E19AC873}" type="slidenum">
              <a:rPr lang="de-DE"/>
              <a:t>9</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Rechteck 14"/>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2" name="Grafik 11"/>
          <p:cNvPicPr>
            <a:picLocks noChangeAspect="1"/>
          </p:cNvPicPr>
          <p:nvPr/>
        </p:nvPicPr>
        <p:blipFill>
          <a:blip r:embed="rId3"/>
          <a:stretch/>
        </p:blipFill>
        <p:spPr bwMode="auto">
          <a:xfrm>
            <a:off x="1440000" y="720000"/>
            <a:ext cx="8121272" cy="5796000"/>
          </a:xfrm>
          <a:prstGeom prst="rect">
            <a:avLst/>
          </a:prstGeom>
        </p:spPr>
      </p:pic>
      <p:pic>
        <p:nvPicPr>
          <p:cNvPr id="7" name="Grafik 6"/>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9" name="Textfeld 8"/>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89%</a:t>
            </a:r>
            <a:endParaRPr/>
          </a:p>
        </p:txBody>
      </p:sp>
      <p:sp>
        <p:nvSpPr>
          <p:cNvPr id="10" name="Textfeld 9"/>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65%</a:t>
            </a:r>
            <a:endParaRPr/>
          </a:p>
        </p:txBody>
      </p:sp>
      <p:sp>
        <p:nvSpPr>
          <p:cNvPr id="4" name="Foliennummernplatzhalter 3"/>
          <p:cNvSpPr>
            <a:spLocks noGrp="1"/>
          </p:cNvSpPr>
          <p:nvPr>
            <p:ph type="sldNum" sz="quarter" idx="12"/>
          </p:nvPr>
        </p:nvSpPr>
        <p:spPr bwMode="auto"/>
        <p:txBody>
          <a:bodyPr/>
          <a:lstStyle/>
          <a:p>
            <a:pPr>
              <a:defRPr/>
            </a:pPr>
            <a:fld id="{968FC3C1-8B2E-4CF4-97FE-57A4E19AC873}" type="slidenum">
              <a:rPr lang="de-DE"/>
              <a:t>10</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Rechteck 14"/>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3" name="Grafik 12"/>
          <p:cNvPicPr>
            <a:picLocks noChangeAspect="1"/>
          </p:cNvPicPr>
          <p:nvPr/>
        </p:nvPicPr>
        <p:blipFill>
          <a:blip r:embed="rId3"/>
          <a:stretch/>
        </p:blipFill>
        <p:spPr bwMode="auto">
          <a:xfrm>
            <a:off x="1440000" y="720000"/>
            <a:ext cx="7716845" cy="5796000"/>
          </a:xfrm>
          <a:prstGeom prst="rect">
            <a:avLst/>
          </a:prstGeom>
        </p:spPr>
      </p:pic>
      <p:pic>
        <p:nvPicPr>
          <p:cNvPr id="7" name="Grafik 6"/>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9" name="Textfeld 8"/>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76%</a:t>
            </a:r>
            <a:endParaRPr/>
          </a:p>
        </p:txBody>
      </p:sp>
      <p:sp>
        <p:nvSpPr>
          <p:cNvPr id="10" name="Textfeld 9"/>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45%</a:t>
            </a:r>
            <a:endParaRPr/>
          </a:p>
        </p:txBody>
      </p:sp>
      <p:sp>
        <p:nvSpPr>
          <p:cNvPr id="4" name="Foliennummernplatzhalter 3"/>
          <p:cNvSpPr>
            <a:spLocks noGrp="1"/>
          </p:cNvSpPr>
          <p:nvPr>
            <p:ph type="sldNum" sz="quarter" idx="12"/>
          </p:nvPr>
        </p:nvSpPr>
        <p:spPr bwMode="auto"/>
        <p:txBody>
          <a:bodyPr/>
          <a:lstStyle/>
          <a:p>
            <a:pPr>
              <a:defRPr/>
            </a:pPr>
            <a:fld id="{968FC3C1-8B2E-4CF4-97FE-57A4E19AC873}" type="slidenum">
              <a:rPr lang="de-DE"/>
              <a:t>11</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Rechteck 14"/>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2" name="Grafik 11"/>
          <p:cNvPicPr>
            <a:picLocks noChangeAspect="1"/>
          </p:cNvPicPr>
          <p:nvPr/>
        </p:nvPicPr>
        <p:blipFill>
          <a:blip r:embed="rId3"/>
          <a:stretch/>
        </p:blipFill>
        <p:spPr bwMode="auto">
          <a:xfrm>
            <a:off x="1440000" y="720000"/>
            <a:ext cx="7979661" cy="5796000"/>
          </a:xfrm>
          <a:prstGeom prst="rect">
            <a:avLst/>
          </a:prstGeom>
        </p:spPr>
      </p:pic>
      <p:pic>
        <p:nvPicPr>
          <p:cNvPr id="7" name="Grafik 6"/>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9" name="Textfeld 8"/>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86%</a:t>
            </a:r>
            <a:endParaRPr/>
          </a:p>
        </p:txBody>
      </p:sp>
      <p:sp>
        <p:nvSpPr>
          <p:cNvPr id="10" name="Textfeld 9"/>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59%</a:t>
            </a:r>
            <a:endParaRPr/>
          </a:p>
        </p:txBody>
      </p:sp>
      <p:sp>
        <p:nvSpPr>
          <p:cNvPr id="4" name="Foliennummernplatzhalter 3"/>
          <p:cNvSpPr>
            <a:spLocks noGrp="1"/>
          </p:cNvSpPr>
          <p:nvPr>
            <p:ph type="sldNum" sz="quarter" idx="12"/>
          </p:nvPr>
        </p:nvSpPr>
        <p:spPr bwMode="auto"/>
        <p:txBody>
          <a:bodyPr/>
          <a:lstStyle/>
          <a:p>
            <a:pPr>
              <a:defRPr/>
            </a:pPr>
            <a:fld id="{968FC3C1-8B2E-4CF4-97FE-57A4E19AC873}" type="slidenum">
              <a:rPr lang="de-DE"/>
              <a:t>12</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Rechteck 14"/>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3" name="Grafik 12"/>
          <p:cNvPicPr>
            <a:picLocks noChangeAspect="1"/>
          </p:cNvPicPr>
          <p:nvPr/>
        </p:nvPicPr>
        <p:blipFill>
          <a:blip r:embed="rId3"/>
          <a:stretch/>
        </p:blipFill>
        <p:spPr bwMode="auto">
          <a:xfrm>
            <a:off x="1440000" y="720000"/>
            <a:ext cx="8497528" cy="5796000"/>
          </a:xfrm>
          <a:prstGeom prst="rect">
            <a:avLst/>
          </a:prstGeom>
        </p:spPr>
      </p:pic>
      <p:pic>
        <p:nvPicPr>
          <p:cNvPr id="7" name="Grafik 6"/>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9" name="Textfeld 8"/>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94%</a:t>
            </a:r>
            <a:endParaRPr/>
          </a:p>
        </p:txBody>
      </p:sp>
      <p:sp>
        <p:nvSpPr>
          <p:cNvPr id="10" name="Textfeld 9"/>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83%</a:t>
            </a:r>
            <a:endParaRPr/>
          </a:p>
        </p:txBody>
      </p:sp>
      <p:sp>
        <p:nvSpPr>
          <p:cNvPr id="4" name="Foliennummernplatzhalter 3"/>
          <p:cNvSpPr>
            <a:spLocks noGrp="1"/>
          </p:cNvSpPr>
          <p:nvPr>
            <p:ph type="sldNum" sz="quarter" idx="12"/>
          </p:nvPr>
        </p:nvSpPr>
        <p:spPr bwMode="auto"/>
        <p:txBody>
          <a:bodyPr/>
          <a:lstStyle/>
          <a:p>
            <a:pPr>
              <a:defRPr/>
            </a:pPr>
            <a:fld id="{968FC3C1-8B2E-4CF4-97FE-57A4E19AC873}" type="slidenum">
              <a:rPr lang="de-DE"/>
              <a:t>13</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Rechteck 14"/>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2" name="Grafik 11"/>
          <p:cNvPicPr>
            <a:picLocks noChangeAspect="1"/>
          </p:cNvPicPr>
          <p:nvPr/>
        </p:nvPicPr>
        <p:blipFill>
          <a:blip r:embed="rId3"/>
          <a:stretch/>
        </p:blipFill>
        <p:spPr bwMode="auto">
          <a:xfrm>
            <a:off x="1440000" y="720000"/>
            <a:ext cx="7634577" cy="5796000"/>
          </a:xfrm>
          <a:prstGeom prst="rect">
            <a:avLst/>
          </a:prstGeom>
        </p:spPr>
      </p:pic>
      <p:pic>
        <p:nvPicPr>
          <p:cNvPr id="7" name="Grafik 6"/>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9" name="Textfeld 8"/>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94%</a:t>
            </a:r>
            <a:endParaRPr/>
          </a:p>
        </p:txBody>
      </p:sp>
      <p:sp>
        <p:nvSpPr>
          <p:cNvPr id="10" name="Textfeld 9"/>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77%</a:t>
            </a:r>
            <a:endParaRPr/>
          </a:p>
        </p:txBody>
      </p:sp>
      <p:sp>
        <p:nvSpPr>
          <p:cNvPr id="4" name="Foliennummernplatzhalter 3"/>
          <p:cNvSpPr>
            <a:spLocks noGrp="1"/>
          </p:cNvSpPr>
          <p:nvPr>
            <p:ph type="sldNum" sz="quarter" idx="12"/>
          </p:nvPr>
        </p:nvSpPr>
        <p:spPr bwMode="auto"/>
        <p:txBody>
          <a:bodyPr/>
          <a:lstStyle/>
          <a:p>
            <a:pPr>
              <a:defRPr/>
            </a:pPr>
            <a:fld id="{968FC3C1-8B2E-4CF4-97FE-57A4E19AC873}" type="slidenum">
              <a:rPr lang="de-DE"/>
              <a:t>14</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Rechteck 14"/>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3" name="Grafik 12"/>
          <p:cNvPicPr>
            <a:picLocks noChangeAspect="1"/>
          </p:cNvPicPr>
          <p:nvPr/>
        </p:nvPicPr>
        <p:blipFill>
          <a:blip r:embed="rId3"/>
          <a:stretch/>
        </p:blipFill>
        <p:spPr bwMode="auto">
          <a:xfrm>
            <a:off x="1440000" y="720000"/>
            <a:ext cx="7947808" cy="5796000"/>
          </a:xfrm>
          <a:prstGeom prst="rect">
            <a:avLst/>
          </a:prstGeom>
        </p:spPr>
      </p:pic>
      <p:pic>
        <p:nvPicPr>
          <p:cNvPr id="7" name="Grafik 6"/>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9" name="Textfeld 8"/>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84%</a:t>
            </a:r>
            <a:endParaRPr/>
          </a:p>
        </p:txBody>
      </p:sp>
      <p:sp>
        <p:nvSpPr>
          <p:cNvPr id="10" name="Textfeld 9"/>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46%</a:t>
            </a:r>
            <a:endParaRPr/>
          </a:p>
        </p:txBody>
      </p:sp>
      <p:sp>
        <p:nvSpPr>
          <p:cNvPr id="4" name="Foliennummernplatzhalter 3"/>
          <p:cNvSpPr>
            <a:spLocks noGrp="1"/>
          </p:cNvSpPr>
          <p:nvPr>
            <p:ph type="sldNum" sz="quarter" idx="12"/>
          </p:nvPr>
        </p:nvSpPr>
        <p:spPr bwMode="auto"/>
        <p:txBody>
          <a:bodyPr/>
          <a:lstStyle/>
          <a:p>
            <a:pPr>
              <a:defRPr/>
            </a:pPr>
            <a:fld id="{968FC3C1-8B2E-4CF4-97FE-57A4E19AC873}" type="slidenum">
              <a:rPr lang="de-DE"/>
              <a:t>15</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Rechteck 13"/>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2" name="Grafik 11"/>
          <p:cNvPicPr>
            <a:picLocks noChangeAspect="1"/>
          </p:cNvPicPr>
          <p:nvPr/>
        </p:nvPicPr>
        <p:blipFill>
          <a:blip r:embed="rId3"/>
          <a:stretch/>
        </p:blipFill>
        <p:spPr bwMode="auto">
          <a:xfrm>
            <a:off x="1440000" y="720000"/>
            <a:ext cx="8285079" cy="5796000"/>
          </a:xfrm>
          <a:prstGeom prst="rect">
            <a:avLst/>
          </a:prstGeom>
        </p:spPr>
      </p:pic>
      <p:pic>
        <p:nvPicPr>
          <p:cNvPr id="7" name="Grafik 6"/>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9" name="Textfeld 8"/>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92%</a:t>
            </a:r>
            <a:endParaRPr/>
          </a:p>
        </p:txBody>
      </p:sp>
      <p:sp>
        <p:nvSpPr>
          <p:cNvPr id="10" name="Textfeld 9"/>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68%</a:t>
            </a:r>
            <a:endParaRPr/>
          </a:p>
        </p:txBody>
      </p:sp>
      <p:sp>
        <p:nvSpPr>
          <p:cNvPr id="4" name="Foliennummernplatzhalter 3"/>
          <p:cNvSpPr>
            <a:spLocks noGrp="1"/>
          </p:cNvSpPr>
          <p:nvPr>
            <p:ph type="sldNum" sz="quarter" idx="12"/>
          </p:nvPr>
        </p:nvSpPr>
        <p:spPr bwMode="auto"/>
        <p:txBody>
          <a:bodyPr/>
          <a:lstStyle/>
          <a:p>
            <a:pPr>
              <a:defRPr/>
            </a:pPr>
            <a:fld id="{968FC3C1-8B2E-4CF4-97FE-57A4E19AC873}" type="slidenum">
              <a:rPr lang="de-DE"/>
              <a:t>16</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Rechteck 15"/>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3" name="Grafik 12"/>
          <p:cNvPicPr>
            <a:picLocks noChangeAspect="1"/>
          </p:cNvPicPr>
          <p:nvPr/>
        </p:nvPicPr>
        <p:blipFill>
          <a:blip r:embed="rId3"/>
          <a:stretch/>
        </p:blipFill>
        <p:spPr bwMode="auto">
          <a:xfrm>
            <a:off x="1440000" y="720000"/>
            <a:ext cx="8326802" cy="5796000"/>
          </a:xfrm>
          <a:prstGeom prst="rect">
            <a:avLst/>
          </a:prstGeom>
        </p:spPr>
      </p:pic>
      <p:pic>
        <p:nvPicPr>
          <p:cNvPr id="7" name="Grafik 6"/>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9" name="Textfeld 8"/>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75%</a:t>
            </a:r>
            <a:endParaRPr/>
          </a:p>
        </p:txBody>
      </p:sp>
      <p:sp>
        <p:nvSpPr>
          <p:cNvPr id="10" name="Textfeld 9"/>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40%</a:t>
            </a:r>
            <a:endParaRPr/>
          </a:p>
        </p:txBody>
      </p:sp>
      <p:pic>
        <p:nvPicPr>
          <p:cNvPr id="14" name="Grafik 13"/>
          <p:cNvPicPr>
            <a:picLocks noChangeAspect="1"/>
          </p:cNvPicPr>
          <p:nvPr/>
        </p:nvPicPr>
        <p:blipFill>
          <a:blip r:embed="rId5"/>
          <a:stretch/>
        </p:blipFill>
        <p:spPr bwMode="auto">
          <a:xfrm>
            <a:off x="10416480" y="2880000"/>
            <a:ext cx="1613946" cy="2520000"/>
          </a:xfrm>
          <a:prstGeom prst="rect">
            <a:avLst/>
          </a:prstGeom>
        </p:spPr>
      </p:pic>
      <p:sp>
        <p:nvSpPr>
          <p:cNvPr id="4" name="Foliennummernplatzhalter 3"/>
          <p:cNvSpPr>
            <a:spLocks noGrp="1"/>
          </p:cNvSpPr>
          <p:nvPr>
            <p:ph type="sldNum" sz="quarter" idx="12"/>
          </p:nvPr>
        </p:nvSpPr>
        <p:spPr bwMode="auto"/>
        <p:txBody>
          <a:bodyPr/>
          <a:lstStyle/>
          <a:p>
            <a:pPr>
              <a:defRPr/>
            </a:pPr>
            <a:fld id="{968FC3C1-8B2E-4CF4-97FE-57A4E19AC873}" type="slidenum">
              <a:rPr lang="de-DE"/>
              <a:t>17</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Rechteck 14"/>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3" name="Grafik 12"/>
          <p:cNvPicPr>
            <a:picLocks noChangeAspect="1"/>
          </p:cNvPicPr>
          <p:nvPr/>
        </p:nvPicPr>
        <p:blipFill>
          <a:blip r:embed="rId3"/>
          <a:stretch/>
        </p:blipFill>
        <p:spPr bwMode="auto">
          <a:xfrm>
            <a:off x="1440000" y="720000"/>
            <a:ext cx="8382451" cy="5796000"/>
          </a:xfrm>
          <a:prstGeom prst="rect">
            <a:avLst/>
          </a:prstGeom>
        </p:spPr>
      </p:pic>
      <p:pic>
        <p:nvPicPr>
          <p:cNvPr id="7" name="Grafik 6"/>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9" name="Textfeld 8"/>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78%</a:t>
            </a:r>
            <a:endParaRPr/>
          </a:p>
        </p:txBody>
      </p:sp>
      <p:sp>
        <p:nvSpPr>
          <p:cNvPr id="10" name="Textfeld 9"/>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40%</a:t>
            </a:r>
            <a:endParaRPr/>
          </a:p>
        </p:txBody>
      </p:sp>
      <p:sp>
        <p:nvSpPr>
          <p:cNvPr id="4" name="Foliennummernplatzhalter 3"/>
          <p:cNvSpPr>
            <a:spLocks noGrp="1"/>
          </p:cNvSpPr>
          <p:nvPr>
            <p:ph type="sldNum" sz="quarter" idx="12"/>
          </p:nvPr>
        </p:nvSpPr>
        <p:spPr bwMode="auto"/>
        <p:txBody>
          <a:bodyPr/>
          <a:lstStyle/>
          <a:p>
            <a:pPr>
              <a:defRPr/>
            </a:pPr>
            <a:fld id="{968FC3C1-8B2E-4CF4-97FE-57A4E19AC873}" type="slidenum">
              <a:rPr lang="de-DE"/>
              <a:t>18</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Grafik 3"/>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9" name="Titel 1"/>
          <p:cNvSpPr txBox="1"/>
          <p:nvPr/>
        </p:nvSpPr>
        <p:spPr bwMode="auto">
          <a:xfrm>
            <a:off x="300038" y="1268412"/>
            <a:ext cx="5976000" cy="3656515"/>
          </a:xfrm>
          <a:prstGeom prst="rect">
            <a:avLst/>
          </a:prstGeom>
        </p:spPr>
        <p:txBody>
          <a:bodyPr vert="horz" lIns="0" tIns="0" rIns="0" bIns="0" rtlCol="0" anchor="t" anchorCtr="0">
            <a:noAutofit/>
          </a:bodyPr>
          <a:lstStyle>
            <a:lvl1pPr algn="l" defTabSz="914400">
              <a:lnSpc>
                <a:spcPct val="90000"/>
              </a:lnSpc>
              <a:spcBef>
                <a:spcPts val="0"/>
              </a:spcBef>
              <a:buNone/>
              <a:defRPr sz="4000" b="1">
                <a:solidFill>
                  <a:schemeClr val="tx1"/>
                </a:solidFill>
                <a:latin typeface="+mj-lt"/>
                <a:ea typeface="+mj-ea"/>
                <a:cs typeface="+mj-cs"/>
              </a:defRPr>
            </a:lvl1pPr>
          </a:lstStyle>
          <a:p>
            <a:pPr>
              <a:defRPr/>
            </a:pPr>
            <a:r>
              <a:rPr lang="de-DE" sz="3600" dirty="0">
                <a:cs typeface="Calibri"/>
              </a:rPr>
              <a:t>Diagnose- und Beratungs-kompetenz im Umgang                       mit Rechenschwierigkeiten           aus interdisziplinärer Sicht</a:t>
            </a:r>
            <a:br>
              <a:rPr lang="de-DE" sz="3600" dirty="0">
                <a:cs typeface="Calibri"/>
              </a:rPr>
            </a:br>
            <a:r>
              <a:rPr lang="de-DE" sz="3600" dirty="0">
                <a:cs typeface="Calibri"/>
              </a:rPr>
              <a:t> </a:t>
            </a:r>
            <a:br>
              <a:rPr lang="de-DE" sz="3600" dirty="0">
                <a:cs typeface="Calibri"/>
              </a:rPr>
            </a:br>
            <a:br>
              <a:rPr lang="de-DE" sz="3600" dirty="0">
                <a:cs typeface="Calibri"/>
              </a:rPr>
            </a:br>
            <a:r>
              <a:rPr lang="de-DE" sz="3200" b="0" dirty="0">
                <a:cs typeface="Calibri"/>
              </a:rPr>
              <a:t>Tag 2: Beratung </a:t>
            </a:r>
            <a:endParaRPr lang="de-DE" sz="3200" dirty="0"/>
          </a:p>
        </p:txBody>
      </p:sp>
      <p:sp>
        <p:nvSpPr>
          <p:cNvPr id="10" name="Untertitel 2"/>
          <p:cNvSpPr txBox="1"/>
          <p:nvPr/>
        </p:nvSpPr>
        <p:spPr bwMode="auto">
          <a:xfrm>
            <a:off x="300037" y="5208436"/>
            <a:ext cx="5975351" cy="1396536"/>
          </a:xfrm>
          <a:prstGeom prst="rect">
            <a:avLst/>
          </a:prstGeom>
        </p:spPr>
        <p:txBody>
          <a:bodyPr vert="horz" lIns="0" tIns="0" rIns="0" bIns="0" rtlCol="0" anchor="t" anchorCtr="0">
            <a:noAutofit/>
          </a:bodyPr>
          <a:lstStyle>
            <a:lvl1pPr marL="176213" indent="-176213" algn="l" defTabSz="914400">
              <a:lnSpc>
                <a:spcPct val="150000"/>
              </a:lnSpc>
              <a:spcBef>
                <a:spcPts val="0"/>
              </a:spcBef>
              <a:buFont typeface="Arial"/>
              <a:buChar char="•"/>
              <a:defRPr sz="2000">
                <a:solidFill>
                  <a:schemeClr val="tx1"/>
                </a:solidFill>
                <a:latin typeface="+mn-lt"/>
                <a:ea typeface="+mn-ea"/>
                <a:cs typeface="+mn-cs"/>
              </a:defRPr>
            </a:lvl1pPr>
            <a:lvl2pPr marL="358775" indent="-182563" algn="l" defTabSz="914400">
              <a:lnSpc>
                <a:spcPct val="150000"/>
              </a:lnSpc>
              <a:spcBef>
                <a:spcPts val="0"/>
              </a:spcBef>
              <a:buFont typeface="Arial"/>
              <a:buChar char="•"/>
              <a:defRPr sz="2000">
                <a:solidFill>
                  <a:schemeClr val="tx1"/>
                </a:solidFill>
                <a:latin typeface="+mn-lt"/>
                <a:ea typeface="+mn-ea"/>
                <a:cs typeface="+mn-cs"/>
              </a:defRPr>
            </a:lvl2pPr>
            <a:lvl3pPr marL="534988" indent="-176213" algn="l" defTabSz="914400">
              <a:lnSpc>
                <a:spcPct val="150000"/>
              </a:lnSpc>
              <a:spcBef>
                <a:spcPts val="0"/>
              </a:spcBef>
              <a:buFont typeface="Arial"/>
              <a:buChar char="•"/>
              <a:defRPr sz="2000">
                <a:solidFill>
                  <a:schemeClr val="tx1"/>
                </a:solidFill>
                <a:latin typeface="+mn-lt"/>
                <a:ea typeface="+mn-ea"/>
                <a:cs typeface="+mn-cs"/>
              </a:defRPr>
            </a:lvl3pPr>
            <a:lvl4pPr marL="717550" indent="-182563" algn="l" defTabSz="914400">
              <a:lnSpc>
                <a:spcPct val="150000"/>
              </a:lnSpc>
              <a:spcBef>
                <a:spcPts val="0"/>
              </a:spcBef>
              <a:buFont typeface="Arial"/>
              <a:buChar char="•"/>
              <a:defRPr sz="2000">
                <a:solidFill>
                  <a:schemeClr val="tx1"/>
                </a:solidFill>
                <a:latin typeface="+mn-lt"/>
                <a:ea typeface="+mn-ea"/>
                <a:cs typeface="+mn-cs"/>
              </a:defRPr>
            </a:lvl4pPr>
            <a:lvl5pPr marL="893763" indent="-176213" algn="l" defTabSz="914400">
              <a:lnSpc>
                <a:spcPct val="150000"/>
              </a:lnSpc>
              <a:spcBef>
                <a:spcPts val="0"/>
              </a:spcBef>
              <a:buFont typeface="Arial"/>
              <a:buChar char="•"/>
              <a:defRPr sz="2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endParaRPr lang="de-DE" sz="1500"/>
          </a:p>
          <a:p>
            <a:pPr marL="0" indent="0">
              <a:buNone/>
              <a:defRPr/>
            </a:pPr>
            <a:r>
              <a:rPr lang="de-DE" sz="1500"/>
              <a:t>Vorname Nachname		Vorname Nachname </a:t>
            </a:r>
            <a:endParaRPr/>
          </a:p>
          <a:p>
            <a:pPr marL="0" indent="0">
              <a:buNone/>
              <a:defRPr/>
            </a:pPr>
            <a:r>
              <a:rPr lang="de-DE" sz="1500"/>
              <a:t>Fakultät			Fakultät</a:t>
            </a:r>
            <a:endParaRPr/>
          </a:p>
        </p:txBody>
      </p:sp>
      <p:grpSp>
        <p:nvGrpSpPr>
          <p:cNvPr id="12" name="Gruppieren 11"/>
          <p:cNvGrpSpPr/>
          <p:nvPr/>
        </p:nvGrpSpPr>
        <p:grpSpPr bwMode="auto">
          <a:xfrm>
            <a:off x="6575425" y="5906704"/>
            <a:ext cx="5531375" cy="832048"/>
            <a:chOff x="6575425" y="5906704"/>
            <a:chExt cx="5531375" cy="832048"/>
          </a:xfrm>
        </p:grpSpPr>
        <p:sp>
          <p:nvSpPr>
            <p:cNvPr id="13" name="Textfeld 12"/>
            <p:cNvSpPr txBox="1"/>
            <p:nvPr/>
          </p:nvSpPr>
          <p:spPr bwMode="auto">
            <a:xfrm>
              <a:off x="6575425" y="5906704"/>
              <a:ext cx="5531375" cy="832047"/>
            </a:xfrm>
            <a:prstGeom prst="rect">
              <a:avLst/>
            </a:prstGeom>
            <a:solidFill>
              <a:schemeClr val="bg1"/>
            </a:solidFill>
          </p:spPr>
          <p:txBody>
            <a:bodyPr wrap="square" rtlCol="0">
              <a:spAutoFit/>
            </a:bodyPr>
            <a:lstStyle/>
            <a:p>
              <a:pPr algn="l">
                <a:defRPr/>
              </a:pPr>
              <a:endParaRPr lang="de-DE" sz="1500"/>
            </a:p>
          </p:txBody>
        </p:sp>
        <p:sp>
          <p:nvSpPr>
            <p:cNvPr id="14" name="Rechteck 13"/>
            <p:cNvSpPr/>
            <p:nvPr/>
          </p:nvSpPr>
          <p:spPr bwMode="auto">
            <a:xfrm>
              <a:off x="6575425" y="6020943"/>
              <a:ext cx="4489127" cy="717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defRPr/>
              </a:pPr>
              <a:r>
                <a:rPr lang="de-DE" sz="700" dirty="0">
                  <a:solidFill>
                    <a:schemeClr val="tx1"/>
                  </a:solidFill>
                  <a:latin typeface="Arial"/>
                  <a:ea typeface="Calibri"/>
                </a:rPr>
                <a:t>Bi</a:t>
              </a:r>
              <a:r>
                <a:rPr lang="de-DE" sz="700" baseline="30000" dirty="0">
                  <a:solidFill>
                    <a:schemeClr val="tx1"/>
                  </a:solidFill>
                  <a:latin typeface="Arial"/>
                  <a:ea typeface="Calibri"/>
                </a:rPr>
                <a:t>professional</a:t>
              </a:r>
              <a:r>
                <a:rPr lang="de-DE" sz="700" dirty="0">
                  <a:solidFill>
                    <a:schemeClr val="tx1"/>
                  </a:solidFill>
                  <a:latin typeface="Arial"/>
                  <a:ea typeface="Calibri"/>
                </a:rPr>
                <a:t> wird im Rahmen der gemeinsamen „Qualitätsoffensive Lehrerbildung“ von</a:t>
              </a:r>
              <a:endParaRPr dirty="0"/>
            </a:p>
            <a:p>
              <a:pPr algn="just">
                <a:spcAft>
                  <a:spcPts val="0"/>
                </a:spcAft>
                <a:defRPr/>
              </a:pPr>
              <a:r>
                <a:rPr lang="de-DE" sz="700" dirty="0">
                  <a:solidFill>
                    <a:schemeClr val="tx1"/>
                  </a:solidFill>
                  <a:latin typeface="Arial"/>
                  <a:ea typeface="Calibri"/>
                </a:rPr>
                <a:t>Bund und Ländern aus Mitteln des Bundesministeriums </a:t>
              </a:r>
              <a:r>
                <a:rPr lang="de-DE" sz="700" dirty="0">
                  <a:solidFill>
                    <a:schemeClr val="tx1"/>
                  </a:solidFill>
                  <a:latin typeface="Arial"/>
                  <a:ea typeface="Calibri"/>
                  <a:cs typeface="Times New Roman"/>
                </a:rPr>
                <a:t>für Bildung und Forschung </a:t>
              </a:r>
              <a:endParaRPr dirty="0"/>
            </a:p>
            <a:p>
              <a:pPr algn="just">
                <a:spcAft>
                  <a:spcPts val="0"/>
                </a:spcAft>
                <a:defRPr/>
              </a:pPr>
              <a:r>
                <a:rPr lang="de-DE" sz="700" dirty="0">
                  <a:solidFill>
                    <a:schemeClr val="tx1"/>
                  </a:solidFill>
                  <a:ea typeface="Calibri"/>
                  <a:cs typeface="Times New Roman"/>
                </a:rPr>
                <a:t>gefördert (Förderkennzeichen: </a:t>
              </a:r>
              <a:r>
                <a:rPr lang="de-DE" sz="700" dirty="0">
                  <a:solidFill>
                    <a:schemeClr val="tx1"/>
                  </a:solidFill>
                </a:rPr>
                <a:t>01JA1908</a:t>
              </a:r>
              <a:r>
                <a:rPr lang="de-DE" sz="700" dirty="0">
                  <a:solidFill>
                    <a:schemeClr val="tx1"/>
                  </a:solidFill>
                  <a:ea typeface="Calibri"/>
                  <a:cs typeface="Times New Roman"/>
                </a:rPr>
                <a:t>).</a:t>
              </a:r>
              <a:endParaRPr dirty="0"/>
            </a:p>
          </p:txBody>
        </p:sp>
        <p:pic>
          <p:nvPicPr>
            <p:cNvPr id="15" name="Grafik 14"/>
            <p:cNvPicPr>
              <a:picLocks noChangeAspect="1"/>
            </p:cNvPicPr>
            <p:nvPr/>
          </p:nvPicPr>
          <p:blipFill>
            <a:blip r:embed="rId4"/>
            <a:stretch/>
          </p:blipFill>
          <p:spPr bwMode="auto">
            <a:xfrm>
              <a:off x="11062800" y="6021288"/>
              <a:ext cx="1044000" cy="717463"/>
            </a:xfrm>
            <a:prstGeom prst="rect">
              <a:avLst/>
            </a:prstGeom>
          </p:spPr>
        </p:pic>
      </p:grpSp>
      <p:pic>
        <p:nvPicPr>
          <p:cNvPr id="16" name="Bildplatzhalter 10"/>
          <p:cNvPicPr>
            <a:picLocks noChangeAspect="1"/>
          </p:cNvPicPr>
          <p:nvPr/>
        </p:nvPicPr>
        <p:blipFill>
          <a:blip r:embed="rId5"/>
          <a:srcRect l="14421" t="-27" r="14456"/>
          <a:stretch/>
        </p:blipFill>
        <p:spPr bwMode="auto">
          <a:xfrm>
            <a:off x="6577200" y="1368000"/>
            <a:ext cx="4975332" cy="4320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 name="Rechteck 17"/>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2" name="Grafik 11"/>
          <p:cNvPicPr>
            <a:picLocks noChangeAspect="1"/>
          </p:cNvPicPr>
          <p:nvPr/>
        </p:nvPicPr>
        <p:blipFill>
          <a:blip r:embed="rId3"/>
          <a:stretch/>
        </p:blipFill>
        <p:spPr bwMode="auto">
          <a:xfrm>
            <a:off x="10396137" y="2880000"/>
            <a:ext cx="1604519" cy="2520000"/>
          </a:xfrm>
          <a:prstGeom prst="rect">
            <a:avLst/>
          </a:prstGeom>
        </p:spPr>
      </p:pic>
      <p:pic>
        <p:nvPicPr>
          <p:cNvPr id="14" name="Grafik 13"/>
          <p:cNvPicPr>
            <a:picLocks noChangeAspect="1"/>
          </p:cNvPicPr>
          <p:nvPr/>
        </p:nvPicPr>
        <p:blipFill>
          <a:blip r:embed="rId4"/>
          <a:stretch/>
        </p:blipFill>
        <p:spPr bwMode="auto">
          <a:xfrm>
            <a:off x="1440000" y="720000"/>
            <a:ext cx="8527039" cy="5796000"/>
          </a:xfrm>
          <a:prstGeom prst="rect">
            <a:avLst/>
          </a:prstGeom>
        </p:spPr>
      </p:pic>
      <p:pic>
        <p:nvPicPr>
          <p:cNvPr id="7" name="Grafik 6"/>
          <p:cNvPicPr>
            <a:picLocks noChangeAspect="1"/>
          </p:cNvPicPr>
          <p:nvPr/>
        </p:nvPicPr>
        <p:blipFill>
          <a:blip r:embed="rId5">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9" name="Textfeld 8"/>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80%</a:t>
            </a:r>
            <a:endParaRPr/>
          </a:p>
        </p:txBody>
      </p:sp>
      <p:sp>
        <p:nvSpPr>
          <p:cNvPr id="10" name="Textfeld 9"/>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43%</a:t>
            </a:r>
            <a:endParaRPr/>
          </a:p>
        </p:txBody>
      </p:sp>
      <p:sp>
        <p:nvSpPr>
          <p:cNvPr id="4" name="Foliennummernplatzhalter 3"/>
          <p:cNvSpPr>
            <a:spLocks noGrp="1"/>
          </p:cNvSpPr>
          <p:nvPr>
            <p:ph type="sldNum" sz="quarter" idx="12"/>
          </p:nvPr>
        </p:nvSpPr>
        <p:spPr bwMode="auto"/>
        <p:txBody>
          <a:bodyPr/>
          <a:lstStyle/>
          <a:p>
            <a:pPr>
              <a:defRPr/>
            </a:pPr>
            <a:fld id="{968FC3C1-8B2E-4CF4-97FE-57A4E19AC873}" type="slidenum">
              <a:rPr lang="de-DE"/>
              <a:t>19</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Rechteck 14"/>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2" name="Grafik 11"/>
          <p:cNvPicPr>
            <a:picLocks noChangeAspect="1"/>
          </p:cNvPicPr>
          <p:nvPr/>
        </p:nvPicPr>
        <p:blipFill>
          <a:blip r:embed="rId3"/>
          <a:stretch/>
        </p:blipFill>
        <p:spPr bwMode="auto">
          <a:xfrm>
            <a:off x="1440000" y="720000"/>
            <a:ext cx="8083010" cy="5796000"/>
          </a:xfrm>
          <a:prstGeom prst="rect">
            <a:avLst/>
          </a:prstGeom>
        </p:spPr>
      </p:pic>
      <p:pic>
        <p:nvPicPr>
          <p:cNvPr id="7" name="Grafik 6"/>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9" name="Textfeld 8"/>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87%</a:t>
            </a:r>
            <a:endParaRPr/>
          </a:p>
        </p:txBody>
      </p:sp>
      <p:sp>
        <p:nvSpPr>
          <p:cNvPr id="10" name="Textfeld 9"/>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54%</a:t>
            </a:r>
            <a:endParaRPr/>
          </a:p>
        </p:txBody>
      </p:sp>
      <p:sp>
        <p:nvSpPr>
          <p:cNvPr id="4" name="Foliennummernplatzhalter 3"/>
          <p:cNvSpPr>
            <a:spLocks noGrp="1"/>
          </p:cNvSpPr>
          <p:nvPr>
            <p:ph type="sldNum" sz="quarter" idx="12"/>
          </p:nvPr>
        </p:nvSpPr>
        <p:spPr bwMode="auto"/>
        <p:txBody>
          <a:bodyPr/>
          <a:lstStyle/>
          <a:p>
            <a:pPr>
              <a:defRPr/>
            </a:pPr>
            <a:fld id="{968FC3C1-8B2E-4CF4-97FE-57A4E19AC873}" type="slidenum">
              <a:rPr lang="de-DE"/>
              <a:t>20</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 name="Rechteck 14"/>
          <p:cNvSpPr/>
          <p:nvPr/>
        </p:nvSpPr>
        <p:spPr bwMode="auto">
          <a:xfrm>
            <a:off x="1415479" y="692696"/>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1" name="Grafik 10"/>
          <p:cNvPicPr>
            <a:picLocks noChangeAspect="1"/>
          </p:cNvPicPr>
          <p:nvPr/>
        </p:nvPicPr>
        <p:blipFill>
          <a:blip r:embed="rId3"/>
          <a:stretch/>
        </p:blipFill>
        <p:spPr bwMode="auto">
          <a:xfrm>
            <a:off x="1440000" y="720000"/>
            <a:ext cx="8841356" cy="5796000"/>
          </a:xfrm>
          <a:prstGeom prst="rect">
            <a:avLst/>
          </a:prstGeom>
        </p:spPr>
      </p:pic>
      <p:pic>
        <p:nvPicPr>
          <p:cNvPr id="7" name="Grafik 6"/>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9" name="Textfeld 8"/>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88%</a:t>
            </a:r>
            <a:endParaRPr/>
          </a:p>
        </p:txBody>
      </p:sp>
      <p:sp>
        <p:nvSpPr>
          <p:cNvPr id="10" name="Textfeld 9"/>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61%</a:t>
            </a:r>
            <a:endParaRPr/>
          </a:p>
        </p:txBody>
      </p:sp>
      <p:sp>
        <p:nvSpPr>
          <p:cNvPr id="5" name="Foliennummernplatzhalter 4"/>
          <p:cNvSpPr>
            <a:spLocks noGrp="1"/>
          </p:cNvSpPr>
          <p:nvPr>
            <p:ph type="sldNum" sz="quarter" idx="12"/>
          </p:nvPr>
        </p:nvSpPr>
        <p:spPr bwMode="auto"/>
        <p:txBody>
          <a:bodyPr/>
          <a:lstStyle/>
          <a:p>
            <a:pPr>
              <a:defRPr/>
            </a:pPr>
            <a:fld id="{968FC3C1-8B2E-4CF4-97FE-57A4E19AC873}" type="slidenum">
              <a:rPr lang="de-DE"/>
              <a:t>21</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cs typeface="Calibri"/>
              </a:rPr>
              <a:t>Wissenschaftliche Auswertung (Normierung)</a:t>
            </a:r>
            <a:endParaRPr/>
          </a:p>
        </p:txBody>
      </p:sp>
      <p:sp>
        <p:nvSpPr>
          <p:cNvPr id="3" name="Textplatzhalter 2"/>
          <p:cNvSpPr>
            <a:spLocks noGrp="1"/>
          </p:cNvSpPr>
          <p:nvPr>
            <p:ph type="body" sz="quarter" idx="13"/>
          </p:nvPr>
        </p:nvSpPr>
        <p:spPr bwMode="auto"/>
        <p:txBody>
          <a:bodyPr/>
          <a:lstStyle/>
          <a:p>
            <a:pPr>
              <a:defRPr/>
            </a:pPr>
            <a:r>
              <a:rPr lang="de-DE" dirty="0"/>
              <a:t>Kinder mit </a:t>
            </a:r>
            <a:r>
              <a:rPr lang="de-DE" b="1" dirty="0"/>
              <a:t>12 – 14 Punkten </a:t>
            </a:r>
            <a:r>
              <a:rPr lang="de-DE" dirty="0"/>
              <a:t>sind unauffällig mit Blick auf ihr schulisches Mathematiklernen am Schulanfang, weil sie über die für die schulischen Inhalte grundlegenden Vorläuferfähigkeiten verfügen. </a:t>
            </a:r>
            <a:endParaRPr dirty="0"/>
          </a:p>
          <a:p>
            <a:pPr>
              <a:defRPr/>
            </a:pPr>
            <a:r>
              <a:rPr lang="de-DE" dirty="0"/>
              <a:t>Kinder mit </a:t>
            </a:r>
            <a:r>
              <a:rPr lang="de-DE" b="1" dirty="0"/>
              <a:t>10 – 11 Punkten </a:t>
            </a:r>
            <a:r>
              <a:rPr lang="de-DE" dirty="0"/>
              <a:t>sollten in den ersten Wochen besonders beobachtet werden. </a:t>
            </a:r>
            <a:endParaRPr dirty="0"/>
          </a:p>
          <a:p>
            <a:pPr>
              <a:defRPr/>
            </a:pPr>
            <a:r>
              <a:rPr lang="de-DE" dirty="0"/>
              <a:t>Kinder mit </a:t>
            </a:r>
            <a:r>
              <a:rPr lang="de-DE" b="1" dirty="0"/>
              <a:t>0 – 9 Punkten </a:t>
            </a:r>
            <a:r>
              <a:rPr lang="de-DE" dirty="0"/>
              <a:t>zeigen einen deutlich auffälligen Befund. Sie gehören mit der im Screening gezeigten Leistung zu den schwächsten 12 Prozent der Schulanfänger*innen und sollten unbedingt weiter diagnostisch überprüft werden. </a:t>
            </a:r>
            <a:endParaRPr dirty="0"/>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22</a:t>
            </a:fld>
            <a:endParaRPr lang="de-D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cs typeface="Calibri"/>
              </a:rPr>
              <a:t>Wissenschaftliche Auswertung (Normierung)</a:t>
            </a:r>
            <a:endParaRPr/>
          </a:p>
        </p:txBody>
      </p:sp>
      <p:sp>
        <p:nvSpPr>
          <p:cNvPr id="3" name="Textplatzhalter 2"/>
          <p:cNvSpPr>
            <a:spLocks noGrp="1"/>
          </p:cNvSpPr>
          <p:nvPr>
            <p:ph type="body" sz="quarter" idx="13"/>
          </p:nvPr>
        </p:nvSpPr>
        <p:spPr bwMode="auto"/>
        <p:txBody>
          <a:bodyPr/>
          <a:lstStyle/>
          <a:p>
            <a:pPr>
              <a:defRPr/>
            </a:pPr>
            <a:r>
              <a:rPr lang="de-DE" dirty="0"/>
              <a:t>Keine Geschlechterunterschiede</a:t>
            </a:r>
            <a:endParaRPr dirty="0"/>
          </a:p>
          <a:p>
            <a:pPr>
              <a:defRPr/>
            </a:pPr>
            <a:r>
              <a:rPr lang="de-DE" dirty="0"/>
              <a:t>Testalter hat nur einen sehr geringen Einfluss auf die Leistung.</a:t>
            </a:r>
            <a:endParaRPr dirty="0"/>
          </a:p>
          <a:p>
            <a:pPr>
              <a:defRPr/>
            </a:pPr>
            <a:r>
              <a:rPr lang="de-DE" dirty="0"/>
              <a:t>Keine Leistungsunterschiede zwischen der A- und der B-Version </a:t>
            </a:r>
            <a:endParaRPr dirty="0"/>
          </a:p>
          <a:p>
            <a:pPr>
              <a:defRPr/>
            </a:pPr>
            <a:r>
              <a:rPr lang="de-DE" dirty="0"/>
              <a:t>Leistungsunterschied zwischen Kindern, die Deutsch als Muttersprache sprechen, und solchen, die Deutsch als Zweitsprache erlernen, ist mit fast 2 Punkten erheblich.</a:t>
            </a:r>
            <a:endParaRPr dirty="0"/>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23</a:t>
            </a:fld>
            <a:endParaRPr lang="de-DE"/>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8" name="Textfeld 7"/>
          <p:cNvSpPr txBox="1"/>
          <p:nvPr/>
        </p:nvSpPr>
        <p:spPr bwMode="auto">
          <a:xfrm>
            <a:off x="5447928" y="6309320"/>
            <a:ext cx="5328591" cy="276999"/>
          </a:xfrm>
          <a:prstGeom prst="rect">
            <a:avLst/>
          </a:prstGeom>
          <a:noFill/>
        </p:spPr>
        <p:txBody>
          <a:bodyPr wrap="square" rtlCol="0">
            <a:spAutoFit/>
          </a:bodyPr>
          <a:lstStyle/>
          <a:p>
            <a:pPr algn="r">
              <a:defRPr/>
            </a:pPr>
            <a:r>
              <a:rPr lang="de-DE" sz="1200">
                <a:latin typeface="Arial"/>
                <a:cs typeface="Calibri"/>
              </a:rPr>
              <a:t>Peter-Koop, Kerstingjohänner &amp; Streit-Lehmann 2020, S. 39</a:t>
            </a:r>
            <a:endParaRPr/>
          </a:p>
        </p:txBody>
      </p:sp>
      <p:pic>
        <p:nvPicPr>
          <p:cNvPr id="9" name="Grafik 8"/>
          <p:cNvPicPr>
            <a:picLocks noChangeAspect="1"/>
          </p:cNvPicPr>
          <p:nvPr/>
        </p:nvPicPr>
        <p:blipFill>
          <a:blip r:embed="rId4"/>
          <a:stretch/>
        </p:blipFill>
        <p:spPr bwMode="auto">
          <a:xfrm>
            <a:off x="1486304" y="1078476"/>
            <a:ext cx="9219392" cy="5224441"/>
          </a:xfrm>
          <a:prstGeom prst="rect">
            <a:avLst/>
          </a:prstGeom>
        </p:spPr>
      </p:pic>
      <p:sp>
        <p:nvSpPr>
          <p:cNvPr id="10" name="Abgerundetes Rechteck 9"/>
          <p:cNvSpPr/>
          <p:nvPr/>
        </p:nvSpPr>
        <p:spPr bwMode="auto">
          <a:xfrm>
            <a:off x="1560504" y="1700808"/>
            <a:ext cx="9072000" cy="972000"/>
          </a:xfrm>
          <a:prstGeom prst="roundRect">
            <a:avLst>
              <a:gd name="adj" fmla="val 16667"/>
            </a:avLst>
          </a:prstGeom>
          <a:noFill/>
          <a:ln w="41275">
            <a:solidFill>
              <a:srgbClr val="0A64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500"/>
          </a:p>
        </p:txBody>
      </p:sp>
      <p:sp>
        <p:nvSpPr>
          <p:cNvPr id="3" name="Foliennummernplatzhalter 2"/>
          <p:cNvSpPr>
            <a:spLocks noGrp="1"/>
          </p:cNvSpPr>
          <p:nvPr>
            <p:ph type="sldNum" sz="quarter" idx="12"/>
          </p:nvPr>
        </p:nvSpPr>
        <p:spPr bwMode="auto"/>
        <p:txBody>
          <a:bodyPr/>
          <a:lstStyle/>
          <a:p>
            <a:pPr>
              <a:defRPr/>
            </a:pPr>
            <a:fld id="{968FC3C1-8B2E-4CF4-97FE-57A4E19AC873}" type="slidenum">
              <a:rPr lang="de-DE"/>
              <a:t>24</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cs typeface="Calibri"/>
              </a:rPr>
              <a:t>Didaktische Konsequenzen</a:t>
            </a:r>
          </a:p>
        </p:txBody>
      </p:sp>
      <p:sp>
        <p:nvSpPr>
          <p:cNvPr id="3" name="Textplatzhalter 2"/>
          <p:cNvSpPr>
            <a:spLocks noGrp="1"/>
          </p:cNvSpPr>
          <p:nvPr>
            <p:ph type="body" sz="quarter" idx="13"/>
          </p:nvPr>
        </p:nvSpPr>
        <p:spPr bwMode="auto"/>
        <p:txBody>
          <a:bodyPr/>
          <a:lstStyle/>
          <a:p>
            <a:pPr>
              <a:defRPr/>
            </a:pPr>
            <a:r>
              <a:rPr lang="de-DE" dirty="0"/>
              <a:t>Am Schulanfang sollte unbedingt die mathematische Lernausgangslage geprüft werden, um evtl. Risikokinder von Anfang an entsprechend fördern zu können.</a:t>
            </a:r>
            <a:endParaRPr dirty="0"/>
          </a:p>
          <a:p>
            <a:pPr>
              <a:defRPr/>
            </a:pPr>
            <a:r>
              <a:rPr lang="de-DE" dirty="0"/>
              <a:t>Allen Kindern sollte die Gelegenheit gegeben werden, ihr Vorwissen zu zeigen. Dieses individuelle Vorwissen sollte wertgeschätzt und im Unterricht darauf aufgebaut werden. </a:t>
            </a:r>
            <a:endParaRPr dirty="0"/>
          </a:p>
          <a:p>
            <a:pPr>
              <a:defRPr/>
            </a:pPr>
            <a:r>
              <a:rPr lang="de-DE" dirty="0"/>
              <a:t>Lehrwerke für den Anfangsunterricht sollten kritisch daraufhin geprüft werden, ob sie geeignete Lerngelegenheiten zum Fördern und Fordern bieten.</a:t>
            </a:r>
            <a:endParaRPr dirty="0"/>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25</a:t>
            </a:fld>
            <a:endParaRPr lang="de-D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t>Gemeinsame Quintessenz</a:t>
            </a:r>
            <a:endParaRPr lang="de-DE">
              <a:cs typeface="Calibri"/>
            </a:endParaRPr>
          </a:p>
        </p:txBody>
      </p:sp>
      <p:sp>
        <p:nvSpPr>
          <p:cNvPr id="3" name="Textplatzhalter 2"/>
          <p:cNvSpPr>
            <a:spLocks noGrp="1"/>
          </p:cNvSpPr>
          <p:nvPr>
            <p:ph type="body" sz="quarter" idx="13"/>
          </p:nvPr>
        </p:nvSpPr>
        <p:spPr bwMode="auto"/>
        <p:txBody>
          <a:bodyPr/>
          <a:lstStyle/>
          <a:p>
            <a:pPr>
              <a:defRPr/>
            </a:pPr>
            <a:r>
              <a:rPr lang="de-DE"/>
              <a:t>Gute (vorgeschriebene) Praxis zur </a:t>
            </a:r>
            <a:r>
              <a:rPr lang="de-DE" b="1"/>
              <a:t>Feststellung einer Rechenstörung</a:t>
            </a:r>
            <a:r>
              <a:rPr lang="de-DE"/>
              <a:t> ist oder sollte sein: eine standardisierte, professionelle (Status-)Diagnostik.</a:t>
            </a:r>
            <a:endParaRPr/>
          </a:p>
          <a:p>
            <a:pPr>
              <a:defRPr/>
            </a:pPr>
            <a:r>
              <a:rPr lang="de-DE"/>
              <a:t>Besser als Therapie ist Prävention, daher ist die </a:t>
            </a:r>
            <a:r>
              <a:rPr lang="de-DE" b="1"/>
              <a:t>Früherkennung</a:t>
            </a:r>
            <a:r>
              <a:rPr lang="de-DE"/>
              <a:t> wichtig.</a:t>
            </a:r>
            <a:endParaRPr/>
          </a:p>
          <a:p>
            <a:pPr>
              <a:defRPr/>
            </a:pPr>
            <a:r>
              <a:rPr lang="de-DE"/>
              <a:t>Eine (noch anspruchsvollere) Förderdiagnostik liefert aufgrund der detaillierten </a:t>
            </a:r>
            <a:r>
              <a:rPr lang="de-DE" b="1"/>
              <a:t>Fehleranalyse </a:t>
            </a:r>
            <a:r>
              <a:rPr lang="de-DE"/>
              <a:t>wichtige weitergehende Informationen für die </a:t>
            </a:r>
            <a:r>
              <a:rPr lang="de-DE" b="1"/>
              <a:t>auf den Einzelfall zugeschnittene Behandlung</a:t>
            </a:r>
            <a:r>
              <a:rPr lang="de-DE"/>
              <a:t>. </a:t>
            </a:r>
            <a:endParaRPr/>
          </a:p>
          <a:p>
            <a:pPr>
              <a:defRPr/>
            </a:pPr>
            <a:r>
              <a:rPr lang="de-DE"/>
              <a:t>Jedweder diagnostische Prozess generiert </a:t>
            </a:r>
            <a:r>
              <a:rPr lang="de-DE" b="1"/>
              <a:t>Hypothesen</a:t>
            </a:r>
            <a:r>
              <a:rPr lang="de-DE"/>
              <a:t>, die im weiteren Verlauf (quasi-experimentell und je nach Erkenntnisinteresse am Fall oder an Fällen) </a:t>
            </a:r>
            <a:r>
              <a:rPr lang="de-DE" b="1"/>
              <a:t>zu überprüfen </a:t>
            </a:r>
            <a:r>
              <a:rPr lang="de-DE"/>
              <a:t>sind.</a:t>
            </a:r>
            <a:endParaRPr/>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26</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ctr" defTabSz="455948">
              <a:defRPr/>
            </a:pPr>
            <a:r>
              <a:rPr lang="de-DE">
                <a:cs typeface="Calibri"/>
              </a:rPr>
              <a:t>Tag 2:</a:t>
            </a:r>
            <a:br>
              <a:rPr lang="de-DE"/>
            </a:br>
            <a:br>
              <a:rPr lang="de-DE" sz="1400">
                <a:cs typeface="Calibri"/>
              </a:rPr>
            </a:br>
            <a:r>
              <a:rPr lang="de-DE">
                <a:cs typeface="Calibri"/>
              </a:rPr>
              <a:t>Von der Diagnostik zur Beratung</a:t>
            </a:r>
            <a:br>
              <a:rPr lang="de-DE">
                <a:cs typeface="Calibri"/>
              </a:rPr>
            </a:br>
            <a:br>
              <a:rPr lang="de-DE">
                <a:cs typeface="Calibri"/>
              </a:rPr>
            </a:br>
            <a:r>
              <a:rPr lang="de-DE">
                <a:solidFill>
                  <a:srgbClr val="0A6496"/>
                </a:solidFill>
                <a:ea typeface="ＭＳ Ｐゴシック"/>
                <a:cs typeface="Calibri"/>
              </a:rPr>
              <a:t>Indikationsstellung</a:t>
            </a:r>
            <a:br>
              <a:rPr lang="de-DE">
                <a:solidFill>
                  <a:srgbClr val="0A6496"/>
                </a:solidFill>
                <a:ea typeface="ＭＳ Ｐゴシック"/>
                <a:cs typeface="Calibri"/>
              </a:rPr>
            </a:br>
            <a:r>
              <a:rPr lang="de-DE">
                <a:solidFill>
                  <a:srgbClr val="0A6496"/>
                </a:solidFill>
                <a:ea typeface="ＭＳ Ｐゴシック"/>
                <a:cs typeface="Calibri"/>
              </a:rPr>
              <a:t>im engeren und weiteren Sinn</a:t>
            </a:r>
            <a:endParaRPr lang="de-DE">
              <a:solidFill>
                <a:srgbClr val="0A6496"/>
              </a:solidFill>
            </a:endParaRPr>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4" name="Foliennummernplatzhalter 3"/>
          <p:cNvSpPr>
            <a:spLocks noGrp="1"/>
          </p:cNvSpPr>
          <p:nvPr>
            <p:ph type="sldNum" sz="quarter" idx="12"/>
          </p:nvPr>
        </p:nvSpPr>
        <p:spPr bwMode="auto"/>
        <p:txBody>
          <a:bodyPr/>
          <a:lstStyle/>
          <a:p>
            <a:pPr>
              <a:defRPr/>
            </a:pPr>
            <a:fld id="{968FC3C1-8B2E-4CF4-97FE-57A4E19AC873}" type="slidenum">
              <a:rPr lang="de-DE"/>
              <a:t>27</a:t>
            </a:fld>
            <a:endParaRPr lang="de-D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cs typeface="Calibri"/>
              </a:rPr>
              <a:t>Indikationsstellung / Therapieplan</a:t>
            </a:r>
          </a:p>
        </p:txBody>
      </p:sp>
      <p:sp>
        <p:nvSpPr>
          <p:cNvPr id="3" name="Textplatzhalter 2"/>
          <p:cNvSpPr>
            <a:spLocks noGrp="1"/>
          </p:cNvSpPr>
          <p:nvPr>
            <p:ph type="body" sz="quarter" idx="13"/>
          </p:nvPr>
        </p:nvSpPr>
        <p:spPr bwMode="auto"/>
        <p:txBody>
          <a:bodyPr/>
          <a:lstStyle/>
          <a:p>
            <a:pPr>
              <a:defRPr/>
            </a:pPr>
            <a:r>
              <a:rPr lang="de-DE"/>
              <a:t>Liegt eine (deutliche) Rechenstörung vor?</a:t>
            </a:r>
            <a:endParaRPr/>
          </a:p>
          <a:p>
            <a:pPr>
              <a:defRPr/>
            </a:pPr>
            <a:r>
              <a:rPr lang="de-DE"/>
              <a:t>Sind weitgehende Fördermaßnahmen angezeigt? Welche?</a:t>
            </a:r>
            <a:endParaRPr/>
          </a:p>
          <a:p>
            <a:pPr>
              <a:defRPr/>
            </a:pPr>
            <a:r>
              <a:rPr lang="de-DE"/>
              <a:t>(Wann) Sind Rechenstörungen im (Ganztags-) Unterricht aufzufangen und ist eine außerschulische Förderung angezeigt?</a:t>
            </a:r>
            <a:endParaRPr/>
          </a:p>
          <a:p>
            <a:pPr>
              <a:defRPr/>
            </a:pPr>
            <a:r>
              <a:rPr lang="de-DE"/>
              <a:t>Gilt es weitere (komorbide und Folgeprobleme) zu adressieren? Wie?</a:t>
            </a:r>
            <a:endParaRPr/>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28</a:t>
            </a:fld>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Seminarübersicht</a:t>
            </a:r>
            <a:endParaRPr/>
          </a:p>
        </p:txBody>
      </p:sp>
      <p:graphicFrame>
        <p:nvGraphicFramePr>
          <p:cNvPr id="5" name="Tabelle 5"/>
          <p:cNvGraphicFramePr>
            <a:graphicFrameLocks noGrp="1"/>
          </p:cNvGraphicFramePr>
          <p:nvPr>
            <p:ph idx="1"/>
            <p:extLst>
              <p:ext uri="{D42A27DB-BD31-4B8C-83A1-F6EECF244321}">
                <p14:modId xmlns:p14="http://schemas.microsoft.com/office/powerpoint/2010/main" val="1674003225"/>
              </p:ext>
            </p:extLst>
          </p:nvPr>
        </p:nvGraphicFramePr>
        <p:xfrm>
          <a:off x="300038" y="2241550"/>
          <a:ext cx="11591924" cy="3931920"/>
        </p:xfrm>
        <a:graphic>
          <a:graphicData uri="http://schemas.openxmlformats.org/drawingml/2006/table">
            <a:tbl>
              <a:tblPr firstRow="1" bandRow="1">
                <a:tableStyleId>{5940675A-B579-460E-94D1-54222C63F5DA}</a:tableStyleId>
              </a:tblPr>
              <a:tblGrid>
                <a:gridCol w="5795962">
                  <a:extLst>
                    <a:ext uri="{9D8B030D-6E8A-4147-A177-3AD203B41FA5}">
                      <a16:colId xmlns:a16="http://schemas.microsoft.com/office/drawing/2014/main" val="20000"/>
                    </a:ext>
                  </a:extLst>
                </a:gridCol>
                <a:gridCol w="5795962">
                  <a:extLst>
                    <a:ext uri="{9D8B030D-6E8A-4147-A177-3AD203B41FA5}">
                      <a16:colId xmlns:a16="http://schemas.microsoft.com/office/drawing/2014/main" val="20001"/>
                    </a:ext>
                  </a:extLst>
                </a:gridCol>
              </a:tblGrid>
              <a:tr h="370840">
                <a:tc>
                  <a:txBody>
                    <a:bodyPr/>
                    <a:lstStyle/>
                    <a:p>
                      <a:pPr>
                        <a:defRPr/>
                      </a:pPr>
                      <a:r>
                        <a:rPr lang="de-DE" sz="2000" dirty="0"/>
                        <a:t>Diagnostik</a:t>
                      </a:r>
                      <a:endParaRPr dirty="0"/>
                    </a:p>
                  </a:txBody>
                  <a:tcPr>
                    <a:noFill/>
                  </a:tcPr>
                </a:tc>
                <a:tc>
                  <a:txBody>
                    <a:bodyPr/>
                    <a:lstStyle/>
                    <a:p>
                      <a:pPr marL="285750" indent="-285750">
                        <a:buFont typeface="Arial"/>
                        <a:buChar char="•"/>
                        <a:defRPr/>
                      </a:pPr>
                      <a:r>
                        <a:rPr lang="de-DE" sz="2000" dirty="0"/>
                        <a:t>Einführung und Lernstanderhebung</a:t>
                      </a:r>
                      <a:endParaRPr dirty="0"/>
                    </a:p>
                    <a:p>
                      <a:pPr marL="285750" indent="-285750">
                        <a:buFont typeface="Arial"/>
                        <a:buChar char="•"/>
                        <a:defRPr/>
                      </a:pPr>
                      <a:r>
                        <a:rPr lang="de-DE" sz="2000" dirty="0"/>
                        <a:t>Begriffsklärung und Einführung in die Diagnostik (auch) am Fall</a:t>
                      </a:r>
                      <a:endParaRPr dirty="0"/>
                    </a:p>
                    <a:p>
                      <a:pPr marL="285750" indent="-285750">
                        <a:buFont typeface="Arial"/>
                        <a:buChar char="•"/>
                        <a:defRPr/>
                      </a:pPr>
                      <a:r>
                        <a:rPr lang="de-DE" sz="2000" dirty="0"/>
                        <a:t>Fallbasierte Gruppenarbeit zur Anwendung</a:t>
                      </a:r>
                      <a:endParaRPr dirty="0"/>
                    </a:p>
                    <a:p>
                      <a:pPr marL="285750" indent="-285750">
                        <a:buFont typeface="Arial"/>
                        <a:buChar char="•"/>
                        <a:defRPr/>
                      </a:pPr>
                      <a:r>
                        <a:rPr lang="de-DE" sz="2000" dirty="0"/>
                        <a:t>Beispiel für adaptive Diagnostik</a:t>
                      </a:r>
                      <a:endParaRPr dirty="0"/>
                    </a:p>
                  </a:txBody>
                  <a:tcPr>
                    <a:noFill/>
                  </a:tcPr>
                </a:tc>
                <a:extLst>
                  <a:ext uri="{0D108BD9-81ED-4DB2-BD59-A6C34878D82A}">
                    <a16:rowId xmlns:a16="http://schemas.microsoft.com/office/drawing/2014/main" val="10000"/>
                  </a:ext>
                </a:extLst>
              </a:tr>
              <a:tr h="370840">
                <a:tc>
                  <a:txBody>
                    <a:bodyPr/>
                    <a:lstStyle/>
                    <a:p>
                      <a:pPr>
                        <a:defRPr/>
                      </a:pPr>
                      <a:r>
                        <a:rPr lang="de-DE" sz="2000"/>
                        <a:t>Beratung</a:t>
                      </a:r>
                      <a:endParaRPr/>
                    </a:p>
                  </a:txBody>
                  <a:tcPr>
                    <a:solidFill>
                      <a:schemeClr val="bg1">
                        <a:lumMod val="75000"/>
                      </a:schemeClr>
                    </a:solidFill>
                  </a:tcPr>
                </a:tc>
                <a:tc>
                  <a:txBody>
                    <a:bodyPr/>
                    <a:lstStyle/>
                    <a:p>
                      <a:pPr marL="285750" indent="-285750">
                        <a:buFont typeface="Arial"/>
                        <a:buChar char="•"/>
                        <a:defRPr/>
                      </a:pPr>
                      <a:r>
                        <a:rPr lang="de-DE" sz="2000"/>
                        <a:t>Zur Bedeutung von Vorläuferfähigkeiten</a:t>
                      </a:r>
                      <a:endParaRPr/>
                    </a:p>
                    <a:p>
                      <a:pPr marL="285750" indent="-285750">
                        <a:buFont typeface="Arial"/>
                        <a:buChar char="•"/>
                        <a:defRPr/>
                      </a:pPr>
                      <a:r>
                        <a:rPr lang="de-DE" sz="2000"/>
                        <a:t>Planung, Simulierung und Reflexion eines „realen“ Beratungsgesprächs (GA)</a:t>
                      </a:r>
                      <a:endParaRPr/>
                    </a:p>
                    <a:p>
                      <a:pPr marL="285750" indent="-285750">
                        <a:buFont typeface="Arial"/>
                        <a:buChar char="•"/>
                        <a:defRPr/>
                      </a:pPr>
                      <a:r>
                        <a:rPr lang="de-DE" sz="2000"/>
                        <a:t>Reflexion des echten Gesprächs</a:t>
                      </a:r>
                      <a:endParaRPr/>
                    </a:p>
                  </a:txBody>
                  <a:tcPr>
                    <a:solidFill>
                      <a:schemeClr val="bg1">
                        <a:lumMod val="75000"/>
                      </a:schemeClr>
                    </a:solidFill>
                  </a:tcPr>
                </a:tc>
                <a:extLst>
                  <a:ext uri="{0D108BD9-81ED-4DB2-BD59-A6C34878D82A}">
                    <a16:rowId xmlns:a16="http://schemas.microsoft.com/office/drawing/2014/main" val="10001"/>
                  </a:ext>
                </a:extLst>
              </a:tr>
              <a:tr h="370840">
                <a:tc>
                  <a:txBody>
                    <a:bodyPr/>
                    <a:lstStyle/>
                    <a:p>
                      <a:pPr>
                        <a:defRPr/>
                      </a:pPr>
                      <a:r>
                        <a:rPr lang="de-DE" sz="2000"/>
                        <a:t>Förderung</a:t>
                      </a:r>
                      <a:endParaRPr/>
                    </a:p>
                  </a:txBody>
                  <a:tcPr/>
                </a:tc>
                <a:tc>
                  <a:txBody>
                    <a:bodyPr/>
                    <a:lstStyle/>
                    <a:p>
                      <a:pPr marL="285750" indent="-285750">
                        <a:buFont typeface="Arial"/>
                        <a:buChar char="•"/>
                        <a:defRPr/>
                      </a:pPr>
                      <a:r>
                        <a:rPr lang="de-DE" sz="2000"/>
                        <a:t>Standardisierte Förderung mit MARKO-T</a:t>
                      </a:r>
                      <a:endParaRPr/>
                    </a:p>
                    <a:p>
                      <a:pPr marL="285750" indent="-285750">
                        <a:buFont typeface="Arial"/>
                        <a:buChar char="•"/>
                        <a:defRPr/>
                      </a:pPr>
                      <a:r>
                        <a:rPr lang="de-DE" sz="2000"/>
                        <a:t>Adaptive Förderung bei Rechenschwierigkeiten</a:t>
                      </a:r>
                      <a:endParaRPr/>
                    </a:p>
                    <a:p>
                      <a:pPr marL="285750" indent="-285750">
                        <a:buFont typeface="Arial"/>
                        <a:buChar char="•"/>
                        <a:defRPr/>
                      </a:pPr>
                      <a:r>
                        <a:rPr lang="de-DE" sz="2000"/>
                        <a:t>Evaluation und Manöverkritik</a:t>
                      </a:r>
                      <a:endParaRPr/>
                    </a:p>
                  </a:txBody>
                  <a:tcPr/>
                </a:tc>
                <a:extLst>
                  <a:ext uri="{0D108BD9-81ED-4DB2-BD59-A6C34878D82A}">
                    <a16:rowId xmlns:a16="http://schemas.microsoft.com/office/drawing/2014/main" val="10002"/>
                  </a:ext>
                </a:extLst>
              </a:tr>
            </a:tbl>
          </a:graphicData>
        </a:graphic>
      </p:graphicFrame>
      <p:pic>
        <p:nvPicPr>
          <p:cNvPr id="6" name="Grafik 3"/>
          <p:cNvPicPr>
            <a:picLocks noChangeAspect="1"/>
          </p:cNvPicPr>
          <p:nvPr/>
        </p:nvPicPr>
        <p:blipFill>
          <a:blip r:embed="rId2">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4" name="Foliennummernplatzhalter 3"/>
          <p:cNvSpPr>
            <a:spLocks noGrp="1"/>
          </p:cNvSpPr>
          <p:nvPr>
            <p:ph type="sldNum" sz="quarter" idx="12"/>
          </p:nvPr>
        </p:nvSpPr>
        <p:spPr bwMode="auto"/>
        <p:txBody>
          <a:bodyPr/>
          <a:lstStyle/>
          <a:p>
            <a:pPr>
              <a:defRPr/>
            </a:pPr>
            <a:fld id="{968FC3C1-8B2E-4CF4-97FE-57A4E19AC873}" type="slidenum">
              <a:rPr lang="de-DE"/>
              <a:t>2</a:t>
            </a:fld>
            <a:endParaRPr lang="de-D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cs typeface="Calibri"/>
              </a:rPr>
              <a:t>Weiterführende Fragen im Beratungskontext </a:t>
            </a:r>
          </a:p>
        </p:txBody>
      </p:sp>
      <p:sp>
        <p:nvSpPr>
          <p:cNvPr id="3" name="Textplatzhalter 2"/>
          <p:cNvSpPr>
            <a:spLocks noGrp="1"/>
          </p:cNvSpPr>
          <p:nvPr>
            <p:ph type="body" sz="quarter" idx="13"/>
          </p:nvPr>
        </p:nvSpPr>
        <p:spPr bwMode="auto"/>
        <p:txBody>
          <a:bodyPr/>
          <a:lstStyle/>
          <a:p>
            <a:pPr>
              <a:defRPr/>
            </a:pPr>
            <a:r>
              <a:rPr lang="de-DE"/>
              <a:t>Ist bei altersunangemessenem Kompetenzstand eine </a:t>
            </a:r>
            <a:r>
              <a:rPr lang="de-DE" b="1"/>
              <a:t>Rückstellung bzw. Wiederholung des Schuljahres</a:t>
            </a:r>
            <a:r>
              <a:rPr lang="de-DE"/>
              <a:t> angezeigt?</a:t>
            </a:r>
            <a:endParaRPr/>
          </a:p>
          <a:p>
            <a:pPr>
              <a:defRPr/>
            </a:pPr>
            <a:r>
              <a:rPr lang="de-DE"/>
              <a:t>Woran ist erkennbar, dass Fördermaßnahmen und -kurse in der Regelschule nicht ausreichend sind und </a:t>
            </a:r>
            <a:r>
              <a:rPr lang="de-DE" b="1"/>
              <a:t>welche anderen (flankierenden und/oder mutmaßlich effektiveren) Fördermaßnahmen anzustreben wären</a:t>
            </a:r>
            <a:r>
              <a:rPr lang="de-DE"/>
              <a:t>?</a:t>
            </a:r>
            <a:endParaRPr/>
          </a:p>
          <a:p>
            <a:pPr>
              <a:defRPr/>
            </a:pPr>
            <a:r>
              <a:rPr lang="de-DE"/>
              <a:t>Was spräche dafür (und dagegen), ein </a:t>
            </a:r>
            <a:r>
              <a:rPr lang="de-DE" b="1"/>
              <a:t>Verfahren zur Abklärung eines sonderpädagogischen Förderbedarfs </a:t>
            </a:r>
            <a:r>
              <a:rPr lang="de-DE"/>
              <a:t>(hier: FSP Lernen) einzuleiten? </a:t>
            </a:r>
            <a:endParaRPr/>
          </a:p>
          <a:p>
            <a:pPr>
              <a:defRPr/>
            </a:pPr>
            <a:r>
              <a:rPr lang="de-DE"/>
              <a:t>Welche Aspekte wären bei der </a:t>
            </a:r>
            <a:r>
              <a:rPr lang="de-DE" b="1"/>
              <a:t>Entscheidung zwischen einer inklusiven Regelschule und einer Förderschulen</a:t>
            </a:r>
            <a:r>
              <a:rPr lang="de-DE"/>
              <a:t> zu bedenken? </a:t>
            </a:r>
            <a:endParaRPr/>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29</a:t>
            </a:fld>
            <a:endParaRPr lang="de-D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cs typeface="Calibri"/>
              </a:rPr>
              <a:t>Gruppenarbeit – Phase 1</a:t>
            </a:r>
          </a:p>
        </p:txBody>
      </p:sp>
      <p:sp>
        <p:nvSpPr>
          <p:cNvPr id="3" name="Textplatzhalter 2"/>
          <p:cNvSpPr>
            <a:spLocks noGrp="1"/>
          </p:cNvSpPr>
          <p:nvPr>
            <p:ph type="body" sz="quarter" idx="13"/>
          </p:nvPr>
        </p:nvSpPr>
        <p:spPr bwMode="auto"/>
        <p:txBody>
          <a:bodyPr/>
          <a:lstStyle/>
          <a:p>
            <a:pPr marL="0" indent="0">
              <a:buNone/>
              <a:defRPr/>
            </a:pPr>
            <a:r>
              <a:rPr lang="de-DE" dirty="0"/>
              <a:t>Bereiten Sie (möglichst in Kleingruppen von etwa 4 Personen) ein Beratungsgespräch (Basis sind die Befunde zu Maja) vor. Klären Sie innerhalb der Gruppe, wer die Rolle der Beraterin, des Vaters und des*der Beobachter*in einnimmt. </a:t>
            </a:r>
            <a:endParaRPr dirty="0"/>
          </a:p>
          <a:p>
            <a:pPr lvl="1">
              <a:defRPr/>
            </a:pPr>
            <a:r>
              <a:rPr lang="de-DE" sz="1800" dirty="0"/>
              <a:t>Überlegen Sie als Berater*in, was Sie den Eltern mitteilen wollen und wie sie das Gespräch anlegen.</a:t>
            </a:r>
            <a:endParaRPr dirty="0"/>
          </a:p>
          <a:p>
            <a:pPr lvl="1">
              <a:defRPr/>
            </a:pPr>
            <a:r>
              <a:rPr lang="de-DE" sz="1800" dirty="0"/>
              <a:t>Überlegen Sie als Elternteil, was Sie sich vom Gespräch erhoffen. Welche Ängste, Sorgen oder Vorurteile könnten Sie haben?</a:t>
            </a:r>
            <a:endParaRPr dirty="0"/>
          </a:p>
          <a:p>
            <a:pPr lvl="1">
              <a:defRPr/>
            </a:pPr>
            <a:r>
              <a:rPr lang="de-DE" sz="1800" dirty="0"/>
              <a:t>Überlegen Sie als Beobachter*in, was Lehrkräfte in einem Beratungsgespräch gut oder auch falsch machen können und wie Sie positive wie negative Eindrücke konstruktiv rückmelden. </a:t>
            </a:r>
            <a:endParaRPr dirty="0"/>
          </a:p>
          <a:p>
            <a:pPr marL="0" indent="0">
              <a:buNone/>
              <a:defRPr/>
            </a:pPr>
            <a:r>
              <a:rPr lang="de-DE" dirty="0"/>
              <a:t>Vor dem Rollenspiel werden die „Elternteile“ von der Seminarleitung vorbereitet. Los gehts!</a:t>
            </a:r>
            <a:endParaRPr dirty="0"/>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30</a:t>
            </a:fld>
            <a:endParaRPr lang="de-DE"/>
          </a:p>
        </p:txBody>
      </p:sp>
      <p:pic>
        <p:nvPicPr>
          <p:cNvPr id="9" name="Grafik 8" descr="Kundenbewertung"/>
          <p:cNvPicPr>
            <a:picLocks noChangeAspect="1"/>
          </p:cNvPicPr>
          <p:nvPr/>
        </p:nvPicPr>
        <p:blipFill>
          <a:blip r:embed="rId4"/>
          <a:stretch/>
        </p:blipFill>
        <p:spPr bwMode="auto">
          <a:xfrm>
            <a:off x="6384032" y="927583"/>
            <a:ext cx="1080120" cy="1080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cs typeface="Calibri"/>
              </a:rPr>
              <a:t>Auswertung der 1. Gruppenarbeitsphase</a:t>
            </a:r>
          </a:p>
        </p:txBody>
      </p:sp>
      <p:sp>
        <p:nvSpPr>
          <p:cNvPr id="3" name="Textplatzhalter 2"/>
          <p:cNvSpPr>
            <a:spLocks noGrp="1"/>
          </p:cNvSpPr>
          <p:nvPr>
            <p:ph type="body" sz="quarter" idx="13"/>
          </p:nvPr>
        </p:nvSpPr>
        <p:spPr bwMode="auto"/>
        <p:txBody>
          <a:bodyPr/>
          <a:lstStyle/>
          <a:p>
            <a:pPr marL="0" indent="0" algn="ctr">
              <a:buNone/>
              <a:defRPr/>
            </a:pPr>
            <a:r>
              <a:rPr lang="de-DE" sz="2400" u="sng"/>
              <a:t>Wie ist es Ihnen im Rollenspiel ergangen?</a:t>
            </a:r>
            <a:endParaRPr/>
          </a:p>
          <a:p>
            <a:pPr marL="0" indent="0">
              <a:buNone/>
              <a:defRPr/>
            </a:pPr>
            <a:endParaRPr lang="de-DE" u="sng"/>
          </a:p>
          <a:p>
            <a:pPr>
              <a:defRPr/>
            </a:pPr>
            <a:r>
              <a:rPr lang="de-DE" sz="1800"/>
              <a:t>Konnten Sie als </a:t>
            </a:r>
            <a:r>
              <a:rPr lang="de-DE" sz="1800" b="1"/>
              <a:t>Berater*innen</a:t>
            </a:r>
            <a:r>
              <a:rPr lang="de-DE" sz="1800"/>
              <a:t> den Eltern in angemessener Form Ihre zentralen Botschaften mitteilen? Was ist Ihnen gut gelungen und was hätte aus Ihrer Sicht besser laufen können?</a:t>
            </a:r>
            <a:endParaRPr/>
          </a:p>
          <a:p>
            <a:pPr>
              <a:defRPr/>
            </a:pPr>
            <a:r>
              <a:rPr lang="de-DE" sz="1800"/>
              <a:t>Wurden Ihre Erwartungen als </a:t>
            </a:r>
            <a:r>
              <a:rPr lang="de-DE" sz="1800" b="1"/>
              <a:t>Elternteil</a:t>
            </a:r>
            <a:r>
              <a:rPr lang="de-DE" sz="1800"/>
              <a:t> eingelöst? Was fanden Sie besonders hilfreich? Und was irritierend oder gar „daneben“?</a:t>
            </a:r>
            <a:endParaRPr/>
          </a:p>
          <a:p>
            <a:pPr>
              <a:defRPr/>
            </a:pPr>
            <a:r>
              <a:rPr lang="de-DE" sz="1800"/>
              <a:t>Inwiefern verlief das Gespräch aus Ihrer Sicht als </a:t>
            </a:r>
            <a:r>
              <a:rPr lang="de-DE" sz="1800" b="1"/>
              <a:t>Beobachter*in</a:t>
            </a:r>
            <a:r>
              <a:rPr lang="de-DE" sz="1800"/>
              <a:t> gut und wo haben sie Optimierungsmöglichkeiten wahrgenommen?</a:t>
            </a:r>
            <a:endParaRPr/>
          </a:p>
          <a:p>
            <a:pPr marL="0" indent="0">
              <a:buNone/>
              <a:defRPr/>
            </a:pPr>
            <a:endParaRPr lang="de-DE"/>
          </a:p>
          <a:p>
            <a:pPr>
              <a:defRPr/>
            </a:pPr>
            <a:endParaRPr lang="de-DE"/>
          </a:p>
          <a:p>
            <a:pPr>
              <a:defRPr/>
            </a:pPr>
            <a:endParaRPr lang="de-DE"/>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31</a:t>
            </a:fld>
            <a:endParaRPr lang="de-DE"/>
          </a:p>
        </p:txBody>
      </p:sp>
      <p:pic>
        <p:nvPicPr>
          <p:cNvPr id="9" name="Grafik 8"/>
          <p:cNvPicPr>
            <a:picLocks noChangeAspect="1"/>
          </p:cNvPicPr>
          <p:nvPr/>
        </p:nvPicPr>
        <p:blipFill>
          <a:blip r:embed="rId4"/>
          <a:stretch/>
        </p:blipFill>
        <p:spPr bwMode="auto">
          <a:xfrm>
            <a:off x="9308906" y="2072267"/>
            <a:ext cx="1080120" cy="7885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cs typeface="Calibri"/>
              </a:rPr>
              <a:t>Leitfragen zur vergleichenden Betrachtung</a:t>
            </a:r>
          </a:p>
        </p:txBody>
      </p:sp>
      <p:sp>
        <p:nvSpPr>
          <p:cNvPr id="3" name="Textplatzhalter 2"/>
          <p:cNvSpPr>
            <a:spLocks noGrp="1"/>
          </p:cNvSpPr>
          <p:nvPr>
            <p:ph type="body" sz="quarter" idx="13"/>
          </p:nvPr>
        </p:nvSpPr>
        <p:spPr bwMode="auto"/>
        <p:txBody>
          <a:bodyPr/>
          <a:lstStyle/>
          <a:p>
            <a:pPr>
              <a:defRPr/>
            </a:pPr>
            <a:r>
              <a:rPr lang="de-DE" dirty="0"/>
              <a:t>An welchen Stellen sehen Sie Unterschiede zwischen dem im Rollenspiel und dem im Video gezeigten Rückmeldegespräch?</a:t>
            </a:r>
            <a:endParaRPr dirty="0"/>
          </a:p>
          <a:p>
            <a:pPr>
              <a:defRPr/>
            </a:pPr>
            <a:r>
              <a:rPr lang="de-DE" dirty="0"/>
              <a:t>Welche Tipps zu „guter“ Gesprächsführung lassen sich aus allen bisherigen Eindrücken ableiten?</a:t>
            </a:r>
            <a:endParaRPr dirty="0"/>
          </a:p>
          <a:p>
            <a:pPr>
              <a:defRPr/>
            </a:pPr>
            <a:endParaRPr lang="de-DE" dirty="0"/>
          </a:p>
          <a:p>
            <a:pPr marL="0" indent="0">
              <a:buNone/>
              <a:defRPr/>
            </a:pPr>
            <a:r>
              <a:rPr lang="de-DE" dirty="0">
                <a:cs typeface="Calibri"/>
              </a:rPr>
              <a:t>Vergleichen Sie anschließend Ihre Eindrücke mit dem (real geführten) Rückmeldegespräch.</a:t>
            </a:r>
            <a:endParaRPr lang="de-DE" dirty="0"/>
          </a:p>
          <a:p>
            <a:pPr>
              <a:defRPr/>
            </a:pPr>
            <a:endParaRPr lang="de-DE" dirty="0"/>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32</a:t>
            </a:fld>
            <a:endParaRPr lang="de-DE"/>
          </a:p>
        </p:txBody>
      </p:sp>
      <p:pic>
        <p:nvPicPr>
          <p:cNvPr id="11" name="Grafik 10"/>
          <p:cNvPicPr>
            <a:picLocks noChangeAspect="1"/>
          </p:cNvPicPr>
          <p:nvPr/>
        </p:nvPicPr>
        <p:blipFill>
          <a:blip r:embed="rId4"/>
          <a:stretch/>
        </p:blipFill>
        <p:spPr bwMode="auto">
          <a:xfrm>
            <a:off x="10776520" y="1124744"/>
            <a:ext cx="1080120" cy="78855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cs typeface="Calibri"/>
              </a:rPr>
              <a:t>Auswertung der Gruppenarbeit</a:t>
            </a:r>
            <a:endParaRPr/>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graphicFrame>
        <p:nvGraphicFramePr>
          <p:cNvPr id="8" name="Tabelle 7"/>
          <p:cNvGraphicFramePr>
            <a:graphicFrameLocks noGrp="1"/>
          </p:cNvGraphicFramePr>
          <p:nvPr>
            <p:extLst>
              <p:ext uri="{D42A27DB-BD31-4B8C-83A1-F6EECF244321}">
                <p14:modId xmlns:p14="http://schemas.microsoft.com/office/powerpoint/2010/main" val="2273539805"/>
              </p:ext>
            </p:extLst>
          </p:nvPr>
        </p:nvGraphicFramePr>
        <p:xfrm>
          <a:off x="300038" y="1950520"/>
          <a:ext cx="11377264" cy="4206240"/>
        </p:xfrm>
        <a:graphic>
          <a:graphicData uri="http://schemas.openxmlformats.org/drawingml/2006/table">
            <a:tbl>
              <a:tblPr firstRow="1" bandRow="1">
                <a:tableStyleId>{3E0B0F0A-2C82-3920-3606-D40C2B09ECDB}</a:tableStyleId>
              </a:tblPr>
              <a:tblGrid>
                <a:gridCol w="5688632">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370840">
                <a:tc>
                  <a:txBody>
                    <a:bodyPr/>
                    <a:lstStyle/>
                    <a:p>
                      <a:pPr algn="ctr">
                        <a:defRPr/>
                      </a:pPr>
                      <a:r>
                        <a:rPr lang="de-DE" sz="2400">
                          <a:solidFill>
                            <a:schemeClr val="tx1"/>
                          </a:solidFill>
                          <a:latin typeface="Arial"/>
                          <a:cs typeface="Calibri"/>
                        </a:rPr>
                        <a:t>DO</a:t>
                      </a:r>
                      <a:endParaRPr sz="2400">
                        <a:latin typeface="Arial"/>
                      </a:endParaRPr>
                    </a:p>
                  </a:txBody>
                  <a:tcPr>
                    <a:solidFill>
                      <a:srgbClr val="50AF2D">
                        <a:alpha val="60000"/>
                      </a:srgbClr>
                    </a:solidFill>
                  </a:tcPr>
                </a:tc>
                <a:tc>
                  <a:txBody>
                    <a:bodyPr/>
                    <a:lstStyle/>
                    <a:p>
                      <a:pPr algn="ctr">
                        <a:defRPr/>
                      </a:pPr>
                      <a:r>
                        <a:rPr lang="de-DE" sz="2400" dirty="0">
                          <a:solidFill>
                            <a:schemeClr val="tx1"/>
                          </a:solidFill>
                          <a:latin typeface="Arial"/>
                          <a:cs typeface="Calibri"/>
                        </a:rPr>
                        <a:t>DON</a:t>
                      </a:r>
                      <a:r>
                        <a:rPr lang="hy-AM" sz="2400" dirty="0">
                          <a:solidFill>
                            <a:schemeClr val="tx1"/>
                          </a:solidFill>
                          <a:latin typeface="Arial"/>
                          <a:cs typeface="Calibri"/>
                        </a:rPr>
                        <a:t>՚</a:t>
                      </a:r>
                      <a:r>
                        <a:rPr lang="de-DE" sz="2400" dirty="0">
                          <a:solidFill>
                            <a:schemeClr val="tx1"/>
                          </a:solidFill>
                          <a:latin typeface="Arial"/>
                          <a:cs typeface="Calibri"/>
                        </a:rPr>
                        <a:t>T</a:t>
                      </a:r>
                      <a:endParaRPr sz="2400" dirty="0">
                        <a:latin typeface="Arial"/>
                      </a:endParaRPr>
                    </a:p>
                  </a:txBody>
                  <a:tcPr>
                    <a:solidFill>
                      <a:srgbClr val="50AF2D">
                        <a:alpha val="60000"/>
                      </a:srgbClr>
                    </a:solidFill>
                  </a:tcPr>
                </a:tc>
                <a:extLst>
                  <a:ext uri="{0D108BD9-81ED-4DB2-BD59-A6C34878D82A}">
                    <a16:rowId xmlns:a16="http://schemas.microsoft.com/office/drawing/2014/main" val="10000"/>
                  </a:ext>
                </a:extLst>
              </a:tr>
              <a:tr h="370840">
                <a:tc>
                  <a:txBody>
                    <a:bodyPr/>
                    <a:lstStyle/>
                    <a:p>
                      <a:pPr marL="285750" indent="-285750">
                        <a:buFontTx/>
                        <a:buChar char="-"/>
                        <a:defRPr/>
                      </a:pPr>
                      <a:r>
                        <a:rPr lang="de-DE" sz="2000" dirty="0">
                          <a:latin typeface="Arial"/>
                          <a:cs typeface="Calibri"/>
                        </a:rPr>
                        <a:t>Sachlich argumentieren</a:t>
                      </a:r>
                      <a:endParaRPr sz="2000" dirty="0">
                        <a:latin typeface="Arial"/>
                      </a:endParaRPr>
                    </a:p>
                    <a:p>
                      <a:pPr marL="285750" indent="-285750">
                        <a:buFontTx/>
                        <a:buChar char="-"/>
                        <a:defRPr/>
                      </a:pPr>
                      <a:r>
                        <a:rPr lang="de-DE" sz="2000" dirty="0">
                          <a:latin typeface="Arial"/>
                          <a:cs typeface="Calibri"/>
                        </a:rPr>
                        <a:t>Auf die Sorgen der Eltern eingehen</a:t>
                      </a:r>
                      <a:endParaRPr sz="2000" dirty="0">
                        <a:latin typeface="Arial"/>
                      </a:endParaRPr>
                    </a:p>
                    <a:p>
                      <a:pPr marL="285750" indent="-285750">
                        <a:buFontTx/>
                        <a:buChar char="-"/>
                        <a:defRPr/>
                      </a:pPr>
                      <a:r>
                        <a:rPr lang="de-DE" sz="2000" dirty="0">
                          <a:latin typeface="Arial"/>
                          <a:cs typeface="Calibri"/>
                        </a:rPr>
                        <a:t>Stärken des Kindes betonen</a:t>
                      </a:r>
                      <a:endParaRPr sz="2000" dirty="0">
                        <a:latin typeface="Arial"/>
                      </a:endParaRPr>
                    </a:p>
                    <a:p>
                      <a:pPr marL="285750" indent="-285750">
                        <a:buFontTx/>
                        <a:buChar char="-"/>
                        <a:defRPr/>
                      </a:pPr>
                      <a:r>
                        <a:rPr lang="de-DE" sz="2000" dirty="0">
                          <a:latin typeface="Arial"/>
                          <a:cs typeface="Calibri"/>
                        </a:rPr>
                        <a:t>Hinweis auf vernünftige Lernzeiten</a:t>
                      </a:r>
                      <a:endParaRPr sz="2000" dirty="0">
                        <a:latin typeface="Arial"/>
                      </a:endParaRPr>
                    </a:p>
                    <a:p>
                      <a:pPr marL="285750" indent="-285750">
                        <a:buFontTx/>
                        <a:buChar char="-"/>
                        <a:defRPr/>
                      </a:pPr>
                      <a:r>
                        <a:rPr lang="de-DE" sz="2000" dirty="0">
                          <a:latin typeface="Arial"/>
                          <a:cs typeface="Calibri"/>
                        </a:rPr>
                        <a:t>Ruhig und gelassen bleiben</a:t>
                      </a:r>
                      <a:endParaRPr sz="2000" dirty="0">
                        <a:latin typeface="Arial"/>
                      </a:endParaRPr>
                    </a:p>
                    <a:p>
                      <a:pPr marL="285750" indent="-285750">
                        <a:buFontTx/>
                        <a:buChar char="-"/>
                        <a:defRPr/>
                      </a:pPr>
                      <a:r>
                        <a:rPr lang="de-DE" sz="2000" dirty="0">
                          <a:latin typeface="Arial"/>
                          <a:cs typeface="Calibri"/>
                        </a:rPr>
                        <a:t>Rolle der Eltern aufzeigen</a:t>
                      </a:r>
                      <a:endParaRPr sz="2000" dirty="0">
                        <a:latin typeface="Arial"/>
                      </a:endParaRPr>
                    </a:p>
                    <a:p>
                      <a:pPr marL="285750" indent="-285750">
                        <a:buFontTx/>
                        <a:buChar char="-"/>
                        <a:defRPr/>
                      </a:pPr>
                      <a:r>
                        <a:rPr lang="de-DE" sz="2000" dirty="0">
                          <a:latin typeface="Arial"/>
                          <a:cs typeface="Calibri"/>
                        </a:rPr>
                        <a:t>Testergebnisse im Detail durchgehen</a:t>
                      </a:r>
                      <a:endParaRPr sz="2000" dirty="0">
                        <a:latin typeface="Arial"/>
                      </a:endParaRPr>
                    </a:p>
                    <a:p>
                      <a:pPr marL="285750" indent="-285750">
                        <a:buFontTx/>
                        <a:buChar char="-"/>
                        <a:defRPr/>
                      </a:pPr>
                      <a:r>
                        <a:rPr lang="de-DE" sz="2000" dirty="0">
                          <a:latin typeface="Arial"/>
                          <a:cs typeface="Calibri"/>
                        </a:rPr>
                        <a:t>Rückstände klar benennen</a:t>
                      </a:r>
                      <a:endParaRPr sz="2000" dirty="0">
                        <a:latin typeface="Arial"/>
                      </a:endParaRPr>
                    </a:p>
                    <a:p>
                      <a:pPr marL="285750" indent="-285750">
                        <a:buFontTx/>
                        <a:buChar char="-"/>
                        <a:defRPr/>
                      </a:pPr>
                      <a:r>
                        <a:rPr lang="de-DE" sz="2000" dirty="0">
                          <a:latin typeface="Arial"/>
                          <a:cs typeface="Calibri"/>
                        </a:rPr>
                        <a:t>Zuständigkeiten klären</a:t>
                      </a:r>
                      <a:endParaRPr sz="2000" dirty="0">
                        <a:latin typeface="Arial"/>
                      </a:endParaRPr>
                    </a:p>
                    <a:p>
                      <a:pPr marL="285750" indent="-285750">
                        <a:buFontTx/>
                        <a:buChar char="-"/>
                        <a:defRPr/>
                      </a:pPr>
                      <a:r>
                        <a:rPr lang="de-DE" sz="2000" dirty="0">
                          <a:latin typeface="Arial"/>
                          <a:cs typeface="Calibri"/>
                        </a:rPr>
                        <a:t>Ggf. eine*n Dolmetscher*in heranziehen</a:t>
                      </a:r>
                      <a:endParaRPr sz="2000" dirty="0">
                        <a:latin typeface="Arial"/>
                      </a:endParaRPr>
                    </a:p>
                    <a:p>
                      <a:pPr marL="285750" indent="-285750">
                        <a:buFontTx/>
                        <a:buChar char="-"/>
                        <a:defRPr/>
                      </a:pPr>
                      <a:r>
                        <a:rPr lang="de-DE" sz="2000" dirty="0">
                          <a:latin typeface="Arial"/>
                          <a:cs typeface="Calibri"/>
                        </a:rPr>
                        <a:t>Perspektiven aufzeigen (z.B. </a:t>
                      </a:r>
                      <a:r>
                        <a:rPr lang="de-DE" sz="2000" dirty="0" err="1">
                          <a:latin typeface="Arial"/>
                          <a:cs typeface="Calibri"/>
                        </a:rPr>
                        <a:t>KiJu</a:t>
                      </a:r>
                      <a:r>
                        <a:rPr lang="de-DE" sz="2000" dirty="0">
                          <a:latin typeface="Arial"/>
                          <a:cs typeface="Calibri"/>
                        </a:rPr>
                        <a:t>-Psychiater*in, §35a, Nachteilsausgleich)</a:t>
                      </a:r>
                      <a:endParaRPr dirty="0"/>
                    </a:p>
                  </a:txBody>
                  <a:tcPr>
                    <a:solidFill>
                      <a:srgbClr val="50AF2D">
                        <a:alpha val="25098"/>
                      </a:srgbClr>
                    </a:solidFill>
                  </a:tcPr>
                </a:tc>
                <a:tc>
                  <a:txBody>
                    <a:bodyPr/>
                    <a:lstStyle/>
                    <a:p>
                      <a:pPr marL="342900" indent="-342900">
                        <a:buFontTx/>
                        <a:buChar char="-"/>
                        <a:defRPr/>
                      </a:pPr>
                      <a:r>
                        <a:rPr lang="de-DE" sz="2000" dirty="0">
                          <a:latin typeface="Arial"/>
                          <a:cs typeface="Calibri"/>
                        </a:rPr>
                        <a:t>Befunde nicht neutral rückmelden</a:t>
                      </a:r>
                      <a:endParaRPr sz="2000" dirty="0">
                        <a:latin typeface="Arial"/>
                      </a:endParaRPr>
                    </a:p>
                    <a:p>
                      <a:pPr marL="342900" indent="-342900">
                        <a:buFontTx/>
                        <a:buChar char="-"/>
                        <a:defRPr/>
                      </a:pPr>
                      <a:r>
                        <a:rPr lang="de-DE" sz="2000" dirty="0">
                          <a:latin typeface="Arial"/>
                          <a:cs typeface="Calibri"/>
                        </a:rPr>
                        <a:t>Schuldzuweisungen</a:t>
                      </a:r>
                      <a:endParaRPr sz="2000" dirty="0">
                        <a:latin typeface="Arial"/>
                      </a:endParaRPr>
                    </a:p>
                    <a:p>
                      <a:pPr marL="342900" indent="-342900">
                        <a:buFontTx/>
                        <a:buChar char="-"/>
                        <a:defRPr/>
                      </a:pPr>
                      <a:r>
                        <a:rPr lang="de-DE" sz="2000" dirty="0">
                          <a:latin typeface="Arial"/>
                          <a:cs typeface="Calibri"/>
                        </a:rPr>
                        <a:t>Unreflektierte Tipps für Zuhause geben</a:t>
                      </a:r>
                      <a:endParaRPr sz="2000" dirty="0">
                        <a:latin typeface="Arial"/>
                      </a:endParaRPr>
                    </a:p>
                    <a:p>
                      <a:pPr marL="342900" indent="-342900">
                        <a:buFontTx/>
                        <a:buChar char="-"/>
                        <a:defRPr/>
                      </a:pPr>
                      <a:r>
                        <a:rPr lang="de-DE" sz="2000" dirty="0">
                          <a:latin typeface="Arial"/>
                          <a:cs typeface="Calibri"/>
                        </a:rPr>
                        <a:t>Keine Ursachenzuschreibungen</a:t>
                      </a:r>
                      <a:endParaRPr sz="2000" dirty="0">
                        <a:latin typeface="Arial"/>
                      </a:endParaRPr>
                    </a:p>
                    <a:p>
                      <a:pPr marL="342900" indent="-342900">
                        <a:buFontTx/>
                        <a:buChar char="-"/>
                        <a:defRPr/>
                      </a:pPr>
                      <a:r>
                        <a:rPr lang="de-DE" sz="2000" dirty="0">
                          <a:latin typeface="Arial"/>
                          <a:cs typeface="Calibri"/>
                        </a:rPr>
                        <a:t>Diagnose wird nicht hinreichend erklärt</a:t>
                      </a:r>
                      <a:endParaRPr sz="2000" dirty="0">
                        <a:latin typeface="Arial"/>
                      </a:endParaRPr>
                    </a:p>
                    <a:p>
                      <a:pPr marL="342900" indent="-342900">
                        <a:buFontTx/>
                        <a:buChar char="-"/>
                        <a:defRPr/>
                      </a:pPr>
                      <a:r>
                        <a:rPr lang="de-DE" sz="2000" dirty="0">
                          <a:latin typeface="Arial"/>
                          <a:cs typeface="Calibri"/>
                        </a:rPr>
                        <a:t>Wörter wie </a:t>
                      </a:r>
                      <a:r>
                        <a:rPr lang="de-DE" sz="2000" i="1" dirty="0">
                          <a:latin typeface="Arial"/>
                          <a:cs typeface="Calibri"/>
                        </a:rPr>
                        <a:t>Defizite</a:t>
                      </a:r>
                      <a:r>
                        <a:rPr lang="de-DE" sz="2000" dirty="0">
                          <a:latin typeface="Arial"/>
                          <a:cs typeface="Calibri"/>
                        </a:rPr>
                        <a:t>, </a:t>
                      </a:r>
                      <a:r>
                        <a:rPr lang="de-DE" sz="2000" i="1" dirty="0">
                          <a:latin typeface="Arial"/>
                          <a:cs typeface="Calibri"/>
                        </a:rPr>
                        <a:t>Schwächen</a:t>
                      </a:r>
                      <a:r>
                        <a:rPr lang="de-DE" sz="2000" dirty="0">
                          <a:latin typeface="Arial"/>
                          <a:cs typeface="Calibri"/>
                        </a:rPr>
                        <a:t> etc.</a:t>
                      </a:r>
                      <a:endParaRPr sz="2000" dirty="0">
                        <a:latin typeface="Arial"/>
                      </a:endParaRPr>
                    </a:p>
                    <a:p>
                      <a:pPr marL="342900" indent="-342900">
                        <a:buFontTx/>
                        <a:buChar char="-"/>
                        <a:defRPr/>
                      </a:pPr>
                      <a:r>
                        <a:rPr lang="de-DE" sz="2000" dirty="0">
                          <a:latin typeface="Arial"/>
                          <a:cs typeface="Calibri"/>
                        </a:rPr>
                        <a:t>Materialien nicht dabei haben</a:t>
                      </a:r>
                      <a:endParaRPr sz="2000" dirty="0">
                        <a:latin typeface="Arial"/>
                      </a:endParaRPr>
                    </a:p>
                    <a:p>
                      <a:pPr marL="342900" indent="-342900">
                        <a:buFontTx/>
                        <a:buChar char="-"/>
                        <a:defRPr/>
                      </a:pPr>
                      <a:r>
                        <a:rPr lang="de-DE" sz="2000" dirty="0">
                          <a:latin typeface="Arial"/>
                          <a:cs typeface="Calibri"/>
                        </a:rPr>
                        <a:t>Zu wenig Zeit für das Gespräch einplanen</a:t>
                      </a:r>
                      <a:endParaRPr sz="2000" dirty="0">
                        <a:latin typeface="Arial"/>
                      </a:endParaRPr>
                    </a:p>
                    <a:p>
                      <a:pPr marL="342900" indent="-342900">
                        <a:buFontTx/>
                        <a:buChar char="-"/>
                        <a:defRPr/>
                      </a:pPr>
                      <a:r>
                        <a:rPr lang="de-DE" sz="2000" dirty="0">
                          <a:latin typeface="Arial"/>
                          <a:cs typeface="Calibri"/>
                        </a:rPr>
                        <a:t>Tests/Befunde nicht hinreichend erläutern</a:t>
                      </a:r>
                      <a:endParaRPr sz="2000" dirty="0">
                        <a:latin typeface="Arial"/>
                      </a:endParaRPr>
                    </a:p>
                  </a:txBody>
                  <a:tcPr>
                    <a:solidFill>
                      <a:srgbClr val="50AF2D">
                        <a:alpha val="25098"/>
                      </a:srgbClr>
                    </a:solidFill>
                  </a:tcPr>
                </a:tc>
                <a:extLst>
                  <a:ext uri="{0D108BD9-81ED-4DB2-BD59-A6C34878D82A}">
                    <a16:rowId xmlns:a16="http://schemas.microsoft.com/office/drawing/2014/main" val="10001"/>
                  </a:ext>
                </a:extLst>
              </a:tr>
            </a:tbl>
          </a:graphicData>
        </a:graphic>
      </p:graphicFrame>
      <p:sp>
        <p:nvSpPr>
          <p:cNvPr id="4" name="Foliennummernplatzhalter 3"/>
          <p:cNvSpPr>
            <a:spLocks noGrp="1"/>
          </p:cNvSpPr>
          <p:nvPr>
            <p:ph type="sldNum" sz="quarter" idx="12"/>
          </p:nvPr>
        </p:nvSpPr>
        <p:spPr bwMode="auto"/>
        <p:txBody>
          <a:bodyPr/>
          <a:lstStyle/>
          <a:p>
            <a:pPr>
              <a:defRPr/>
            </a:pPr>
            <a:fld id="{968FC3C1-8B2E-4CF4-97FE-57A4E19AC873}" type="slidenum">
              <a:rPr lang="de-DE"/>
              <a:t>33</a:t>
            </a:fld>
            <a:endParaRPr lang="de-D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cs typeface="Calibri"/>
              </a:rPr>
              <a:t>Rechtliche Rahmenbedingungen (in NRW)</a:t>
            </a:r>
            <a:endParaRPr/>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4" name="Foliennummernplatzhalter 3"/>
          <p:cNvSpPr>
            <a:spLocks noGrp="1"/>
          </p:cNvSpPr>
          <p:nvPr>
            <p:ph type="sldNum" sz="quarter" idx="12"/>
          </p:nvPr>
        </p:nvSpPr>
        <p:spPr bwMode="auto"/>
        <p:txBody>
          <a:bodyPr/>
          <a:lstStyle/>
          <a:p>
            <a:pPr>
              <a:defRPr/>
            </a:pPr>
            <a:fld id="{968FC3C1-8B2E-4CF4-97FE-57A4E19AC873}" type="slidenum">
              <a:rPr lang="de-DE"/>
              <a:t>34</a:t>
            </a:fld>
            <a:endParaRPr lang="de-DE"/>
          </a:p>
        </p:txBody>
      </p:sp>
      <p:sp>
        <p:nvSpPr>
          <p:cNvPr id="9" name="Textplatzhalter 2"/>
          <p:cNvSpPr>
            <a:spLocks noGrp="1"/>
          </p:cNvSpPr>
          <p:nvPr>
            <p:ph type="body" sz="quarter" idx="13"/>
          </p:nvPr>
        </p:nvSpPr>
        <p:spPr bwMode="auto">
          <a:xfrm>
            <a:off x="300037" y="2241550"/>
            <a:ext cx="11591924" cy="3995738"/>
          </a:xfrm>
        </p:spPr>
        <p:txBody>
          <a:bodyPr/>
          <a:lstStyle/>
          <a:p>
            <a:pPr>
              <a:defRPr/>
            </a:pPr>
            <a:r>
              <a:rPr lang="de-DE" sz="1800" b="1" dirty="0"/>
              <a:t>Welche Anlaufstellen gibt es? </a:t>
            </a:r>
            <a:r>
              <a:rPr lang="de-DE" sz="1800" dirty="0"/>
              <a:t>Schulberatungsstellen</a:t>
            </a:r>
            <a:endParaRPr dirty="0"/>
          </a:p>
          <a:p>
            <a:pPr>
              <a:defRPr/>
            </a:pPr>
            <a:r>
              <a:rPr lang="de-DE" sz="1800" b="1" dirty="0"/>
              <a:t>Ist eine standardisierte Diagnose verpflichtend für Förderung? </a:t>
            </a:r>
            <a:r>
              <a:rPr lang="de-DE" sz="1800" dirty="0"/>
              <a:t>Für schulische Förderung nein</a:t>
            </a:r>
            <a:endParaRPr dirty="0"/>
          </a:p>
          <a:p>
            <a:pPr>
              <a:defRPr/>
            </a:pPr>
            <a:r>
              <a:rPr lang="de-DE" sz="1800" b="1" dirty="0"/>
              <a:t>Was passiert nach einer Diagnose? </a:t>
            </a:r>
            <a:r>
              <a:rPr lang="de-DE" sz="1800" dirty="0"/>
              <a:t>Grundsätzlich erst einmal Förderung in der Schule</a:t>
            </a:r>
            <a:endParaRPr dirty="0"/>
          </a:p>
          <a:p>
            <a:pPr>
              <a:defRPr/>
            </a:pPr>
            <a:r>
              <a:rPr lang="de-DE" sz="1800" b="1" dirty="0"/>
              <a:t>Kostet außerschulische Lerntherapie etwas? </a:t>
            </a:r>
            <a:r>
              <a:rPr lang="de-DE" sz="1800" dirty="0"/>
              <a:t>Ja, prinzipiell müssen die Eltern die Förderung selbst zahlen. Das Jugendamt übernimmt die Kosten, wenn die Therapiestelle eine Zulassung hat. Dafür werden ein Antrag auf Eingliederungshilfe und ein fachärztliches Gutachten nach § 35a SGB VIII benötigt (Diagnose von </a:t>
            </a:r>
            <a:r>
              <a:rPr lang="de-DE" sz="1800" dirty="0" err="1"/>
              <a:t>KiJu</a:t>
            </a:r>
            <a:r>
              <a:rPr lang="de-DE" sz="1800" dirty="0"/>
              <a:t>- Psychiater*innen). </a:t>
            </a:r>
            <a:endParaRPr dirty="0"/>
          </a:p>
          <a:p>
            <a:pPr>
              <a:defRPr/>
            </a:pPr>
            <a:r>
              <a:rPr lang="de-DE" sz="1800" b="1" dirty="0"/>
              <a:t>Was passiert im Unterricht mit Nachteilsausgleich? </a:t>
            </a:r>
            <a:r>
              <a:rPr lang="de-DE" sz="1800" dirty="0"/>
              <a:t>In NRW kann die Note nicht ausgesetzt werden (im Vergleich zu LRS). Lehrkräfte können z.B. den Umfang der Aufgaben verringern, mehr Zeit zur Verfügung stellen, regelmäßige unbenotete Rückmeldungen zum Lernfortschritt geben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cs typeface="Calibri"/>
              </a:rPr>
              <a:t>Gruppenarbeit – Phase 2</a:t>
            </a:r>
          </a:p>
        </p:txBody>
      </p:sp>
      <p:sp>
        <p:nvSpPr>
          <p:cNvPr id="3" name="Textplatzhalter 2"/>
          <p:cNvSpPr>
            <a:spLocks noGrp="1"/>
          </p:cNvSpPr>
          <p:nvPr>
            <p:ph type="body" sz="quarter" idx="13"/>
          </p:nvPr>
        </p:nvSpPr>
        <p:spPr bwMode="auto"/>
        <p:txBody>
          <a:bodyPr/>
          <a:lstStyle/>
          <a:p>
            <a:pPr marL="0" indent="0">
              <a:buNone/>
              <a:defRPr/>
            </a:pPr>
            <a:r>
              <a:rPr lang="de-DE" dirty="0"/>
              <a:t>In den gleichen Kleingruppen mit gleichen Rollen aber neuer Rollenbesetzung:</a:t>
            </a:r>
            <a:endParaRPr dirty="0"/>
          </a:p>
          <a:p>
            <a:pPr>
              <a:defRPr/>
            </a:pPr>
            <a:endParaRPr lang="de-DE" dirty="0"/>
          </a:p>
          <a:p>
            <a:pPr>
              <a:defRPr/>
            </a:pPr>
            <a:r>
              <a:rPr lang="de-DE" dirty="0"/>
              <a:t>Auftrag an die Berater*innen (Lehrkräfte) und „Ratsuchenden“ (Eltern): Verständigen Sie sich auf zentrale Verbesserungsvorschläge und versuchen Sie, diese im zweiten Durchlauf umzusetzen.</a:t>
            </a:r>
            <a:endParaRPr dirty="0"/>
          </a:p>
          <a:p>
            <a:pPr>
              <a:defRPr/>
            </a:pPr>
            <a:r>
              <a:rPr lang="de-DE" dirty="0"/>
              <a:t>Auftrag an die Beobachter*innen: Verständigen Sie sich auf zentrale Qualitätsmerkmale und überlegen Sie, wie Veränderungen vom ersten zum zweiten Durchlauf „dingfest“ zu machen sind.</a:t>
            </a:r>
            <a:endParaRPr dirty="0"/>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35</a:t>
            </a:fld>
            <a:endParaRPr lang="de-DE"/>
          </a:p>
        </p:txBody>
      </p:sp>
      <p:pic>
        <p:nvPicPr>
          <p:cNvPr id="9" name="Grafik 8" descr="Kundenbewertung"/>
          <p:cNvPicPr>
            <a:picLocks noChangeAspect="1"/>
          </p:cNvPicPr>
          <p:nvPr/>
        </p:nvPicPr>
        <p:blipFill>
          <a:blip r:embed="rId4"/>
          <a:stretch/>
        </p:blipFill>
        <p:spPr bwMode="auto">
          <a:xfrm>
            <a:off x="6384032" y="927583"/>
            <a:ext cx="1080120" cy="1080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cs typeface="Calibri"/>
              </a:rPr>
              <a:t>Auswertung der 2. Gruppenarbeitsphase</a:t>
            </a:r>
          </a:p>
        </p:txBody>
      </p:sp>
      <p:sp>
        <p:nvSpPr>
          <p:cNvPr id="3" name="Textplatzhalter 2"/>
          <p:cNvSpPr>
            <a:spLocks noGrp="1"/>
          </p:cNvSpPr>
          <p:nvPr>
            <p:ph type="body" sz="quarter" idx="13"/>
          </p:nvPr>
        </p:nvSpPr>
        <p:spPr bwMode="auto"/>
        <p:txBody>
          <a:bodyPr/>
          <a:lstStyle/>
          <a:p>
            <a:pPr>
              <a:defRPr/>
            </a:pPr>
            <a:r>
              <a:rPr lang="de-DE"/>
              <a:t>Welche Überlegungen konnten bereits gut umgesetzt werden? </a:t>
            </a:r>
            <a:endParaRPr/>
          </a:p>
          <a:p>
            <a:pPr>
              <a:defRPr/>
            </a:pPr>
            <a:r>
              <a:rPr lang="de-DE"/>
              <a:t>Sind durch die Fokussierung vielleicht andere Aspekte in den Hintergrund geraten?</a:t>
            </a:r>
            <a:endParaRPr/>
          </a:p>
          <a:p>
            <a:pPr>
              <a:defRPr/>
            </a:pPr>
            <a:r>
              <a:rPr lang="de-DE"/>
              <a:t>Könnten sich unter anderen Bedingungen (z.B. Feststellung einer unterdurchschnittlichen Intelligenz, unklare Diagnose, andere Eltern …) neue Herausforderungen für ein Beratungsgespräch stellen?</a:t>
            </a:r>
            <a:endParaRPr/>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36</a:t>
            </a:fld>
            <a:endParaRPr lang="de-DE"/>
          </a:p>
        </p:txBody>
      </p:sp>
      <p:pic>
        <p:nvPicPr>
          <p:cNvPr id="9" name="Grafik 8"/>
          <p:cNvPicPr>
            <a:picLocks noChangeAspect="1"/>
          </p:cNvPicPr>
          <p:nvPr/>
        </p:nvPicPr>
        <p:blipFill>
          <a:blip r:embed="rId4"/>
          <a:stretch/>
        </p:blipFill>
        <p:spPr bwMode="auto">
          <a:xfrm>
            <a:off x="10272463" y="1196752"/>
            <a:ext cx="1080120" cy="78855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cs typeface="Calibri"/>
              </a:rPr>
              <a:t>Fazit des heutigen Tages</a:t>
            </a:r>
          </a:p>
        </p:txBody>
      </p:sp>
      <p:sp>
        <p:nvSpPr>
          <p:cNvPr id="3" name="Textplatzhalter 2"/>
          <p:cNvSpPr>
            <a:spLocks noGrp="1"/>
          </p:cNvSpPr>
          <p:nvPr>
            <p:ph type="body" sz="quarter" idx="13"/>
          </p:nvPr>
        </p:nvSpPr>
        <p:spPr bwMode="auto"/>
        <p:txBody>
          <a:bodyPr/>
          <a:lstStyle/>
          <a:p>
            <a:pPr>
              <a:defRPr/>
            </a:pPr>
            <a:r>
              <a:rPr lang="de-DE" dirty="0"/>
              <a:t>Lernen, wie man von der Diagnose zur </a:t>
            </a:r>
            <a:r>
              <a:rPr lang="de-DE" b="1" dirty="0"/>
              <a:t>Indikationsstellung</a:t>
            </a:r>
            <a:r>
              <a:rPr lang="de-DE" dirty="0"/>
              <a:t> und Formulierung von </a:t>
            </a:r>
            <a:r>
              <a:rPr lang="de-DE" b="1" dirty="0"/>
              <a:t>Handlungsempfehlungen</a:t>
            </a:r>
            <a:r>
              <a:rPr lang="de-DE" dirty="0"/>
              <a:t> kommt</a:t>
            </a:r>
            <a:endParaRPr dirty="0"/>
          </a:p>
          <a:p>
            <a:pPr>
              <a:defRPr/>
            </a:pPr>
            <a:r>
              <a:rPr lang="de-DE" dirty="0"/>
              <a:t>Eckpfeiler für „gute“ </a:t>
            </a:r>
            <a:r>
              <a:rPr lang="de-DE" b="1" dirty="0"/>
              <a:t>Rückmeldegespräche</a:t>
            </a:r>
            <a:r>
              <a:rPr lang="de-DE" dirty="0"/>
              <a:t> mit Eltern kennenlernen</a:t>
            </a:r>
            <a:endParaRPr dirty="0"/>
          </a:p>
          <a:p>
            <a:pPr lvl="1">
              <a:defRPr/>
            </a:pPr>
            <a:r>
              <a:rPr lang="de-DE" dirty="0"/>
              <a:t>Verständliche Erklärung, was wie abgeklärt wurde</a:t>
            </a:r>
            <a:endParaRPr dirty="0"/>
          </a:p>
          <a:p>
            <a:pPr lvl="1">
              <a:defRPr/>
            </a:pPr>
            <a:r>
              <a:rPr lang="de-DE" dirty="0"/>
              <a:t>Übersetzung und Vermittlung der Ergebnisse der Diagnostik</a:t>
            </a:r>
            <a:endParaRPr dirty="0"/>
          </a:p>
          <a:p>
            <a:pPr lvl="1">
              <a:defRPr/>
            </a:pPr>
            <a:r>
              <a:rPr lang="de-DE" dirty="0"/>
              <a:t>Ggf. Erläuterung weiterer sinnvoller Schritte</a:t>
            </a:r>
            <a:endParaRPr dirty="0"/>
          </a:p>
          <a:p>
            <a:pPr>
              <a:defRPr/>
            </a:pPr>
            <a:endParaRPr lang="de-DE" dirty="0"/>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37</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t>Literatur zur Vertiefung</a:t>
            </a:r>
            <a:endParaRPr lang="de-DE">
              <a:cs typeface="Calibri"/>
            </a:endParaRPr>
          </a:p>
        </p:txBody>
      </p:sp>
      <p:sp>
        <p:nvSpPr>
          <p:cNvPr id="3" name="Textplatzhalter 2"/>
          <p:cNvSpPr>
            <a:spLocks noGrp="1"/>
          </p:cNvSpPr>
          <p:nvPr>
            <p:ph type="body" sz="quarter" idx="13"/>
          </p:nvPr>
        </p:nvSpPr>
        <p:spPr bwMode="auto"/>
        <p:txBody>
          <a:bodyPr/>
          <a:lstStyle/>
          <a:p>
            <a:pPr marL="457200" indent="-457200">
              <a:buNone/>
              <a:defRPr/>
            </a:pPr>
            <a:r>
              <a:rPr lang="de-DE" sz="1500" dirty="0" err="1"/>
              <a:t>Aich</a:t>
            </a:r>
            <a:r>
              <a:rPr lang="de-DE" sz="1500" dirty="0"/>
              <a:t>, G., </a:t>
            </a:r>
            <a:r>
              <a:rPr lang="de-DE" sz="1500" dirty="0" err="1"/>
              <a:t>Kuboth</a:t>
            </a:r>
            <a:r>
              <a:rPr lang="de-DE" sz="1500" dirty="0"/>
              <a:t>, C., Gartmeier, M. &amp; Sauer, D. (2017). </a:t>
            </a:r>
            <a:r>
              <a:rPr lang="de-DE" sz="1500" i="1" dirty="0"/>
              <a:t>Kommunikation und Kooperation mit Eltern</a:t>
            </a:r>
            <a:r>
              <a:rPr lang="de-DE" sz="1500" dirty="0"/>
              <a:t>. Beltz.</a:t>
            </a:r>
            <a:endParaRPr dirty="0"/>
          </a:p>
          <a:p>
            <a:pPr marL="457200" indent="-457200">
              <a:buNone/>
              <a:defRPr/>
            </a:pPr>
            <a:r>
              <a:rPr lang="de-DE" sz="1500" dirty="0" err="1"/>
              <a:t>Aich</a:t>
            </a:r>
            <a:r>
              <a:rPr lang="de-DE" sz="1500" dirty="0"/>
              <a:t>, G. &amp; Behr, M. (2015). </a:t>
            </a:r>
            <a:r>
              <a:rPr lang="de-DE" sz="1500" i="1" dirty="0"/>
              <a:t>Gesprächsführung mit Eltern</a:t>
            </a:r>
            <a:r>
              <a:rPr lang="de-DE" sz="1500" dirty="0"/>
              <a:t>. Beltz.</a:t>
            </a:r>
            <a:endParaRPr dirty="0"/>
          </a:p>
          <a:p>
            <a:pPr marL="457200" indent="-457200">
              <a:buNone/>
              <a:defRPr/>
            </a:pPr>
            <a:r>
              <a:rPr lang="de-DE" sz="1500" dirty="0"/>
              <a:t>Cooley, M.L. (2012). </a:t>
            </a:r>
            <a:r>
              <a:rPr lang="de-DE" sz="1500" i="1" dirty="0"/>
              <a:t>Mit Lernschwierigkeiten und psychischen Auffälligkeiten umgehen – für Regel- und Inklusionsklassen</a:t>
            </a:r>
            <a:r>
              <a:rPr lang="de-DE" sz="1500" dirty="0"/>
              <a:t>. Verlag an der Ruhr.</a:t>
            </a:r>
            <a:endParaRPr dirty="0"/>
          </a:p>
          <a:p>
            <a:pPr marL="457200" indent="-457200">
              <a:buNone/>
              <a:defRPr/>
            </a:pPr>
            <a:r>
              <a:rPr lang="de-DE" sz="1500" dirty="0"/>
              <a:t>Ehinger, W. &amp; Hennig, C. (2016). </a:t>
            </a:r>
            <a:r>
              <a:rPr lang="de-DE" sz="1500" i="1" dirty="0"/>
              <a:t>Das Elterngespräch in der Schule: Von der Konfrontation zur Kooperation </a:t>
            </a:r>
            <a:r>
              <a:rPr lang="de-DE" sz="1500" dirty="0"/>
              <a:t>(8. Aufl.). Auer.</a:t>
            </a:r>
            <a:endParaRPr dirty="0"/>
          </a:p>
          <a:p>
            <a:pPr marL="457200" indent="-457200">
              <a:buNone/>
              <a:defRPr/>
            </a:pPr>
            <a:r>
              <a:rPr lang="de-DE" sz="1500" dirty="0"/>
              <a:t>Ise, E., Dolle, K., </a:t>
            </a:r>
            <a:r>
              <a:rPr lang="de-DE" sz="1500" dirty="0" err="1"/>
              <a:t>Pixner</a:t>
            </a:r>
            <a:r>
              <a:rPr lang="de-DE" sz="1500" dirty="0"/>
              <a:t>, S. &amp; Schulte-Körne, G. (2012). Effektive Förderung rechenschwacher Kinder. </a:t>
            </a:r>
            <a:r>
              <a:rPr lang="de-DE" sz="1500" i="1" dirty="0"/>
              <a:t>Kindheit und Entwicklung,</a:t>
            </a:r>
            <a:r>
              <a:rPr lang="de-DE" sz="1500" dirty="0"/>
              <a:t> </a:t>
            </a:r>
            <a:r>
              <a:rPr lang="de-DE" sz="1500" i="1" dirty="0"/>
              <a:t>21 </a:t>
            </a:r>
            <a:r>
              <a:rPr lang="de-DE" sz="1500" dirty="0"/>
              <a:t>(3), 181–192. </a:t>
            </a:r>
            <a:r>
              <a:rPr lang="de-DE" sz="1500" dirty="0">
                <a:hlinkClick r:id="rId2" tooltip="https://doi.org/10.1026/0942-5403/a000083"/>
              </a:rPr>
              <a:t>https://doi.org/10.1026/0942-5403/a000083</a:t>
            </a:r>
            <a:endParaRPr lang="de-DE" sz="1500" dirty="0"/>
          </a:p>
          <a:p>
            <a:pPr marL="457200" indent="-457200">
              <a:buNone/>
              <a:defRPr/>
            </a:pPr>
            <a:r>
              <a:rPr lang="de-DE" sz="1500" dirty="0"/>
              <a:t>Jacobs, C. &amp; Petermann, F. (2007). </a:t>
            </a:r>
            <a:r>
              <a:rPr lang="de-DE" sz="1500" i="1" dirty="0"/>
              <a:t>Ratgeber Rechenstörungen: Informationen für Betroffene, Eltern, Lehrer und Erzieher. </a:t>
            </a:r>
            <a:r>
              <a:rPr lang="de-DE" sz="1500" dirty="0"/>
              <a:t>Hogrefe. </a:t>
            </a:r>
            <a:endParaRPr dirty="0"/>
          </a:p>
          <a:p>
            <a:pPr marL="457200" indent="-457200">
              <a:buNone/>
              <a:defRPr/>
            </a:pPr>
            <a:r>
              <a:rPr lang="de-DE" sz="1500" dirty="0"/>
              <a:t>Mähler, C. (2021). Diagnostik von Lernstörungen: Zeit zum Umdenken. </a:t>
            </a:r>
            <a:r>
              <a:rPr lang="de-DE" sz="1500" i="1" dirty="0"/>
              <a:t>Zeitschrift für Pädagogische Psychologie,</a:t>
            </a:r>
            <a:r>
              <a:rPr lang="de-DE" sz="1500" dirty="0"/>
              <a:t> </a:t>
            </a:r>
            <a:r>
              <a:rPr lang="de-DE" sz="1500" i="1" dirty="0"/>
              <a:t>35 </a:t>
            </a:r>
            <a:r>
              <a:rPr lang="de-DE" sz="1500" dirty="0"/>
              <a:t>(4), 217–227. </a:t>
            </a:r>
            <a:r>
              <a:rPr lang="de-DE" sz="1500" u="sng" dirty="0">
                <a:hlinkClick r:id="rId3" tooltip="https://doi.org/10.1024/1010-0652/a000291"/>
              </a:rPr>
              <a:t>https://doi.org/10.1024/1010-0652/a000291</a:t>
            </a:r>
            <a:endParaRPr lang="de-DE" sz="1500" dirty="0"/>
          </a:p>
          <a:p>
            <a:pPr marL="457200" indent="-457200">
              <a:buNone/>
              <a:defRPr/>
            </a:pPr>
            <a:r>
              <a:rPr lang="de-DE" sz="1500" dirty="0"/>
              <a:t>Werge, C. (2017). Zur inhaltlichen Ausgestaltung eines Nachteilsausgleichs bei besonderen Schwierigkeiten im Rechnen. In L. Huck &amp; A. Schulz (Hrsg.), </a:t>
            </a:r>
            <a:r>
              <a:rPr lang="de-DE" sz="1500" i="1" dirty="0"/>
              <a:t>Lerntherapie und inklusive Schule: Lerntherapie in Theorie und Praxis</a:t>
            </a:r>
            <a:r>
              <a:rPr lang="de-DE" sz="1500" dirty="0"/>
              <a:t> (S. 66-76). Dudenverlag. </a:t>
            </a:r>
            <a:endParaRPr dirty="0"/>
          </a:p>
        </p:txBody>
      </p:sp>
      <p:pic>
        <p:nvPicPr>
          <p:cNvPr id="7" name="Grafik 6"/>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38</a:t>
            </a:fld>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ctr" defTabSz="455948">
              <a:defRPr/>
            </a:pPr>
            <a:r>
              <a:rPr lang="de-DE">
                <a:cs typeface="Calibri"/>
              </a:rPr>
              <a:t>Tag 2:</a:t>
            </a:r>
            <a:br>
              <a:rPr lang="de-DE"/>
            </a:br>
            <a:br>
              <a:rPr lang="de-DE" sz="1400">
                <a:cs typeface="Calibri"/>
              </a:rPr>
            </a:br>
            <a:r>
              <a:rPr lang="de-DE">
                <a:cs typeface="Calibri"/>
              </a:rPr>
              <a:t>Von der Diagnostik zur Beratung</a:t>
            </a:r>
            <a:endParaRPr lang="de-DE">
              <a:ea typeface="ＭＳ Ｐゴシック"/>
            </a:endParaRPr>
          </a:p>
        </p:txBody>
      </p:sp>
      <p:pic>
        <p:nvPicPr>
          <p:cNvPr id="7" name="Grafik 6"/>
          <p:cNvPicPr>
            <a:picLocks noChangeAspect="1"/>
          </p:cNvPicPr>
          <p:nvPr/>
        </p:nvPicPr>
        <p:blipFill>
          <a:blip r:embed="rId2">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4" name="Foliennummernplatzhalter 3"/>
          <p:cNvSpPr>
            <a:spLocks noGrp="1"/>
          </p:cNvSpPr>
          <p:nvPr>
            <p:ph type="sldNum" sz="quarter" idx="12"/>
          </p:nvPr>
        </p:nvSpPr>
        <p:spPr bwMode="auto"/>
        <p:txBody>
          <a:bodyPr/>
          <a:lstStyle/>
          <a:p>
            <a:pPr>
              <a:defRPr/>
            </a:pPr>
            <a:fld id="{968FC3C1-8B2E-4CF4-97FE-57A4E19AC873}" type="slidenum">
              <a:rPr lang="de-DE"/>
              <a:t>3</a:t>
            </a:fld>
            <a:endParaRPr lang="de-D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spcBef>
                <a:spcPts val="0"/>
              </a:spcBef>
              <a:defRPr/>
            </a:pPr>
            <a:r>
              <a:rPr lang="de-DE"/>
              <a:t>Literatur</a:t>
            </a:r>
            <a:endParaRPr lang="de-DE">
              <a:cs typeface="Calibri"/>
            </a:endParaRPr>
          </a:p>
        </p:txBody>
      </p:sp>
      <p:sp>
        <p:nvSpPr>
          <p:cNvPr id="3" name="Textplatzhalter 2"/>
          <p:cNvSpPr>
            <a:spLocks noGrp="1"/>
          </p:cNvSpPr>
          <p:nvPr>
            <p:ph type="body" sz="quarter" idx="13"/>
          </p:nvPr>
        </p:nvSpPr>
        <p:spPr bwMode="auto"/>
        <p:txBody>
          <a:bodyPr/>
          <a:lstStyle/>
          <a:p>
            <a:pPr marL="457200" indent="-457200">
              <a:buNone/>
              <a:defRPr/>
            </a:pPr>
            <a:r>
              <a:rPr lang="de-DE" dirty="0"/>
              <a:t>Lorenz, J.H. (2004). Unterrichtsbegleitende Diagnostik: Mathematik. In R. </a:t>
            </a:r>
            <a:r>
              <a:rPr lang="de-DE" dirty="0" err="1"/>
              <a:t>Christiani</a:t>
            </a:r>
            <a:r>
              <a:rPr lang="de-DE" dirty="0"/>
              <a:t> (Hrsg.), </a:t>
            </a:r>
            <a:r>
              <a:rPr lang="de-DE" i="1" dirty="0"/>
              <a:t>Schuleingangsphase: neu gestalten</a:t>
            </a:r>
            <a:r>
              <a:rPr lang="de-DE" dirty="0"/>
              <a:t> (S.</a:t>
            </a:r>
            <a:r>
              <a:rPr lang="de-DE" i="1" dirty="0"/>
              <a:t> </a:t>
            </a:r>
            <a:r>
              <a:rPr lang="de-DE" dirty="0"/>
              <a:t>83–103). Cornelsen. </a:t>
            </a:r>
            <a:endParaRPr dirty="0"/>
          </a:p>
          <a:p>
            <a:pPr marL="457200" lvl="2" indent="-457200">
              <a:buNone/>
              <a:defRPr/>
            </a:pPr>
            <a:r>
              <a:rPr lang="de-DE" dirty="0"/>
              <a:t>Peter-Koop, A., </a:t>
            </a:r>
            <a:r>
              <a:rPr lang="de-DE" dirty="0" err="1"/>
              <a:t>Kerstingjohänner</a:t>
            </a:r>
            <a:r>
              <a:rPr lang="de-DE" dirty="0"/>
              <a:t>, P. &amp; Streit-Lehmann, J. (2020). </a:t>
            </a:r>
            <a:r>
              <a:rPr lang="de-DE" i="1" dirty="0"/>
              <a:t>Welt der Zahl. Handbuch zur Eingangsdiagnose.</a:t>
            </a:r>
            <a:r>
              <a:rPr lang="de-DE" dirty="0"/>
              <a:t> Hrsg. v. T. Rottmann &amp; G. Träger (Allgemeine Ausgabe, Neubearbeitung, Druck A). Westermann. </a:t>
            </a:r>
            <a:endParaRPr lang="de-DE" sz="2400" dirty="0"/>
          </a:p>
        </p:txBody>
      </p:sp>
      <p:pic>
        <p:nvPicPr>
          <p:cNvPr id="7" name="Grafik 6"/>
          <p:cNvPicPr>
            <a:picLocks noChangeAspect="1"/>
          </p:cNvPicPr>
          <p:nvPr/>
        </p:nvPicPr>
        <p:blipFill>
          <a:blip r:embed="rId2">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39</a:t>
            </a:fld>
            <a:endParaRPr lang="de-D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300037" y="1306513"/>
            <a:ext cx="10908531" cy="4858791"/>
          </a:xfrm>
        </p:spPr>
        <p:txBody>
          <a:bodyPr/>
          <a:lstStyle/>
          <a:p>
            <a:pPr>
              <a:spcAft>
                <a:spcPts val="600"/>
              </a:spcAft>
              <a:defRPr/>
            </a:pPr>
            <a:r>
              <a:rPr lang="de-DE" sz="1600" b="0" dirty="0"/>
              <a:t>Das dieser Präsentation zugrunde liegende Vorhaben (</a:t>
            </a:r>
            <a:r>
              <a:rPr lang="de-DE" sz="1600" b="0" i="1" dirty="0"/>
              <a:t>Bi</a:t>
            </a:r>
            <a:r>
              <a:rPr lang="de-DE" sz="1600" b="0" i="1" baseline="30000" dirty="0"/>
              <a:t>professional</a:t>
            </a:r>
            <a:r>
              <a:rPr lang="de-DE" sz="1600" b="0" dirty="0"/>
              <a:t>) wurde im Rahmen der gemeinsamen „Qualitätsoffensive Lehrerbildung“ von Bund und Ländern mit Mitteln des Bundesministeriums für Bildung und Forschung unter dem Förderkennzeichen 01JA1908 gefördert. Die Verantwortung für den Inhalt dieser Veröffentlichung liegt bei den Teilprojektleiterinnen und wissenschaftlichen Mitarbeiterinnen der Teilmaßnahme.</a:t>
            </a:r>
            <a:br>
              <a:rPr lang="de-DE" sz="1600" b="0" dirty="0"/>
            </a:br>
            <a:br>
              <a:rPr lang="de-DE" sz="1600" b="0" dirty="0"/>
            </a:br>
            <a:br>
              <a:rPr lang="de-DE" sz="1600" b="0" dirty="0"/>
            </a:br>
            <a:r>
              <a:rPr lang="de-DE" sz="1600" dirty="0"/>
              <a:t>Teilprojektleiterinnen:</a:t>
            </a:r>
            <a:br>
              <a:rPr lang="de-DE" sz="1600" dirty="0"/>
            </a:br>
            <a:r>
              <a:rPr lang="de-DE" sz="1600" b="0" dirty="0"/>
              <a:t>Prof.in Dr. Elke Wild</a:t>
            </a:r>
            <a:br>
              <a:rPr lang="de-DE" sz="1600" b="0" dirty="0"/>
            </a:br>
            <a:r>
              <a:rPr lang="de-DE" sz="1600" b="0" dirty="0"/>
              <a:t>Prof.in  Dr. Andrea Peter-Koop</a:t>
            </a:r>
            <a:br>
              <a:rPr lang="de-DE" sz="1600" dirty="0"/>
            </a:br>
            <a:br>
              <a:rPr lang="de-DE" sz="1600" dirty="0"/>
            </a:br>
            <a:br>
              <a:rPr lang="de-DE" sz="1400" dirty="0"/>
            </a:br>
            <a:br>
              <a:rPr lang="de-DE" sz="1400" dirty="0"/>
            </a:br>
            <a:br>
              <a:rPr lang="de-DE" sz="1400" dirty="0"/>
            </a:br>
            <a:br>
              <a:rPr lang="de-DE" sz="1400" dirty="0"/>
            </a:br>
            <a:br>
              <a:rPr lang="de-DE" sz="1400" dirty="0"/>
            </a:br>
            <a:br>
              <a:rPr lang="de-DE" sz="1400" dirty="0"/>
            </a:br>
            <a:br>
              <a:rPr lang="de-DE" sz="1400" dirty="0"/>
            </a:br>
            <a:br>
              <a:rPr lang="de-DE" sz="1400" dirty="0"/>
            </a:br>
            <a:r>
              <a:rPr lang="de-DE" sz="1400" b="0" dirty="0"/>
              <a:t>Die Präsentation „Diagnose und Beratungskompetenz im Umgang mit Rechenschwierigkeiten aus interdisziplinärer Sicht </a:t>
            </a:r>
            <a:r>
              <a:rPr lang="de-DE" sz="1400" dirty="0"/>
              <a:t>–</a:t>
            </a:r>
            <a:r>
              <a:rPr lang="de-DE" sz="1400" b="0" dirty="0"/>
              <a:t> Tag 2: Beratung“ von Prof.in Dr. Elke Wild und Prof.in Dr. Andrea Peter-Koop (Universität Bielefeld) ist lizensiert unter </a:t>
            </a:r>
            <a:r>
              <a:rPr lang="de-DE" sz="1400" b="0" u="sng" dirty="0">
                <a:hlinkClick r:id="rId2" tooltip="https://creativecommons.org/licenses/by-sa/4.0/deed.de"/>
              </a:rPr>
              <a:t>CC BY-SA 4.0</a:t>
            </a:r>
            <a:r>
              <a:rPr lang="de-DE" sz="1400" b="0" dirty="0"/>
              <a:t>. Ausgenommen von dieser Lizenz sind die Bildmarken des BMBF, von Bi</a:t>
            </a:r>
            <a:r>
              <a:rPr lang="de-DE" sz="1400" b="0" baseline="30000" dirty="0"/>
              <a:t>professional</a:t>
            </a:r>
            <a:r>
              <a:rPr lang="de-DE" sz="1400" b="0" dirty="0"/>
              <a:t> und der Universität Bielefeld sowie die Illustrationen aus „Welt der Zahl“ (S. 6</a:t>
            </a:r>
            <a:r>
              <a:rPr lang="de-DE" sz="1400" dirty="0"/>
              <a:t>–</a:t>
            </a:r>
            <a:r>
              <a:rPr lang="de-DE" sz="1400" b="0" dirty="0"/>
              <a:t>24) und anders gekennzeichnete Elemente (z.B. direkte Zitate).</a:t>
            </a:r>
            <a:br>
              <a:rPr lang="de-DE" sz="1400" dirty="0"/>
            </a:br>
            <a:endParaRPr lang="de-DE" sz="1600" b="0" dirty="0"/>
          </a:p>
        </p:txBody>
      </p:sp>
      <p:grpSp>
        <p:nvGrpSpPr>
          <p:cNvPr id="6" name="Gruppieren 5"/>
          <p:cNvGrpSpPr/>
          <p:nvPr/>
        </p:nvGrpSpPr>
        <p:grpSpPr bwMode="auto">
          <a:xfrm>
            <a:off x="6575425" y="5906704"/>
            <a:ext cx="5531375" cy="832048"/>
            <a:chOff x="6575425" y="5906704"/>
            <a:chExt cx="5531375" cy="832048"/>
          </a:xfrm>
        </p:grpSpPr>
        <p:sp>
          <p:nvSpPr>
            <p:cNvPr id="8" name="Textfeld 7"/>
            <p:cNvSpPr txBox="1"/>
            <p:nvPr/>
          </p:nvSpPr>
          <p:spPr bwMode="auto">
            <a:xfrm>
              <a:off x="6575425" y="5906704"/>
              <a:ext cx="5531375" cy="832047"/>
            </a:xfrm>
            <a:prstGeom prst="rect">
              <a:avLst/>
            </a:prstGeom>
            <a:solidFill>
              <a:schemeClr val="bg1"/>
            </a:solidFill>
          </p:spPr>
          <p:txBody>
            <a:bodyPr wrap="square" rtlCol="0">
              <a:spAutoFit/>
            </a:bodyPr>
            <a:lstStyle/>
            <a:p>
              <a:pPr algn="l">
                <a:defRPr/>
              </a:pPr>
              <a:endParaRPr lang="de-DE" sz="1500"/>
            </a:p>
          </p:txBody>
        </p:sp>
        <p:sp>
          <p:nvSpPr>
            <p:cNvPr id="11" name="Rechteck 10"/>
            <p:cNvSpPr/>
            <p:nvPr/>
          </p:nvSpPr>
          <p:spPr bwMode="auto">
            <a:xfrm>
              <a:off x="6575425" y="6020943"/>
              <a:ext cx="4489127" cy="717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defRPr/>
              </a:pPr>
              <a:r>
                <a:rPr lang="de-DE" sz="700" dirty="0">
                  <a:solidFill>
                    <a:schemeClr val="tx1"/>
                  </a:solidFill>
                  <a:latin typeface="Arial"/>
                  <a:ea typeface="Calibri"/>
                </a:rPr>
                <a:t>Bi</a:t>
              </a:r>
              <a:r>
                <a:rPr lang="de-DE" sz="700" baseline="30000" dirty="0">
                  <a:solidFill>
                    <a:schemeClr val="tx1"/>
                  </a:solidFill>
                  <a:latin typeface="Arial"/>
                  <a:ea typeface="Calibri"/>
                </a:rPr>
                <a:t>professional</a:t>
              </a:r>
              <a:r>
                <a:rPr lang="de-DE" sz="700" dirty="0">
                  <a:solidFill>
                    <a:schemeClr val="tx1"/>
                  </a:solidFill>
                  <a:latin typeface="Arial"/>
                  <a:ea typeface="Calibri"/>
                </a:rPr>
                <a:t> wird im Rahmen der gemeinsamen „Qualitätsoffensive Lehrerbildung“ von</a:t>
              </a:r>
              <a:endParaRPr dirty="0"/>
            </a:p>
            <a:p>
              <a:pPr algn="just">
                <a:spcAft>
                  <a:spcPts val="0"/>
                </a:spcAft>
                <a:defRPr/>
              </a:pPr>
              <a:r>
                <a:rPr lang="de-DE" sz="700" dirty="0">
                  <a:solidFill>
                    <a:schemeClr val="tx1"/>
                  </a:solidFill>
                  <a:latin typeface="Arial"/>
                  <a:ea typeface="Calibri"/>
                </a:rPr>
                <a:t>Bund und Ländern aus Mitteln des Bundesministeriums </a:t>
              </a:r>
              <a:r>
                <a:rPr lang="de-DE" sz="700" dirty="0">
                  <a:solidFill>
                    <a:schemeClr val="tx1"/>
                  </a:solidFill>
                  <a:latin typeface="Arial"/>
                  <a:ea typeface="Calibri"/>
                  <a:cs typeface="Times New Roman"/>
                </a:rPr>
                <a:t>für Bildung und Forschung </a:t>
              </a:r>
              <a:endParaRPr dirty="0"/>
            </a:p>
            <a:p>
              <a:pPr algn="just">
                <a:spcAft>
                  <a:spcPts val="0"/>
                </a:spcAft>
                <a:defRPr/>
              </a:pPr>
              <a:r>
                <a:rPr lang="de-DE" sz="700" dirty="0">
                  <a:solidFill>
                    <a:schemeClr val="tx1"/>
                  </a:solidFill>
                  <a:ea typeface="Calibri"/>
                  <a:cs typeface="Times New Roman"/>
                </a:rPr>
                <a:t>gefördert (Förderkennzeichen: </a:t>
              </a:r>
              <a:r>
                <a:rPr lang="de-DE" sz="700" dirty="0">
                  <a:solidFill>
                    <a:schemeClr val="tx1"/>
                  </a:solidFill>
                </a:rPr>
                <a:t>01JA1908</a:t>
              </a:r>
              <a:r>
                <a:rPr lang="de-DE" sz="700" dirty="0">
                  <a:solidFill>
                    <a:schemeClr val="tx1"/>
                  </a:solidFill>
                  <a:ea typeface="Calibri"/>
                  <a:cs typeface="Times New Roman"/>
                </a:rPr>
                <a:t>).</a:t>
              </a:r>
              <a:endParaRPr dirty="0"/>
            </a:p>
          </p:txBody>
        </p:sp>
        <p:pic>
          <p:nvPicPr>
            <p:cNvPr id="12" name="Grafik 11"/>
            <p:cNvPicPr>
              <a:picLocks noChangeAspect="1"/>
            </p:cNvPicPr>
            <p:nvPr/>
          </p:nvPicPr>
          <p:blipFill>
            <a:blip r:embed="rId3"/>
            <a:stretch/>
          </p:blipFill>
          <p:spPr bwMode="auto">
            <a:xfrm>
              <a:off x="11062800" y="6021288"/>
              <a:ext cx="1044000" cy="717463"/>
            </a:xfrm>
            <a:prstGeom prst="rect">
              <a:avLst/>
            </a:prstGeom>
          </p:spPr>
        </p:pic>
      </p:grpSp>
      <p:pic>
        <p:nvPicPr>
          <p:cNvPr id="9" name="Grafik 8"/>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pic>
        <p:nvPicPr>
          <p:cNvPr id="10" name="Grafik 9">
            <a:hlinkClick r:id="rId2"/>
          </p:cNvPr>
          <p:cNvPicPr>
            <a:picLocks noChangeAspect="1"/>
          </p:cNvPicPr>
          <p:nvPr/>
        </p:nvPicPr>
        <p:blipFill>
          <a:blip r:embed="rId5"/>
          <a:stretch/>
        </p:blipFill>
        <p:spPr bwMode="auto">
          <a:xfrm>
            <a:off x="300036" y="4437112"/>
            <a:ext cx="1599197" cy="5595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cs typeface="Calibri"/>
              </a:rPr>
              <a:t>Tag 2: Ziele und Inhalte</a:t>
            </a:r>
            <a:endParaRPr lang="de-DE"/>
          </a:p>
        </p:txBody>
      </p:sp>
      <p:sp>
        <p:nvSpPr>
          <p:cNvPr id="3" name="Textplatzhalter 2"/>
          <p:cNvSpPr>
            <a:spLocks noGrp="1"/>
          </p:cNvSpPr>
          <p:nvPr>
            <p:ph type="body" sz="quarter" idx="13"/>
          </p:nvPr>
        </p:nvSpPr>
        <p:spPr bwMode="auto"/>
        <p:txBody>
          <a:bodyPr/>
          <a:lstStyle/>
          <a:p>
            <a:pPr>
              <a:defRPr/>
            </a:pPr>
            <a:r>
              <a:rPr lang="de-DE"/>
              <a:t>Lernen, wie man von der Diagnose zur </a:t>
            </a:r>
            <a:r>
              <a:rPr lang="de-DE" b="1"/>
              <a:t>Indikationsstellung</a:t>
            </a:r>
            <a:r>
              <a:rPr lang="de-DE"/>
              <a:t> und Formulierung von </a:t>
            </a:r>
            <a:r>
              <a:rPr lang="de-DE" b="1"/>
              <a:t>Handlungsempfehlungen</a:t>
            </a:r>
            <a:r>
              <a:rPr lang="de-DE"/>
              <a:t> kommt</a:t>
            </a:r>
            <a:endParaRPr/>
          </a:p>
          <a:p>
            <a:pPr>
              <a:defRPr/>
            </a:pPr>
            <a:r>
              <a:rPr lang="de-DE"/>
              <a:t>Eckpfeiler für „gute“ </a:t>
            </a:r>
            <a:r>
              <a:rPr lang="de-DE" b="1"/>
              <a:t>Rückmeldegespräche</a:t>
            </a:r>
            <a:r>
              <a:rPr lang="de-DE"/>
              <a:t> mit Eltern kennenlernen</a:t>
            </a:r>
            <a:endParaRPr/>
          </a:p>
          <a:p>
            <a:pPr lvl="1">
              <a:defRPr/>
            </a:pPr>
            <a:r>
              <a:rPr lang="de-DE"/>
              <a:t>Wie erkläre ich verständlich, was wie abgeklärt wurde?</a:t>
            </a:r>
            <a:endParaRPr/>
          </a:p>
          <a:p>
            <a:pPr lvl="1">
              <a:defRPr/>
            </a:pPr>
            <a:r>
              <a:rPr lang="de-DE"/>
              <a:t>Wie „übersetze“ und vermittle ich die Ergebnisse der Diagnostik?</a:t>
            </a:r>
            <a:endParaRPr/>
          </a:p>
          <a:p>
            <a:pPr lvl="1">
              <a:defRPr/>
            </a:pPr>
            <a:r>
              <a:rPr lang="de-DE"/>
              <a:t>Wie erläutere ich gegebenenfalls, welche weiteren Schritte zielführend wären?</a:t>
            </a:r>
            <a:endParaRPr/>
          </a:p>
        </p:txBody>
      </p:sp>
      <p:pic>
        <p:nvPicPr>
          <p:cNvPr id="7" name="Grafik 6"/>
          <p:cNvPicPr>
            <a:picLocks noChangeAspect="1"/>
          </p:cNvPicPr>
          <p:nvPr/>
        </p:nvPicPr>
        <p:blipFill>
          <a:blip r:embed="rId2">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5" name="Foliennummernplatzhalter 4"/>
          <p:cNvSpPr>
            <a:spLocks noGrp="1"/>
          </p:cNvSpPr>
          <p:nvPr>
            <p:ph type="sldNum" sz="quarter" idx="12"/>
          </p:nvPr>
        </p:nvSpPr>
        <p:spPr bwMode="auto"/>
        <p:txBody>
          <a:bodyPr/>
          <a:lstStyle/>
          <a:p>
            <a:pPr>
              <a:defRPr/>
            </a:pPr>
            <a:fld id="{968FC3C1-8B2E-4CF4-97FE-57A4E19AC873}" type="slidenum">
              <a:rPr lang="de-DE"/>
              <a:t>4</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lgn="ctr" defTabSz="455948">
              <a:defRPr/>
            </a:pPr>
            <a:r>
              <a:rPr lang="de-DE">
                <a:cs typeface="Calibri"/>
              </a:rPr>
              <a:t>Tag 2:</a:t>
            </a:r>
            <a:br>
              <a:rPr lang="de-DE"/>
            </a:br>
            <a:br>
              <a:rPr lang="de-DE" sz="1400">
                <a:cs typeface="Calibri"/>
              </a:rPr>
            </a:br>
            <a:r>
              <a:rPr lang="de-DE">
                <a:cs typeface="Calibri"/>
              </a:rPr>
              <a:t>Von der Diagnostik zur Beratung</a:t>
            </a:r>
            <a:br>
              <a:rPr lang="de-DE">
                <a:cs typeface="Calibri"/>
              </a:rPr>
            </a:br>
            <a:br>
              <a:rPr lang="de-DE">
                <a:cs typeface="Calibri"/>
              </a:rPr>
            </a:br>
            <a:r>
              <a:rPr lang="de-DE">
                <a:solidFill>
                  <a:srgbClr val="0A6496"/>
                </a:solidFill>
                <a:ea typeface="ＭＳ Ｐゴシック"/>
                <a:cs typeface="Calibri"/>
              </a:rPr>
              <a:t>Zur Bedeutung von Vorläuferfähigkeiten</a:t>
            </a:r>
            <a:endParaRPr lang="de-DE">
              <a:solidFill>
                <a:srgbClr val="0A6496"/>
              </a:solidFill>
              <a:ea typeface="ＭＳ Ｐゴシック"/>
            </a:endParaRPr>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4" name="Foliennummernplatzhalter 3"/>
          <p:cNvSpPr>
            <a:spLocks noGrp="1"/>
          </p:cNvSpPr>
          <p:nvPr>
            <p:ph type="sldNum" sz="quarter" idx="12"/>
          </p:nvPr>
        </p:nvSpPr>
        <p:spPr bwMode="auto"/>
        <p:txBody>
          <a:bodyPr/>
          <a:lstStyle/>
          <a:p>
            <a:pPr>
              <a:defRPr/>
            </a:pPr>
            <a:fld id="{968FC3C1-8B2E-4CF4-97FE-57A4E19AC873}" type="slidenum">
              <a:rPr lang="de-DE"/>
              <a:t>5</a:t>
            </a:fld>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6" name="Grafik 5"/>
          <p:cNvPicPr>
            <a:picLocks noChangeAspect="1"/>
          </p:cNvPicPr>
          <p:nvPr/>
        </p:nvPicPr>
        <p:blipFill>
          <a:blip r:embed="rId3"/>
          <a:stretch/>
        </p:blipFill>
        <p:spPr bwMode="auto">
          <a:xfrm>
            <a:off x="9389904" y="2083485"/>
            <a:ext cx="2640089" cy="3449620"/>
          </a:xfrm>
          <a:prstGeom prst="rect">
            <a:avLst/>
          </a:prstGeom>
        </p:spPr>
      </p:pic>
      <p:sp>
        <p:nvSpPr>
          <p:cNvPr id="7" name="Titel 1"/>
          <p:cNvSpPr>
            <a:spLocks noGrp="1"/>
          </p:cNvSpPr>
          <p:nvPr>
            <p:ph type="title"/>
          </p:nvPr>
        </p:nvSpPr>
        <p:spPr bwMode="auto">
          <a:xfrm>
            <a:off x="300038" y="1324895"/>
            <a:ext cx="11591924" cy="688899"/>
          </a:xfrm>
        </p:spPr>
        <p:txBody>
          <a:bodyPr/>
          <a:lstStyle/>
          <a:p>
            <a:pPr>
              <a:spcBef>
                <a:spcPts val="0"/>
              </a:spcBef>
              <a:defRPr/>
            </a:pPr>
            <a:r>
              <a:rPr lang="de-DE">
                <a:cs typeface="Calibri"/>
              </a:rPr>
              <a:t>Eingangsdiagnostik Welt der Zahl </a:t>
            </a:r>
            <a:endParaRPr/>
          </a:p>
        </p:txBody>
      </p:sp>
      <p:sp>
        <p:nvSpPr>
          <p:cNvPr id="8" name="Textplatzhalter 2"/>
          <p:cNvSpPr txBox="1"/>
          <p:nvPr/>
        </p:nvSpPr>
        <p:spPr bwMode="auto">
          <a:xfrm>
            <a:off x="300037" y="2241550"/>
            <a:ext cx="8820299" cy="3995738"/>
          </a:xfrm>
          <a:prstGeom prst="rect">
            <a:avLst/>
          </a:prstGeom>
        </p:spPr>
        <p:txBody>
          <a:bodyPr/>
          <a:lstStyle>
            <a:lvl1pPr marL="176213" indent="-176213" algn="l" defTabSz="914400">
              <a:lnSpc>
                <a:spcPct val="150000"/>
              </a:lnSpc>
              <a:spcBef>
                <a:spcPts val="0"/>
              </a:spcBef>
              <a:buFont typeface="Arial"/>
              <a:buChar char="•"/>
              <a:defRPr sz="2000">
                <a:solidFill>
                  <a:schemeClr val="tx1"/>
                </a:solidFill>
                <a:latin typeface="+mn-lt"/>
                <a:ea typeface="+mn-ea"/>
                <a:cs typeface="+mn-cs"/>
              </a:defRPr>
            </a:lvl1pPr>
            <a:lvl2pPr marL="358775" indent="-182563" algn="l" defTabSz="914400">
              <a:lnSpc>
                <a:spcPct val="150000"/>
              </a:lnSpc>
              <a:spcBef>
                <a:spcPts val="0"/>
              </a:spcBef>
              <a:buFont typeface="Arial"/>
              <a:buChar char="•"/>
              <a:defRPr sz="2000">
                <a:solidFill>
                  <a:schemeClr val="tx1"/>
                </a:solidFill>
                <a:latin typeface="+mn-lt"/>
                <a:ea typeface="+mn-ea"/>
                <a:cs typeface="+mn-cs"/>
              </a:defRPr>
            </a:lvl2pPr>
            <a:lvl3pPr marL="534988" indent="-176213" algn="l" defTabSz="914400">
              <a:lnSpc>
                <a:spcPct val="150000"/>
              </a:lnSpc>
              <a:spcBef>
                <a:spcPts val="0"/>
              </a:spcBef>
              <a:buFont typeface="Arial"/>
              <a:buChar char="•"/>
              <a:defRPr sz="2000">
                <a:solidFill>
                  <a:schemeClr val="tx1"/>
                </a:solidFill>
                <a:latin typeface="+mn-lt"/>
                <a:ea typeface="+mn-ea"/>
                <a:cs typeface="+mn-cs"/>
              </a:defRPr>
            </a:lvl3pPr>
            <a:lvl4pPr marL="717550" indent="-182563" algn="l" defTabSz="914400">
              <a:lnSpc>
                <a:spcPct val="150000"/>
              </a:lnSpc>
              <a:spcBef>
                <a:spcPts val="0"/>
              </a:spcBef>
              <a:buFont typeface="Arial"/>
              <a:buChar char="•"/>
              <a:defRPr sz="2000">
                <a:solidFill>
                  <a:schemeClr val="tx1"/>
                </a:solidFill>
                <a:latin typeface="+mn-lt"/>
                <a:ea typeface="+mn-ea"/>
                <a:cs typeface="+mn-cs"/>
              </a:defRPr>
            </a:lvl4pPr>
            <a:lvl5pPr marL="893763" indent="-176213" algn="l" defTabSz="914400">
              <a:lnSpc>
                <a:spcPct val="150000"/>
              </a:lnSpc>
              <a:spcBef>
                <a:spcPts val="0"/>
              </a:spcBef>
              <a:buFont typeface="Arial"/>
              <a:buChar char="•"/>
              <a:defRPr sz="20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de-DE" b="1" i="1" dirty="0"/>
              <a:t>Screeningverfahren</a:t>
            </a:r>
            <a:r>
              <a:rPr lang="de-DE" dirty="0"/>
              <a:t> zur Identifizierung potenzieller Risikokinder für mathematisches Lernen bei Schuleintritt</a:t>
            </a:r>
            <a:endParaRPr dirty="0"/>
          </a:p>
          <a:p>
            <a:pPr>
              <a:defRPr/>
            </a:pPr>
            <a:r>
              <a:rPr lang="de-DE" dirty="0"/>
              <a:t>Gruppentest – durchzuführen mit der gesamten Klasse in einer U-Stunde (A- und B-Version)</a:t>
            </a:r>
            <a:endParaRPr dirty="0"/>
          </a:p>
          <a:p>
            <a:pPr>
              <a:defRPr/>
            </a:pPr>
            <a:r>
              <a:rPr lang="de-DE" dirty="0"/>
              <a:t>Test ist so angelegt, dass Lehrer*innen ihn in ihrem Unterricht leicht selbst durchführen können</a:t>
            </a:r>
            <a:endParaRPr dirty="0"/>
          </a:p>
          <a:p>
            <a:pPr>
              <a:defRPr/>
            </a:pPr>
            <a:r>
              <a:rPr lang="de-DE" dirty="0"/>
              <a:t>6 Items zur visuellen Wahrnehmung – 8 Items zu Mengen-Zahlen-Kompetenzen inkl. Musteraufgaben</a:t>
            </a:r>
            <a:endParaRPr dirty="0"/>
          </a:p>
          <a:p>
            <a:pPr>
              <a:defRPr/>
            </a:pPr>
            <a:r>
              <a:rPr lang="de-DE" dirty="0"/>
              <a:t>Normierung mit 1.757 Schulanfänger*innen im Sept. 2019</a:t>
            </a:r>
            <a:endParaRPr dirty="0"/>
          </a:p>
        </p:txBody>
      </p:sp>
      <p:sp>
        <p:nvSpPr>
          <p:cNvPr id="2" name="Foliennummernplatzhalter 1"/>
          <p:cNvSpPr>
            <a:spLocks noGrp="1"/>
          </p:cNvSpPr>
          <p:nvPr>
            <p:ph type="sldNum" sz="quarter" idx="12"/>
          </p:nvPr>
        </p:nvSpPr>
        <p:spPr bwMode="auto"/>
        <p:txBody>
          <a:bodyPr/>
          <a:lstStyle/>
          <a:p>
            <a:pPr>
              <a:defRPr/>
            </a:pPr>
            <a:fld id="{968FC3C1-8B2E-4CF4-97FE-57A4E19AC873}" type="slidenum">
              <a:rPr lang="de-DE"/>
              <a:t>6</a:t>
            </a:fld>
            <a:endParaRPr lang="de-DE"/>
          </a:p>
        </p:txBody>
      </p:sp>
      <p:sp>
        <p:nvSpPr>
          <p:cNvPr id="9" name="Textfeld 8"/>
          <p:cNvSpPr txBox="1"/>
          <p:nvPr/>
        </p:nvSpPr>
        <p:spPr bwMode="auto">
          <a:xfrm>
            <a:off x="3791744" y="6392361"/>
            <a:ext cx="5328591" cy="276999"/>
          </a:xfrm>
          <a:prstGeom prst="rect">
            <a:avLst/>
          </a:prstGeom>
          <a:noFill/>
        </p:spPr>
        <p:txBody>
          <a:bodyPr wrap="square" rtlCol="0">
            <a:spAutoFit/>
          </a:bodyPr>
          <a:lstStyle/>
          <a:p>
            <a:pPr algn="r">
              <a:defRPr/>
            </a:pPr>
            <a:r>
              <a:rPr lang="de-DE" sz="1200" dirty="0">
                <a:latin typeface="Arial"/>
                <a:cs typeface="Calibri"/>
              </a:rPr>
              <a:t>Peter-Koop, </a:t>
            </a:r>
            <a:r>
              <a:rPr lang="de-DE" sz="1200" dirty="0" err="1">
                <a:latin typeface="Arial"/>
                <a:cs typeface="Calibri"/>
              </a:rPr>
              <a:t>Kerstingjohänner</a:t>
            </a:r>
            <a:r>
              <a:rPr lang="de-DE" sz="1200" dirty="0">
                <a:latin typeface="Arial"/>
                <a:cs typeface="Calibri"/>
              </a:rPr>
              <a:t> &amp; Streit-Lehmann 2020</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Rechteck 11"/>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Grafik 7"/>
          <p:cNvPicPr>
            <a:picLocks noChangeAspect="1"/>
          </p:cNvPicPr>
          <p:nvPr/>
        </p:nvPicPr>
        <p:blipFill>
          <a:blip r:embed="rId3"/>
          <a:stretch/>
        </p:blipFill>
        <p:spPr bwMode="auto">
          <a:xfrm>
            <a:off x="1440000" y="720000"/>
            <a:ext cx="7405415" cy="5796000"/>
          </a:xfrm>
          <a:prstGeom prst="rect">
            <a:avLst/>
          </a:prstGeom>
        </p:spPr>
      </p:pic>
      <p:sp>
        <p:nvSpPr>
          <p:cNvPr id="2" name="Titel 1"/>
          <p:cNvSpPr>
            <a:spLocks noGrp="1"/>
          </p:cNvSpPr>
          <p:nvPr>
            <p:ph type="title"/>
          </p:nvPr>
        </p:nvSpPr>
        <p:spPr bwMode="auto">
          <a:xfrm>
            <a:off x="2999656" y="1196752"/>
            <a:ext cx="2880320" cy="688899"/>
          </a:xfrm>
        </p:spPr>
        <p:txBody>
          <a:bodyPr/>
          <a:lstStyle/>
          <a:p>
            <a:pPr>
              <a:spcBef>
                <a:spcPts val="0"/>
              </a:spcBef>
              <a:defRPr/>
            </a:pPr>
            <a:r>
              <a:rPr lang="de-DE" sz="2800">
                <a:solidFill>
                  <a:srgbClr val="A00000"/>
                </a:solidFill>
                <a:cs typeface="Calibri"/>
              </a:rPr>
              <a:t>Musteraufgabe</a:t>
            </a:r>
            <a:endParaRPr/>
          </a:p>
        </p:txBody>
      </p:sp>
      <p:pic>
        <p:nvPicPr>
          <p:cNvPr id="7" name="Grafik 6"/>
          <p:cNvPicPr>
            <a:picLocks noChangeAspect="1"/>
          </p:cNvPicPr>
          <p:nvPr/>
        </p:nvPicPr>
        <p:blipFill>
          <a:blip r:embed="rId4">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sp>
        <p:nvSpPr>
          <p:cNvPr id="4" name="Foliennummernplatzhalter 3"/>
          <p:cNvSpPr>
            <a:spLocks noGrp="1"/>
          </p:cNvSpPr>
          <p:nvPr>
            <p:ph type="sldNum" sz="quarter" idx="12"/>
          </p:nvPr>
        </p:nvSpPr>
        <p:spPr bwMode="auto"/>
        <p:txBody>
          <a:bodyPr/>
          <a:lstStyle/>
          <a:p>
            <a:pPr>
              <a:defRPr/>
            </a:pPr>
            <a:fld id="{968FC3C1-8B2E-4CF4-97FE-57A4E19AC873}" type="slidenum">
              <a:rPr lang="de-DE"/>
              <a:t>7</a:t>
            </a:fld>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Rechteck 12"/>
          <p:cNvSpPr/>
          <p:nvPr/>
        </p:nvSpPr>
        <p:spPr bwMode="auto">
          <a:xfrm>
            <a:off x="1440000" y="720000"/>
            <a:ext cx="8856000" cy="57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7" name="Grafik 6"/>
          <p:cNvPicPr>
            <a:picLocks noChangeAspect="1"/>
          </p:cNvPicPr>
          <p:nvPr/>
        </p:nvPicPr>
        <p:blipFill>
          <a:blip r:embed="rId3">
            <a:clrChange>
              <a:clrFrom>
                <a:srgbClr val="000000">
                  <a:alpha val="0"/>
                </a:srgbClr>
              </a:clrFrom>
              <a:clrTo>
                <a:srgbClr val="000000">
                  <a:alpha val="0"/>
                </a:srgbClr>
              </a:clrTo>
            </a:clrChange>
          </a:blip>
          <a:stretch/>
        </p:blipFill>
        <p:spPr bwMode="auto">
          <a:xfrm>
            <a:off x="10398986" y="260648"/>
            <a:ext cx="1573598" cy="432048"/>
          </a:xfrm>
          <a:prstGeom prst="rect">
            <a:avLst/>
          </a:prstGeom>
          <a:solidFill>
            <a:srgbClr val="F2F2F2"/>
          </a:solidFill>
        </p:spPr>
      </p:pic>
      <p:pic>
        <p:nvPicPr>
          <p:cNvPr id="8" name="Grafik 7"/>
          <p:cNvPicPr>
            <a:picLocks noChangeAspect="1"/>
          </p:cNvPicPr>
          <p:nvPr/>
        </p:nvPicPr>
        <p:blipFill>
          <a:blip r:embed="rId4"/>
          <a:stretch/>
        </p:blipFill>
        <p:spPr bwMode="auto">
          <a:xfrm>
            <a:off x="1440000" y="720000"/>
            <a:ext cx="7525813" cy="5796000"/>
          </a:xfrm>
          <a:prstGeom prst="rect">
            <a:avLst/>
          </a:prstGeom>
        </p:spPr>
      </p:pic>
      <p:sp>
        <p:nvSpPr>
          <p:cNvPr id="24" name="Textfeld 23"/>
          <p:cNvSpPr txBox="1"/>
          <p:nvPr/>
        </p:nvSpPr>
        <p:spPr bwMode="auto">
          <a:xfrm>
            <a:off x="10416480" y="1372706"/>
            <a:ext cx="720000" cy="400110"/>
          </a:xfrm>
          <a:prstGeom prst="rect">
            <a:avLst/>
          </a:prstGeom>
          <a:noFill/>
          <a:ln w="38100">
            <a:solidFill>
              <a:srgbClr val="50AF2D"/>
            </a:solidFill>
          </a:ln>
        </p:spPr>
        <p:txBody>
          <a:bodyPr wrap="square" rtlCol="0">
            <a:spAutoFit/>
          </a:bodyPr>
          <a:lstStyle/>
          <a:p>
            <a:pPr algn="ctr">
              <a:defRPr/>
            </a:pPr>
            <a:r>
              <a:rPr lang="de-DE" sz="2000"/>
              <a:t>95%</a:t>
            </a:r>
            <a:endParaRPr/>
          </a:p>
        </p:txBody>
      </p:sp>
      <p:sp>
        <p:nvSpPr>
          <p:cNvPr id="25" name="Textfeld 24"/>
          <p:cNvSpPr txBox="1"/>
          <p:nvPr/>
        </p:nvSpPr>
        <p:spPr bwMode="auto">
          <a:xfrm>
            <a:off x="11136640" y="1372706"/>
            <a:ext cx="720000" cy="400110"/>
          </a:xfrm>
          <a:prstGeom prst="rect">
            <a:avLst/>
          </a:prstGeom>
          <a:noFill/>
          <a:ln w="38100">
            <a:solidFill>
              <a:srgbClr val="50AF2D"/>
            </a:solidFill>
          </a:ln>
        </p:spPr>
        <p:txBody>
          <a:bodyPr wrap="square" rtlCol="0">
            <a:spAutoFit/>
          </a:bodyPr>
          <a:lstStyle/>
          <a:p>
            <a:pPr algn="ctr">
              <a:defRPr/>
            </a:pPr>
            <a:r>
              <a:rPr lang="de-DE" sz="2000"/>
              <a:t>83%</a:t>
            </a:r>
            <a:endParaRPr/>
          </a:p>
        </p:txBody>
      </p:sp>
      <p:sp>
        <p:nvSpPr>
          <p:cNvPr id="4" name="Foliennummernplatzhalter 3"/>
          <p:cNvSpPr>
            <a:spLocks noGrp="1"/>
          </p:cNvSpPr>
          <p:nvPr>
            <p:ph type="sldNum" sz="quarter" idx="12"/>
          </p:nvPr>
        </p:nvSpPr>
        <p:spPr bwMode="auto"/>
        <p:txBody>
          <a:bodyPr/>
          <a:lstStyle/>
          <a:p>
            <a:pPr>
              <a:defRPr/>
            </a:pPr>
            <a:fld id="{968FC3C1-8B2E-4CF4-97FE-57A4E19AC873}" type="slidenum">
              <a:rPr lang="de-DE"/>
              <a:t>8</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iversität Bielefeld">
  <a:themeElements>
    <a:clrScheme name="Benutzerdefiniert 131">
      <a:dk1>
        <a:sysClr val="windowText" lastClr="000000"/>
      </a:dk1>
      <a:lt1>
        <a:sysClr val="window" lastClr="FFFFFF"/>
      </a:lt1>
      <a:dk2>
        <a:srgbClr val="7F7F7F"/>
      </a:dk2>
      <a:lt2>
        <a:srgbClr val="F2F2F2"/>
      </a:lt2>
      <a:accent1>
        <a:srgbClr val="000000"/>
      </a:accent1>
      <a:accent2>
        <a:srgbClr val="7F7F7F"/>
      </a:accent2>
      <a:accent3>
        <a:srgbClr val="A5A5A5"/>
      </a:accent3>
      <a:accent4>
        <a:srgbClr val="BFBFBF"/>
      </a:accent4>
      <a:accent5>
        <a:srgbClr val="D8D8D8"/>
      </a:accent5>
      <a:accent6>
        <a:srgbClr val="F2F2F2"/>
      </a:accent6>
      <a:hlink>
        <a:srgbClr val="000000"/>
      </a:hlink>
      <a:folHlink>
        <a:srgbClr val="000000"/>
      </a:folHlink>
    </a:clrScheme>
    <a:fontScheme name="_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accent1"/>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txDef>
      <a:spPr bwMode="auto">
        <a:prstGeom prst="rect">
          <a:avLst/>
        </a:prstGeom>
        <a:noFill/>
      </a:spPr>
      <a:body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UBF_PowerPoint_de_Mathematik</Template>
  <TotalTime>0</TotalTime>
  <Words>4444</Words>
  <Application>Microsoft Office PowerPoint</Application>
  <DocSecurity>0</DocSecurity>
  <PresentationFormat>Breitbild</PresentationFormat>
  <Paragraphs>391</Paragraphs>
  <Slides>41</Slides>
  <Notes>35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41</vt:i4>
      </vt:variant>
    </vt:vector>
  </HeadingPairs>
  <TitlesOfParts>
    <vt:vector size="47" baseType="lpstr">
      <vt:lpstr>ＭＳ Ｐゴシック</vt:lpstr>
      <vt:lpstr>Arial</vt:lpstr>
      <vt:lpstr>Calibri</vt:lpstr>
      <vt:lpstr>Tahoma</vt:lpstr>
      <vt:lpstr>Times New Roman</vt:lpstr>
      <vt:lpstr>Universität Bielefeld</vt:lpstr>
      <vt:lpstr>PowerPoint-Präsentation</vt:lpstr>
      <vt:lpstr>PowerPoint-Präsentation</vt:lpstr>
      <vt:lpstr>Seminarübersicht</vt:lpstr>
      <vt:lpstr>Tag 2:  Von der Diagnostik zur Beratung</vt:lpstr>
      <vt:lpstr>Tag 2: Ziele und Inhalte</vt:lpstr>
      <vt:lpstr>Tag 2:  Von der Diagnostik zur Beratung  Zur Bedeutung von Vorläuferfähigkeiten</vt:lpstr>
      <vt:lpstr>Eingangsdiagnostik Welt der Zahl </vt:lpstr>
      <vt:lpstr>Musteraufgabe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Wissenschaftliche Auswertung (Normierung)</vt:lpstr>
      <vt:lpstr>Wissenschaftliche Auswertung (Normierung)</vt:lpstr>
      <vt:lpstr>PowerPoint-Präsentation</vt:lpstr>
      <vt:lpstr>Didaktische Konsequenzen</vt:lpstr>
      <vt:lpstr>Gemeinsame Quintessenz</vt:lpstr>
      <vt:lpstr>Tag 2:  Von der Diagnostik zur Beratung  Indikationsstellung im engeren und weiteren Sinn</vt:lpstr>
      <vt:lpstr>Indikationsstellung / Therapieplan</vt:lpstr>
      <vt:lpstr>Weiterführende Fragen im Beratungskontext </vt:lpstr>
      <vt:lpstr>Gruppenarbeit – Phase 1</vt:lpstr>
      <vt:lpstr>Auswertung der 1. Gruppenarbeitsphase</vt:lpstr>
      <vt:lpstr>Leitfragen zur vergleichenden Betrachtung</vt:lpstr>
      <vt:lpstr>Auswertung der Gruppenarbeit</vt:lpstr>
      <vt:lpstr>Rechtliche Rahmenbedingungen (in NRW)</vt:lpstr>
      <vt:lpstr>Gruppenarbeit – Phase 2</vt:lpstr>
      <vt:lpstr>Auswertung der 2. Gruppenarbeitsphase</vt:lpstr>
      <vt:lpstr>Fazit des heutigen Tages</vt:lpstr>
      <vt:lpstr>Literatur zur Vertiefung</vt:lpstr>
      <vt:lpstr>Literatur</vt:lpstr>
      <vt:lpstr>Das dieser Präsentation zugrunde liegende Vorhaben (Biprofessional) wurde im Rahmen der gemeinsamen „Qualitätsoffensive Lehrerbildung“ von Bund und Ländern mit Mitteln des Bundesministeriums für Bildung und Forschung unter dem Förderkennzeichen 01JA1908 gefördert. Die Verantwortung für den Inhalt dieser Veröffentlichung liegt bei den Teilprojektleiterinnen und wissenschaftlichen Mitarbeiterinnen der Teilmaßnahme.   Teilprojektleiterinnen: Prof.in Dr. Elke Wild Prof.in  Dr. Andrea Peter-Koop          Die Präsentation „Diagnose und Beratungskompetenz im Umgang mit Rechenschwierigkeiten aus interdisziplinärer Sicht – Tag 2: Beratung“ von Prof.in Dr. Elke Wild und Prof.in Dr. Andrea Peter-Koop (Universität Bielefeld) ist lizensiert unter CC BY-SA 4.0. Ausgenommen von dieser Lizenz sind die Bildmarken des BMBF, von Biprofessional und der Universität Bielefeld sowie die Illustrationen aus „Welt der Zahl“ (S. 6–24) und anders gekennzeichnete Elemente (z.B. direkte Zitate). </vt:lpstr>
    </vt:vector>
  </TitlesOfParts>
  <Manager/>
  <Company>Universität Bielefeld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der  Präsentation</dc:title>
  <dc:subject/>
  <dc:creator>Dietz Claudia</dc:creator>
  <cp:keywords/>
  <dc:description/>
  <cp:lastModifiedBy>Schütze, Sylvia Birgit</cp:lastModifiedBy>
  <cp:revision>208</cp:revision>
  <dcterms:created xsi:type="dcterms:W3CDTF">2019-06-03T06:15:46Z</dcterms:created>
  <dcterms:modified xsi:type="dcterms:W3CDTF">2023-11-22T16:56:52Z</dcterms:modified>
  <cp:category/>
  <dc:identifier/>
  <cp:contentStatus/>
  <dc:language/>
  <cp:version/>
</cp:coreProperties>
</file>